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Abel" panose="020B0604020202020204" charset="0"/>
      <p:regular r:id="rId38"/>
    </p:embeddedFont>
    <p:embeddedFont>
      <p:font typeface="Barlow Semi Condensed" panose="020B0604020202020204" charset="0"/>
      <p:regular r:id="rId39"/>
      <p:bold r:id="rId40"/>
      <p:italic r:id="rId41"/>
      <p:boldItalic r:id="rId42"/>
    </p:embeddedFont>
    <p:embeddedFont>
      <p:font typeface="Barlow Semi Condensed Medium" panose="020B0604020202020204" charset="0"/>
      <p:regular r:id="rId43"/>
      <p:bold r:id="rId44"/>
      <p:italic r:id="rId45"/>
      <p:boldItalic r:id="rId46"/>
    </p:embeddedFont>
    <p:embeddedFont>
      <p:font typeface="Fjalla One" panose="020B0604020202020204" charset="0"/>
      <p:regular r:id="rId47"/>
    </p:embeddedFont>
    <p:embeddedFont>
      <p:font typeface="Roboto Condensed Light"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1f74bc1c7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1f74bc1c7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g1f71c7cc55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6" name="Google Shape;1956;g1f71c7cc55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1f71c7cc55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1f71c7cc55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1f74bc1c77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1f74bc1c77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1f71c7cc551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1f71c7cc55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804e9800b4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1f71c7cc55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1f71c7cc55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1fad6c63b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1fad6c63b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1fad6c63b3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1fad6c63b3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g1fad6c63b3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3" name="Google Shape;2023;g1fad6c63b3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86fa6133bc_4_21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1fad6c63b3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1fad6c63b3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1ecf308631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1ecf30863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fad6c63b3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fad6c63b3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1ecf308631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1ecf308631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1ecf308631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1ecf308631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214079a3d8d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214079a3d8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14079a3d8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14079a3d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214079a3d8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214079a3d8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214079a3d8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14079a3d8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1"/>
        <p:cNvGrpSpPr/>
        <p:nvPr/>
      </p:nvGrpSpPr>
      <p:grpSpPr>
        <a:xfrm>
          <a:off x="0" y="0"/>
          <a:ext cx="0" cy="0"/>
          <a:chOff x="0" y="0"/>
          <a:chExt cx="0" cy="0"/>
        </a:xfrm>
      </p:grpSpPr>
      <p:sp>
        <p:nvSpPr>
          <p:cNvPr id="2522" name="Google Shape;2522;g214079a3d8d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3" name="Google Shape;2523;g214079a3d8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1f71c7cc55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1f71c7cc55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14079a3d8d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14079a3d8d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214079a3d8d_1_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214079a3d8d_1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214079a3d8d_1_9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214079a3d8d_1_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2"/>
        <p:cNvGrpSpPr/>
        <p:nvPr/>
      </p:nvGrpSpPr>
      <p:grpSpPr>
        <a:xfrm>
          <a:off x="0" y="0"/>
          <a:ext cx="0" cy="0"/>
          <a:chOff x="0" y="0"/>
          <a:chExt cx="0" cy="0"/>
        </a:xfrm>
      </p:grpSpPr>
      <p:sp>
        <p:nvSpPr>
          <p:cNvPr id="3213" name="Google Shape;3213;g214079a3d8d_1_9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4" name="Google Shape;3214;g214079a3d8d_1_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8"/>
        <p:cNvGrpSpPr/>
        <p:nvPr/>
      </p:nvGrpSpPr>
      <p:grpSpPr>
        <a:xfrm>
          <a:off x="0" y="0"/>
          <a:ext cx="0" cy="0"/>
          <a:chOff x="0" y="0"/>
          <a:chExt cx="0" cy="0"/>
        </a:xfrm>
      </p:grpSpPr>
      <p:sp>
        <p:nvSpPr>
          <p:cNvPr id="3219" name="Google Shape;3219;g214079a3d8d_1_1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0" name="Google Shape;3220;g214079a3d8d_1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7"/>
        <p:cNvGrpSpPr/>
        <p:nvPr/>
      </p:nvGrpSpPr>
      <p:grpSpPr>
        <a:xfrm>
          <a:off x="0" y="0"/>
          <a:ext cx="0" cy="0"/>
          <a:chOff x="0" y="0"/>
          <a:chExt cx="0" cy="0"/>
        </a:xfrm>
      </p:grpSpPr>
      <p:sp>
        <p:nvSpPr>
          <p:cNvPr id="3228" name="Google Shape;3228;g1f71c7cc55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9" name="Google Shape;3229;g1f71c7cc55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1fad6c63b3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1fad6c63b3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1f71c7cc55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1f71c7cc55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04e9800b4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1f71c7cc55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1f71c7cc5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8728718f4e_1_1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1f71c7cc55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1f71c7cc55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4554431" y="1392461"/>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a:t>Spam Message Detection</a:t>
            </a:r>
            <a:endParaRPr sz="5000">
              <a:solidFill>
                <a:schemeClr val="dk2"/>
              </a:solidFill>
            </a:endParaRPr>
          </a:p>
        </p:txBody>
      </p:sp>
      <p:sp>
        <p:nvSpPr>
          <p:cNvPr id="1881" name="Google Shape;1881;p33"/>
          <p:cNvSpPr txBox="1">
            <a:spLocks noGrp="1"/>
          </p:cNvSpPr>
          <p:nvPr>
            <p:ph type="subTitle" idx="1"/>
          </p:nvPr>
        </p:nvSpPr>
        <p:spPr>
          <a:xfrm>
            <a:off x="4713725" y="2879139"/>
            <a:ext cx="3105000" cy="76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a:t>AI PROJECT</a:t>
            </a:r>
            <a:endParaRPr sz="2300">
              <a:solidFill>
                <a:schemeClr val="accent1"/>
              </a:solidFill>
            </a:endParaRPr>
          </a:p>
          <a:p>
            <a:pPr marL="0" lvl="0" indent="0" algn="r" rtl="0">
              <a:spcBef>
                <a:spcPts val="0"/>
              </a:spcBef>
              <a:spcAft>
                <a:spcPts val="0"/>
              </a:spcAft>
              <a:buClr>
                <a:schemeClr val="dk1"/>
              </a:buClr>
              <a:buSzPts val="1100"/>
              <a:buFont typeface="Arial"/>
              <a:buNone/>
            </a:pPr>
            <a:endParaRPr sz="2300">
              <a:solidFill>
                <a:schemeClr val="accent1"/>
              </a:solidFill>
            </a:endParaRPr>
          </a:p>
          <a:p>
            <a:pPr marL="0" lvl="0" indent="0" algn="r" rtl="0">
              <a:spcBef>
                <a:spcPts val="0"/>
              </a:spcBef>
              <a:spcAft>
                <a:spcPts val="0"/>
              </a:spcAft>
              <a:buNone/>
            </a:pPr>
            <a:endParaRPr sz="2300">
              <a:solidFill>
                <a:schemeClr val="accent1"/>
              </a:solidFill>
            </a:endParaRPr>
          </a:p>
        </p:txBody>
      </p:sp>
      <p:sp>
        <p:nvSpPr>
          <p:cNvPr id="1882" name="Google Shape;1882;p33"/>
          <p:cNvSpPr txBox="1"/>
          <p:nvPr/>
        </p:nvSpPr>
        <p:spPr>
          <a:xfrm>
            <a:off x="5766175" y="4024325"/>
            <a:ext cx="3144900" cy="69246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rgbClr val="FF9900"/>
                </a:solidFill>
                <a:highlight>
                  <a:schemeClr val="lt1"/>
                </a:highlight>
              </a:rPr>
              <a:t>Group Members </a:t>
            </a:r>
            <a:r>
              <a:rPr lang="en" sz="1700" b="1" dirty="0">
                <a:highlight>
                  <a:schemeClr val="lt1"/>
                </a:highlight>
              </a:rPr>
              <a:t>:</a:t>
            </a:r>
            <a:r>
              <a:rPr lang="en" sz="1700" b="1" dirty="0">
                <a:highlight>
                  <a:schemeClr val="dk2"/>
                </a:highlight>
              </a:rPr>
              <a:t> </a:t>
            </a:r>
            <a:endParaRPr sz="1700" b="1" dirty="0">
              <a:highlight>
                <a:schemeClr val="dk2"/>
              </a:highlight>
            </a:endParaRPr>
          </a:p>
          <a:p>
            <a:pPr marL="0" lvl="0" indent="0" algn="l" rtl="0">
              <a:spcBef>
                <a:spcPts val="0"/>
              </a:spcBef>
              <a:spcAft>
                <a:spcPts val="0"/>
              </a:spcAft>
              <a:buNone/>
            </a:pPr>
            <a:r>
              <a:rPr lang="en" sz="1600" b="1" i="1"/>
              <a:t>Deepanshu</a:t>
            </a:r>
            <a:r>
              <a:rPr lang="en" sz="1600" b="1" i="1" dirty="0"/>
              <a:t>, Roll no - 66</a:t>
            </a:r>
            <a:endParaRP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4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NLP</a:t>
            </a:r>
            <a:endParaRPr/>
          </a:p>
        </p:txBody>
      </p:sp>
      <p:pic>
        <p:nvPicPr>
          <p:cNvPr id="1953" name="Google Shape;1953;p42"/>
          <p:cNvPicPr preferRelativeResize="0"/>
          <p:nvPr/>
        </p:nvPicPr>
        <p:blipFill>
          <a:blip r:embed="rId3">
            <a:alphaModFix/>
          </a:blip>
          <a:stretch>
            <a:fillRect/>
          </a:stretch>
        </p:blipFill>
        <p:spPr>
          <a:xfrm>
            <a:off x="2711625" y="1152150"/>
            <a:ext cx="3676650"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7"/>
        <p:cNvGrpSpPr/>
        <p:nvPr/>
      </p:nvGrpSpPr>
      <p:grpSpPr>
        <a:xfrm>
          <a:off x="0" y="0"/>
          <a:ext cx="0" cy="0"/>
          <a:chOff x="0" y="0"/>
          <a:chExt cx="0" cy="0"/>
        </a:xfrm>
      </p:grpSpPr>
      <p:sp>
        <p:nvSpPr>
          <p:cNvPr id="1958" name="Google Shape;1958;p4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Various Fields of NLP</a:t>
            </a:r>
            <a:endParaRPr/>
          </a:p>
        </p:txBody>
      </p:sp>
      <p:sp>
        <p:nvSpPr>
          <p:cNvPr id="1959" name="Google Shape;1959;p43"/>
          <p:cNvSpPr txBox="1">
            <a:spLocks noGrp="1"/>
          </p:cNvSpPr>
          <p:nvPr>
            <p:ph type="body" idx="1"/>
          </p:nvPr>
        </p:nvSpPr>
        <p:spPr>
          <a:xfrm>
            <a:off x="357300" y="1064950"/>
            <a:ext cx="8429400" cy="30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The field is divided into two different parts: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Natural Language Understanding (NLU)  — The computer’s ability to understand what we say.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Natural Language Generation  (NLG) — The generation of natural language by a computer.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44"/>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About NLU</a:t>
            </a:r>
            <a:endParaRPr/>
          </a:p>
        </p:txBody>
      </p:sp>
      <p:sp>
        <p:nvSpPr>
          <p:cNvPr id="1965" name="Google Shape;1965;p44"/>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First, the computer must comprehend the meaning of each word. It tries to figure out whether the word is a noun or a verb, whether it’s in the past or present tense, and so on. This is called Part-of-Speech tagging (POS).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But,There are several challenges in accomplishing this when considering problems such as words having several meanings (polysemy) or different words having similar meanings (synonymy).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NLU involves the following tasks</a:t>
            </a:r>
            <a:endParaRPr sz="1800"/>
          </a:p>
          <a:p>
            <a:pPr marL="0" lvl="0" indent="0" algn="l" rtl="0">
              <a:spcBef>
                <a:spcPts val="0"/>
              </a:spcBef>
              <a:spcAft>
                <a:spcPts val="0"/>
              </a:spcAft>
              <a:buNone/>
            </a:pPr>
            <a:r>
              <a:rPr lang="en" sz="1800"/>
              <a:t>It is used to map the given input into useful representation.</a:t>
            </a:r>
            <a:endParaRPr sz="1800"/>
          </a:p>
          <a:p>
            <a:pPr marL="0" lvl="0" indent="0" algn="l" rtl="0">
              <a:spcBef>
                <a:spcPts val="0"/>
              </a:spcBef>
              <a:spcAft>
                <a:spcPts val="0"/>
              </a:spcAft>
              <a:buNone/>
            </a:pPr>
            <a:r>
              <a:rPr lang="en" sz="1800"/>
              <a:t>It is used to analyze different aspects of the language.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4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NLG</a:t>
            </a:r>
            <a:endParaRPr/>
          </a:p>
        </p:txBody>
      </p:sp>
      <p:sp>
        <p:nvSpPr>
          <p:cNvPr id="1971" name="Google Shape;1971;p45"/>
          <p:cNvSpPr txBox="1">
            <a:spLocks noGrp="1"/>
          </p:cNvSpPr>
          <p:nvPr>
            <p:ph type="body" idx="1"/>
          </p:nvPr>
        </p:nvSpPr>
        <p:spPr>
          <a:xfrm>
            <a:off x="719250" y="1282075"/>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NLG is much simpler to accomplish. NLG converts a computer's artificial language into text and can also convert that text into audible speech using text-to-speech technology.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First, the NLP system identifies what data should be converted to text. If you asked the computer a question about the weather, it most likely did an online search to find your answer, and from there it decides that the temperature, wind, and humidity are the factors that should be read aloud to you.</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4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Advantages of NLP</a:t>
            </a:r>
            <a:endParaRPr/>
          </a:p>
        </p:txBody>
      </p:sp>
      <p:sp>
        <p:nvSpPr>
          <p:cNvPr id="1977" name="Google Shape;1977;p4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a:t>NLP helps users to ask questions about any subject and get a direct response within seconds.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NLP offers exact answers to the question means it does not offer unnecessary and unwanted information.</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Most of the companies use NLP to improve the efficiency of documentation</a:t>
            </a:r>
            <a:endParaRPr sz="1800"/>
          </a:p>
          <a:p>
            <a:pPr marL="0" lvl="0" indent="457200" algn="l" rtl="0">
              <a:spcBef>
                <a:spcPts val="0"/>
              </a:spcBef>
              <a:spcAft>
                <a:spcPts val="0"/>
              </a:spcAft>
              <a:buNone/>
            </a:pPr>
            <a:r>
              <a:rPr lang="en" sz="1800"/>
              <a:t>processes, accuracy of documentation, and identify the information from large</a:t>
            </a:r>
            <a:endParaRPr sz="1800"/>
          </a:p>
          <a:p>
            <a:pPr marL="0" lvl="0" indent="457200" algn="l" rtl="0">
              <a:spcBef>
                <a:spcPts val="0"/>
              </a:spcBef>
              <a:spcAft>
                <a:spcPts val="0"/>
              </a:spcAft>
              <a:buNone/>
            </a:pPr>
            <a:r>
              <a:rPr lang="en" sz="1800"/>
              <a:t>databases.</a:t>
            </a:r>
            <a:endParaRPr sz="1800"/>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grpSp>
        <p:nvGrpSpPr>
          <p:cNvPr id="1982" name="Google Shape;1982;p47"/>
          <p:cNvGrpSpPr/>
          <p:nvPr/>
        </p:nvGrpSpPr>
        <p:grpSpPr>
          <a:xfrm>
            <a:off x="3732436" y="526916"/>
            <a:ext cx="1679127" cy="1679127"/>
            <a:chOff x="3614228" y="234880"/>
            <a:chExt cx="1915500" cy="1915500"/>
          </a:xfrm>
        </p:grpSpPr>
        <p:sp>
          <p:nvSpPr>
            <p:cNvPr id="1983" name="Google Shape;1983;p4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7"/>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5" name="Google Shape;1985;p47"/>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Dataset</a:t>
            </a:r>
            <a:endParaRPr>
              <a:solidFill>
                <a:schemeClr val="dk2"/>
              </a:solidFill>
              <a:latin typeface="Abel"/>
              <a:ea typeface="Abel"/>
              <a:cs typeface="Abel"/>
              <a:sym typeface="Abel"/>
            </a:endParaRPr>
          </a:p>
        </p:txBody>
      </p:sp>
      <p:grpSp>
        <p:nvGrpSpPr>
          <p:cNvPr id="1986" name="Google Shape;1986;p47"/>
          <p:cNvGrpSpPr/>
          <p:nvPr/>
        </p:nvGrpSpPr>
        <p:grpSpPr>
          <a:xfrm>
            <a:off x="4276542" y="950661"/>
            <a:ext cx="591455" cy="590639"/>
            <a:chOff x="1190625" y="238125"/>
            <a:chExt cx="5238750" cy="5231525"/>
          </a:xfrm>
        </p:grpSpPr>
        <p:sp>
          <p:nvSpPr>
            <p:cNvPr id="1987" name="Google Shape;1987;p4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88" name="Google Shape;1988;p4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89" name="Google Shape;1989;p4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0" name="Google Shape;1990;p4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1" name="Google Shape;1991;p4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2" name="Google Shape;1992;p4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3" name="Google Shape;1993;p4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4" name="Google Shape;1994;p4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5" name="Google Shape;1995;p4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96" name="Google Shape;1996;p4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997" name="Google Shape;1997;p47"/>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 UCI Dataset</a:t>
            </a:r>
            <a:endParaRPr/>
          </a:p>
        </p:txBody>
      </p:sp>
      <p:sp>
        <p:nvSpPr>
          <p:cNvPr id="1998" name="Google Shape;1998;p47"/>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So for classifying messages into Spam or ham we are using dataset provided by UCI which includes over 5,000 messages including spam or ham.</a:t>
            </a:r>
            <a:endParaRPr>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48"/>
          <p:cNvSpPr txBox="1">
            <a:spLocks noGrp="1"/>
          </p:cNvSpPr>
          <p:nvPr>
            <p:ph type="title"/>
          </p:nvPr>
        </p:nvSpPr>
        <p:spPr>
          <a:xfrm>
            <a:off x="2167128" y="38484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a:t>
            </a:r>
            <a:endParaRPr/>
          </a:p>
        </p:txBody>
      </p:sp>
      <p:pic>
        <p:nvPicPr>
          <p:cNvPr id="2004" name="Google Shape;2004;p48"/>
          <p:cNvPicPr preferRelativeResize="0"/>
          <p:nvPr/>
        </p:nvPicPr>
        <p:blipFill>
          <a:blip r:embed="rId3">
            <a:alphaModFix/>
          </a:blip>
          <a:stretch>
            <a:fillRect/>
          </a:stretch>
        </p:blipFill>
        <p:spPr>
          <a:xfrm>
            <a:off x="1664000" y="892350"/>
            <a:ext cx="5469575" cy="387785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49"/>
          <p:cNvSpPr txBox="1">
            <a:spLocks noGrp="1"/>
          </p:cNvSpPr>
          <p:nvPr>
            <p:ph type="title"/>
          </p:nvPr>
        </p:nvSpPr>
        <p:spPr>
          <a:xfrm>
            <a:off x="2082978" y="39537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Information</a:t>
            </a:r>
            <a:endParaRPr/>
          </a:p>
        </p:txBody>
      </p:sp>
      <p:pic>
        <p:nvPicPr>
          <p:cNvPr id="2010" name="Google Shape;2010;p49"/>
          <p:cNvPicPr preferRelativeResize="0"/>
          <p:nvPr/>
        </p:nvPicPr>
        <p:blipFill>
          <a:blip r:embed="rId3">
            <a:alphaModFix/>
          </a:blip>
          <a:stretch>
            <a:fillRect/>
          </a:stretch>
        </p:blipFill>
        <p:spPr>
          <a:xfrm>
            <a:off x="1822464" y="1205400"/>
            <a:ext cx="2217175" cy="2865525"/>
          </a:xfrm>
          <a:prstGeom prst="rect">
            <a:avLst/>
          </a:prstGeom>
          <a:noFill/>
          <a:ln>
            <a:noFill/>
          </a:ln>
        </p:spPr>
      </p:pic>
      <p:sp>
        <p:nvSpPr>
          <p:cNvPr id="2011" name="Google Shape;2011;p49"/>
          <p:cNvSpPr txBox="1"/>
          <p:nvPr/>
        </p:nvSpPr>
        <p:spPr>
          <a:xfrm>
            <a:off x="5387525" y="1920650"/>
            <a:ext cx="1840800" cy="10467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So, here we have around 5574 messages including ham and spam </a:t>
            </a:r>
            <a:endParaRPr/>
          </a:p>
        </p:txBody>
      </p:sp>
      <p:sp>
        <p:nvSpPr>
          <p:cNvPr id="2012" name="Google Shape;2012;p49"/>
          <p:cNvSpPr/>
          <p:nvPr/>
        </p:nvSpPr>
        <p:spPr>
          <a:xfrm>
            <a:off x="4080621" y="2213421"/>
            <a:ext cx="1349425" cy="560975"/>
          </a:xfrm>
          <a:custGeom>
            <a:avLst/>
            <a:gdLst/>
            <a:ahLst/>
            <a:cxnLst/>
            <a:rect l="l" t="t" r="r" b="b"/>
            <a:pathLst>
              <a:path w="53977" h="22439" extrusionOk="0">
                <a:moveTo>
                  <a:pt x="105" y="70"/>
                </a:moveTo>
                <a:cubicBezTo>
                  <a:pt x="-105" y="-70"/>
                  <a:pt x="52557" y="5610"/>
                  <a:pt x="52697" y="9326"/>
                </a:cubicBezTo>
                <a:cubicBezTo>
                  <a:pt x="52837" y="13043"/>
                  <a:pt x="736" y="22229"/>
                  <a:pt x="946" y="22369"/>
                </a:cubicBezTo>
                <a:cubicBezTo>
                  <a:pt x="1156" y="22509"/>
                  <a:pt x="54099" y="13885"/>
                  <a:pt x="53959" y="10168"/>
                </a:cubicBezTo>
                <a:cubicBezTo>
                  <a:pt x="53819" y="6452"/>
                  <a:pt x="315" y="210"/>
                  <a:pt x="105" y="70"/>
                </a:cubicBezTo>
                <a:close/>
              </a:path>
            </a:pathLst>
          </a:custGeom>
          <a:solidFill>
            <a:schemeClr val="lt2"/>
          </a:solidFill>
          <a:ln w="9525" cap="flat" cmpd="sng">
            <a:solidFill>
              <a:schemeClr val="dk2"/>
            </a:solidFill>
            <a:prstDash val="solid"/>
            <a:round/>
            <a:headEnd type="none" w="med" len="med"/>
            <a:tailEnd type="none" w="med" len="me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7" name="Google Shape;2017;p50"/>
          <p:cNvSpPr txBox="1">
            <a:spLocks noGrp="1"/>
          </p:cNvSpPr>
          <p:nvPr>
            <p:ph type="title"/>
          </p:nvPr>
        </p:nvSpPr>
        <p:spPr>
          <a:xfrm>
            <a:off x="2082978" y="39537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Information</a:t>
            </a:r>
            <a:endParaRPr/>
          </a:p>
        </p:txBody>
      </p:sp>
      <p:sp>
        <p:nvSpPr>
          <p:cNvPr id="2018" name="Google Shape;2018;p50"/>
          <p:cNvSpPr txBox="1"/>
          <p:nvPr/>
        </p:nvSpPr>
        <p:spPr>
          <a:xfrm>
            <a:off x="2573475" y="3710475"/>
            <a:ext cx="4165200" cy="6156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Hence from above histogram it is clearly visible that spam messages tends to have more words.</a:t>
            </a:r>
            <a:endParaRPr/>
          </a:p>
        </p:txBody>
      </p:sp>
      <p:pic>
        <p:nvPicPr>
          <p:cNvPr id="2019" name="Google Shape;2019;p50"/>
          <p:cNvPicPr preferRelativeResize="0"/>
          <p:nvPr/>
        </p:nvPicPr>
        <p:blipFill>
          <a:blip r:embed="rId3">
            <a:alphaModFix/>
          </a:blip>
          <a:stretch>
            <a:fillRect/>
          </a:stretch>
        </p:blipFill>
        <p:spPr>
          <a:xfrm>
            <a:off x="1925925" y="1405250"/>
            <a:ext cx="5292158" cy="1871351"/>
          </a:xfrm>
          <a:prstGeom prst="rect">
            <a:avLst/>
          </a:prstGeom>
          <a:noFill/>
          <a:ln w="19050" cap="flat" cmpd="sng">
            <a:solidFill>
              <a:schemeClr val="dk2"/>
            </a:solidFill>
            <a:prstDash val="solid"/>
            <a:round/>
            <a:headEnd type="none" w="sm" len="sm"/>
            <a:tailEnd type="none" w="sm" len="sm"/>
          </a:ln>
        </p:spPr>
      </p:pic>
      <p:sp>
        <p:nvSpPr>
          <p:cNvPr id="2020" name="Google Shape;2020;p50"/>
          <p:cNvSpPr/>
          <p:nvPr/>
        </p:nvSpPr>
        <p:spPr>
          <a:xfrm>
            <a:off x="3553819" y="3056211"/>
            <a:ext cx="1942400" cy="694875"/>
          </a:xfrm>
          <a:custGeom>
            <a:avLst/>
            <a:gdLst/>
            <a:ahLst/>
            <a:cxnLst/>
            <a:rect l="l" t="t" r="r" b="b"/>
            <a:pathLst>
              <a:path w="77696" h="27795" extrusionOk="0">
                <a:moveTo>
                  <a:pt x="140" y="439"/>
                </a:moveTo>
                <a:cubicBezTo>
                  <a:pt x="-421" y="509"/>
                  <a:pt x="20476" y="27857"/>
                  <a:pt x="33378" y="27787"/>
                </a:cubicBezTo>
                <a:cubicBezTo>
                  <a:pt x="46281" y="27717"/>
                  <a:pt x="76994" y="88"/>
                  <a:pt x="77555" y="18"/>
                </a:cubicBezTo>
                <a:cubicBezTo>
                  <a:pt x="78116" y="-52"/>
                  <a:pt x="49647" y="27296"/>
                  <a:pt x="36744" y="27366"/>
                </a:cubicBezTo>
                <a:cubicBezTo>
                  <a:pt x="23842" y="27436"/>
                  <a:pt x="701" y="369"/>
                  <a:pt x="140" y="439"/>
                </a:cubicBezTo>
                <a:close/>
              </a:path>
            </a:pathLst>
          </a:custGeom>
          <a:solidFill>
            <a:schemeClr val="lt2"/>
          </a:solidFill>
          <a:ln w="9525" cap="flat" cmpd="sng">
            <a:solidFill>
              <a:schemeClr val="dk2"/>
            </a:solidFill>
            <a:prstDash val="solid"/>
            <a:roun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sp>
        <p:nvSpPr>
          <p:cNvPr id="2025" name="Google Shape;2025;p51"/>
          <p:cNvSpPr txBox="1">
            <a:spLocks noGrp="1"/>
          </p:cNvSpPr>
          <p:nvPr>
            <p:ph type="title"/>
          </p:nvPr>
        </p:nvSpPr>
        <p:spPr>
          <a:xfrm>
            <a:off x="2167203" y="3638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Cleaning Data</a:t>
            </a:r>
            <a:endParaRPr sz="3700"/>
          </a:p>
        </p:txBody>
      </p:sp>
      <p:sp>
        <p:nvSpPr>
          <p:cNvPr id="2026" name="Google Shape;2026;p51"/>
          <p:cNvSpPr txBox="1"/>
          <p:nvPr/>
        </p:nvSpPr>
        <p:spPr>
          <a:xfrm>
            <a:off x="1053925" y="1542025"/>
            <a:ext cx="5774700" cy="24474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Removing Web links from the data.</a:t>
            </a:r>
            <a:endParaRPr sz="1900">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Removing Punctuations from the text.</a:t>
            </a:r>
            <a:endParaRPr sz="1900">
              <a:latin typeface="Barlow Semi Condensed"/>
              <a:ea typeface="Barlow Semi Condensed"/>
              <a:cs typeface="Barlow Semi Condensed"/>
              <a:sym typeface="Barlow Semi Condensed"/>
            </a:endParaRPr>
          </a:p>
          <a:p>
            <a:pPr marL="0" lvl="0" indent="0" algn="l" rtl="0">
              <a:spcBef>
                <a:spcPts val="0"/>
              </a:spcBef>
              <a:spcAft>
                <a:spcPts val="0"/>
              </a:spcAft>
              <a:buNone/>
            </a:pP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Removing stop words from the message.</a:t>
            </a:r>
            <a:endParaRPr sz="190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900">
                <a:latin typeface="Barlow Semi Condensed"/>
                <a:ea typeface="Barlow Semi Condensed"/>
                <a:cs typeface="Barlow Semi Condensed"/>
                <a:sym typeface="Barlow Semi Condensed"/>
              </a:rPr>
              <a:t>	For ex - I, are, am, the</a:t>
            </a:r>
            <a:endParaRPr sz="1900">
              <a:latin typeface="Barlow Semi Condensed"/>
              <a:ea typeface="Barlow Semi Condensed"/>
              <a:cs typeface="Barlow Semi Condensed"/>
              <a:sym typeface="Barlow Semi Condensed"/>
            </a:endParaRPr>
          </a:p>
          <a:p>
            <a:pPr marL="0" lvl="0" indent="0" algn="l" rtl="0">
              <a:spcBef>
                <a:spcPts val="0"/>
              </a:spcBef>
              <a:spcAft>
                <a:spcPts val="0"/>
              </a:spcAft>
              <a:buNone/>
            </a:pPr>
            <a:endParaRPr sz="1900"/>
          </a:p>
          <a:p>
            <a:pPr marL="0" lvl="0" indent="0" algn="l" rtl="0">
              <a:spcBef>
                <a:spcPts val="0"/>
              </a:spcBef>
              <a:spcAft>
                <a:spcPts val="0"/>
              </a:spcAft>
              <a:buNone/>
            </a:pPr>
            <a:endParaRPr/>
          </a:p>
        </p:txBody>
      </p:sp>
      <p:pic>
        <p:nvPicPr>
          <p:cNvPr id="2027" name="Google Shape;2027;p51"/>
          <p:cNvPicPr preferRelativeResize="0"/>
          <p:nvPr/>
        </p:nvPicPr>
        <p:blipFill>
          <a:blip r:embed="rId3">
            <a:alphaModFix/>
          </a:blip>
          <a:stretch>
            <a:fillRect/>
          </a:stretch>
        </p:blipFill>
        <p:spPr>
          <a:xfrm>
            <a:off x="5998473" y="1310623"/>
            <a:ext cx="2117100" cy="149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34"/>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Problem Statement</a:t>
            </a:r>
            <a:endParaRPr sz="4000"/>
          </a:p>
        </p:txBody>
      </p:sp>
      <p:sp>
        <p:nvSpPr>
          <p:cNvPr id="1888" name="Google Shape;1888;p34"/>
          <p:cNvSpPr txBox="1">
            <a:spLocks noGrp="1"/>
          </p:cNvSpPr>
          <p:nvPr>
            <p:ph type="body" idx="1"/>
          </p:nvPr>
        </p:nvSpPr>
        <p:spPr>
          <a:xfrm>
            <a:off x="798800" y="1594600"/>
            <a:ext cx="7705500" cy="160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t>Detecting message and Classify them into Spam or not Spam using NLP techniques.</a:t>
            </a:r>
            <a:endParaRPr sz="2400"/>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52"/>
          <p:cNvSpPr txBox="1">
            <a:spLocks noGrp="1"/>
          </p:cNvSpPr>
          <p:nvPr>
            <p:ph type="subTitle" idx="1"/>
          </p:nvPr>
        </p:nvSpPr>
        <p:spPr>
          <a:xfrm>
            <a:off x="2082978" y="1497371"/>
            <a:ext cx="48096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chemeClr val="dk1"/>
                </a:solidFill>
                <a:highlight>
                  <a:schemeClr val="lt1"/>
                </a:highlight>
              </a:rPr>
              <a:t>Tokenization basically refers to splitting up a larger body of text into smaller lines, words or even creating words for a non-English language. So every word here known as tokens</a:t>
            </a:r>
            <a:endParaRPr sz="1900">
              <a:solidFill>
                <a:schemeClr val="dk1"/>
              </a:solidFill>
              <a:highlight>
                <a:schemeClr val="lt1"/>
              </a:highlight>
            </a:endParaRPr>
          </a:p>
        </p:txBody>
      </p:sp>
      <p:sp>
        <p:nvSpPr>
          <p:cNvPr id="2033" name="Google Shape;2033;p52"/>
          <p:cNvSpPr txBox="1">
            <a:spLocks noGrp="1"/>
          </p:cNvSpPr>
          <p:nvPr>
            <p:ph type="title"/>
          </p:nvPr>
        </p:nvSpPr>
        <p:spPr>
          <a:xfrm>
            <a:off x="2167128" y="55314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Tokenization</a:t>
            </a:r>
            <a:endParaRPr sz="3600"/>
          </a:p>
        </p:txBody>
      </p:sp>
      <p:sp>
        <p:nvSpPr>
          <p:cNvPr id="2034" name="Google Shape;2034;p52"/>
          <p:cNvSpPr txBox="1"/>
          <p:nvPr/>
        </p:nvSpPr>
        <p:spPr>
          <a:xfrm>
            <a:off x="2167125" y="2888350"/>
            <a:ext cx="4954200" cy="831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Input = “Hi everyone how are you”</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Output = “Hi” , “everyone” , “how are”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53"/>
          <p:cNvSpPr txBox="1">
            <a:spLocks noGrp="1"/>
          </p:cNvSpPr>
          <p:nvPr>
            <p:ph type="title"/>
          </p:nvPr>
        </p:nvSpPr>
        <p:spPr>
          <a:xfrm>
            <a:off x="2167128" y="46899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libraries we are using !</a:t>
            </a:r>
            <a:endParaRPr/>
          </a:p>
        </p:txBody>
      </p:sp>
      <p:pic>
        <p:nvPicPr>
          <p:cNvPr id="2040" name="Google Shape;2040;p53"/>
          <p:cNvPicPr preferRelativeResize="0"/>
          <p:nvPr/>
        </p:nvPicPr>
        <p:blipFill>
          <a:blip r:embed="rId3">
            <a:alphaModFix/>
          </a:blip>
          <a:stretch>
            <a:fillRect/>
          </a:stretch>
        </p:blipFill>
        <p:spPr>
          <a:xfrm>
            <a:off x="2251488" y="1692400"/>
            <a:ext cx="4641025" cy="1758700"/>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54"/>
          <p:cNvSpPr txBox="1">
            <a:spLocks noGrp="1"/>
          </p:cNvSpPr>
          <p:nvPr>
            <p:ph type="title"/>
          </p:nvPr>
        </p:nvSpPr>
        <p:spPr>
          <a:xfrm>
            <a:off x="1977778" y="33227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a:t>
            </a:r>
            <a:endParaRPr/>
          </a:p>
        </p:txBody>
      </p:sp>
      <p:pic>
        <p:nvPicPr>
          <p:cNvPr id="2046" name="Google Shape;2046;p54"/>
          <p:cNvPicPr preferRelativeResize="0"/>
          <p:nvPr/>
        </p:nvPicPr>
        <p:blipFill>
          <a:blip r:embed="rId3">
            <a:alphaModFix/>
          </a:blip>
          <a:stretch>
            <a:fillRect/>
          </a:stretch>
        </p:blipFill>
        <p:spPr>
          <a:xfrm>
            <a:off x="986913" y="1460374"/>
            <a:ext cx="6791325" cy="952500"/>
          </a:xfrm>
          <a:prstGeom prst="rect">
            <a:avLst/>
          </a:prstGeom>
          <a:noFill/>
          <a:ln>
            <a:noFill/>
          </a:ln>
        </p:spPr>
      </p:pic>
      <p:pic>
        <p:nvPicPr>
          <p:cNvPr id="2047" name="Google Shape;2047;p54"/>
          <p:cNvPicPr preferRelativeResize="0"/>
          <p:nvPr/>
        </p:nvPicPr>
        <p:blipFill>
          <a:blip r:embed="rId4">
            <a:alphaModFix/>
          </a:blip>
          <a:stretch>
            <a:fillRect/>
          </a:stretch>
        </p:blipFill>
        <p:spPr>
          <a:xfrm>
            <a:off x="2803050" y="2717674"/>
            <a:ext cx="3304368" cy="2425826"/>
          </a:xfrm>
          <a:prstGeom prst="rect">
            <a:avLst/>
          </a:prstGeom>
          <a:noFill/>
          <a:ln w="38100" cap="flat" cmpd="sng">
            <a:solidFill>
              <a:schemeClr val="dk2"/>
            </a:solidFill>
            <a:prstDash val="solid"/>
            <a:round/>
            <a:headEnd type="none" w="sm" len="sm"/>
            <a:tailEnd type="none" w="sm" len="sm"/>
          </a:ln>
        </p:spPr>
      </p:pic>
      <p:sp>
        <p:nvSpPr>
          <p:cNvPr id="2048" name="Google Shape;2048;p54"/>
          <p:cNvSpPr txBox="1"/>
          <p:nvPr/>
        </p:nvSpPr>
        <p:spPr>
          <a:xfrm>
            <a:off x="1222250" y="1037125"/>
            <a:ext cx="4701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u="sng">
                <a:solidFill>
                  <a:srgbClr val="1155CC"/>
                </a:solidFill>
                <a:latin typeface="Barlow Semi Condensed"/>
                <a:ea typeface="Barlow Semi Condensed"/>
                <a:cs typeface="Barlow Semi Condensed"/>
                <a:sym typeface="Barlow Semi Condensed"/>
              </a:rPr>
              <a:t>Replacing Ham with ‘0’ and Spam with ‘1’</a:t>
            </a:r>
            <a:endParaRPr sz="1900" b="1" u="sng">
              <a:solidFill>
                <a:srgbClr val="1155CC"/>
              </a:solidFill>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55"/>
          <p:cNvSpPr txBox="1">
            <a:spLocks noGrp="1"/>
          </p:cNvSpPr>
          <p:nvPr>
            <p:ph type="title"/>
          </p:nvPr>
        </p:nvSpPr>
        <p:spPr>
          <a:xfrm>
            <a:off x="1977778" y="33227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a:t>
            </a:r>
            <a:endParaRPr/>
          </a:p>
        </p:txBody>
      </p:sp>
      <p:pic>
        <p:nvPicPr>
          <p:cNvPr id="2054" name="Google Shape;2054;p55"/>
          <p:cNvPicPr preferRelativeResize="0"/>
          <p:nvPr/>
        </p:nvPicPr>
        <p:blipFill>
          <a:blip r:embed="rId3">
            <a:alphaModFix/>
          </a:blip>
          <a:stretch>
            <a:fillRect/>
          </a:stretch>
        </p:blipFill>
        <p:spPr>
          <a:xfrm>
            <a:off x="2167738" y="2119788"/>
            <a:ext cx="4619625" cy="2124075"/>
          </a:xfrm>
          <a:prstGeom prst="rect">
            <a:avLst/>
          </a:prstGeom>
          <a:noFill/>
          <a:ln w="38100" cap="flat" cmpd="sng">
            <a:solidFill>
              <a:schemeClr val="dk2"/>
            </a:solidFill>
            <a:prstDash val="solid"/>
            <a:round/>
            <a:headEnd type="none" w="sm" len="sm"/>
            <a:tailEnd type="none" w="sm" len="sm"/>
          </a:ln>
        </p:spPr>
      </p:pic>
      <p:sp>
        <p:nvSpPr>
          <p:cNvPr id="2055" name="Google Shape;2055;p55"/>
          <p:cNvSpPr txBox="1"/>
          <p:nvPr/>
        </p:nvSpPr>
        <p:spPr>
          <a:xfrm>
            <a:off x="969800" y="1275538"/>
            <a:ext cx="4701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u="sng">
                <a:solidFill>
                  <a:srgbClr val="1155CC"/>
                </a:solidFill>
                <a:latin typeface="Barlow Semi Condensed"/>
                <a:ea typeface="Barlow Semi Condensed"/>
                <a:cs typeface="Barlow Semi Condensed"/>
                <a:sym typeface="Barlow Semi Condensed"/>
              </a:rPr>
              <a:t>Removing Punctuations from messages :</a:t>
            </a:r>
            <a:endParaRPr sz="1900" b="1" u="sng">
              <a:solidFill>
                <a:srgbClr val="1155CC"/>
              </a:solidFill>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56"/>
          <p:cNvSpPr txBox="1">
            <a:spLocks noGrp="1"/>
          </p:cNvSpPr>
          <p:nvPr>
            <p:ph type="title"/>
          </p:nvPr>
        </p:nvSpPr>
        <p:spPr>
          <a:xfrm>
            <a:off x="1977778" y="33227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a:t>
            </a:r>
            <a:endParaRPr/>
          </a:p>
        </p:txBody>
      </p:sp>
      <p:sp>
        <p:nvSpPr>
          <p:cNvPr id="2061" name="Google Shape;2061;p56"/>
          <p:cNvSpPr txBox="1"/>
          <p:nvPr/>
        </p:nvSpPr>
        <p:spPr>
          <a:xfrm>
            <a:off x="969800" y="1275538"/>
            <a:ext cx="4701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u="sng">
                <a:solidFill>
                  <a:srgbClr val="1155CC"/>
                </a:solidFill>
                <a:latin typeface="Barlow Semi Condensed"/>
                <a:ea typeface="Barlow Semi Condensed"/>
                <a:cs typeface="Barlow Semi Condensed"/>
                <a:sym typeface="Barlow Semi Condensed"/>
              </a:rPr>
              <a:t>Removing Stop words from messages :</a:t>
            </a:r>
            <a:endParaRPr sz="1900" b="1" u="sng">
              <a:solidFill>
                <a:srgbClr val="1155CC"/>
              </a:solidFill>
              <a:latin typeface="Barlow Semi Condensed"/>
              <a:ea typeface="Barlow Semi Condensed"/>
              <a:cs typeface="Barlow Semi Condensed"/>
              <a:sym typeface="Barlow Semi Condensed"/>
            </a:endParaRPr>
          </a:p>
        </p:txBody>
      </p:sp>
      <p:pic>
        <p:nvPicPr>
          <p:cNvPr id="2062" name="Google Shape;2062;p56"/>
          <p:cNvPicPr preferRelativeResize="0"/>
          <p:nvPr/>
        </p:nvPicPr>
        <p:blipFill>
          <a:blip r:embed="rId3">
            <a:alphaModFix/>
          </a:blip>
          <a:stretch>
            <a:fillRect/>
          </a:stretch>
        </p:blipFill>
        <p:spPr>
          <a:xfrm>
            <a:off x="2066750" y="2052188"/>
            <a:ext cx="4914900" cy="223837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57"/>
          <p:cNvSpPr txBox="1">
            <a:spLocks noGrp="1"/>
          </p:cNvSpPr>
          <p:nvPr>
            <p:ph type="subTitle" idx="1"/>
          </p:nvPr>
        </p:nvSpPr>
        <p:spPr>
          <a:xfrm>
            <a:off x="2945575" y="2414978"/>
            <a:ext cx="4809600" cy="18513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highlight>
                  <a:schemeClr val="lt1"/>
                </a:highlight>
              </a:rPr>
              <a:t>Stemming is the process of producing morphological variants of a root/base word. Stemming programs are commonly referred to as stemming algorithms or stemmers.</a:t>
            </a:r>
            <a:endParaRPr sz="2500">
              <a:solidFill>
                <a:schemeClr val="dk1"/>
              </a:solidFill>
              <a:highlight>
                <a:schemeClr val="lt1"/>
              </a:highlight>
            </a:endParaRPr>
          </a:p>
        </p:txBody>
      </p:sp>
      <p:sp>
        <p:nvSpPr>
          <p:cNvPr id="2068" name="Google Shape;2068;p57"/>
          <p:cNvSpPr txBox="1">
            <a:spLocks noGrp="1"/>
          </p:cNvSpPr>
          <p:nvPr>
            <p:ph type="title"/>
          </p:nvPr>
        </p:nvSpPr>
        <p:spPr>
          <a:xfrm>
            <a:off x="2167203" y="45849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Stemming</a:t>
            </a:r>
            <a:endParaRPr sz="3100"/>
          </a:p>
        </p:txBody>
      </p:sp>
      <p:cxnSp>
        <p:nvCxnSpPr>
          <p:cNvPr id="2069" name="Google Shape;2069;p57"/>
          <p:cNvCxnSpPr>
            <a:endCxn id="2067" idx="1"/>
          </p:cNvCxnSpPr>
          <p:nvPr/>
        </p:nvCxnSpPr>
        <p:spPr>
          <a:xfrm rot="-5400000" flipH="1">
            <a:off x="1636825" y="2031878"/>
            <a:ext cx="1325400" cy="1292100"/>
          </a:xfrm>
          <a:prstGeom prst="curvedConnector2">
            <a:avLst/>
          </a:prstGeom>
          <a:noFill/>
          <a:ln w="28575" cap="flat" cmpd="sng">
            <a:solidFill>
              <a:srgbClr val="FF0000"/>
            </a:solidFill>
            <a:prstDash val="solid"/>
            <a:round/>
            <a:headEnd type="stealth" w="med" len="med"/>
            <a:tailEnd type="none" w="med" len="med"/>
          </a:ln>
        </p:spPr>
      </p:cxnSp>
      <p:pic>
        <p:nvPicPr>
          <p:cNvPr id="2070" name="Google Shape;2070;p57"/>
          <p:cNvPicPr preferRelativeResize="0"/>
          <p:nvPr/>
        </p:nvPicPr>
        <p:blipFill>
          <a:blip r:embed="rId3">
            <a:alphaModFix/>
          </a:blip>
          <a:stretch>
            <a:fillRect/>
          </a:stretch>
        </p:blipFill>
        <p:spPr>
          <a:xfrm>
            <a:off x="899200" y="1386749"/>
            <a:ext cx="4038600" cy="561975"/>
          </a:xfrm>
          <a:prstGeom prst="rect">
            <a:avLst/>
          </a:prstGeom>
          <a:noFill/>
          <a:ln w="28575" cap="flat" cmpd="sng">
            <a:solidFill>
              <a:schemeClr val="dk2"/>
            </a:solidFill>
            <a:prstDash val="solid"/>
            <a:round/>
            <a:headEnd type="none" w="sm" len="sm"/>
            <a:tailEnd type="none" w="sm" len="sm"/>
          </a:ln>
        </p:spPr>
      </p:pic>
      <p:pic>
        <p:nvPicPr>
          <p:cNvPr id="2071" name="Google Shape;2071;p57"/>
          <p:cNvPicPr preferRelativeResize="0"/>
          <p:nvPr/>
        </p:nvPicPr>
        <p:blipFill>
          <a:blip r:embed="rId4">
            <a:alphaModFix/>
          </a:blip>
          <a:stretch>
            <a:fillRect/>
          </a:stretch>
        </p:blipFill>
        <p:spPr>
          <a:xfrm>
            <a:off x="5474250" y="194823"/>
            <a:ext cx="2701250" cy="2220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58"/>
          <p:cNvSpPr txBox="1">
            <a:spLocks noGrp="1"/>
          </p:cNvSpPr>
          <p:nvPr>
            <p:ph type="subTitle" idx="1"/>
          </p:nvPr>
        </p:nvSpPr>
        <p:spPr>
          <a:xfrm>
            <a:off x="2945575" y="2414978"/>
            <a:ext cx="4809600" cy="18513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750">
                <a:solidFill>
                  <a:srgbClr val="3D3D4E"/>
                </a:solidFill>
                <a:highlight>
                  <a:srgbClr val="FFFFFF"/>
                </a:highlight>
              </a:rPr>
              <a:t>CountVectorizer is used to convert a collection of text documents to a vector of term/token counts. It also enables the ​pre-processing of text data prior to generating the vector representation. This functionality makes it a highly flexible feature representation module for text.</a:t>
            </a:r>
            <a:endParaRPr sz="1800"/>
          </a:p>
        </p:txBody>
      </p:sp>
      <p:sp>
        <p:nvSpPr>
          <p:cNvPr id="2077" name="Google Shape;2077;p58"/>
          <p:cNvSpPr txBox="1">
            <a:spLocks noGrp="1"/>
          </p:cNvSpPr>
          <p:nvPr>
            <p:ph type="title"/>
          </p:nvPr>
        </p:nvSpPr>
        <p:spPr>
          <a:xfrm>
            <a:off x="2167203" y="45849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CountVectorizer</a:t>
            </a:r>
            <a:endParaRPr sz="3100"/>
          </a:p>
        </p:txBody>
      </p:sp>
      <p:pic>
        <p:nvPicPr>
          <p:cNvPr id="2078" name="Google Shape;2078;p58"/>
          <p:cNvPicPr preferRelativeResize="0"/>
          <p:nvPr/>
        </p:nvPicPr>
        <p:blipFill>
          <a:blip r:embed="rId3">
            <a:alphaModFix/>
          </a:blip>
          <a:stretch>
            <a:fillRect/>
          </a:stretch>
        </p:blipFill>
        <p:spPr>
          <a:xfrm>
            <a:off x="1101988" y="1271334"/>
            <a:ext cx="4962525" cy="733425"/>
          </a:xfrm>
          <a:prstGeom prst="rect">
            <a:avLst/>
          </a:prstGeom>
          <a:noFill/>
          <a:ln w="28575" cap="flat" cmpd="sng">
            <a:solidFill>
              <a:schemeClr val="dk2"/>
            </a:solidFill>
            <a:prstDash val="solid"/>
            <a:round/>
            <a:headEnd type="none" w="sm" len="sm"/>
            <a:tailEnd type="none" w="sm" len="sm"/>
          </a:ln>
        </p:spPr>
      </p:pic>
      <p:cxnSp>
        <p:nvCxnSpPr>
          <p:cNvPr id="2079" name="Google Shape;2079;p58"/>
          <p:cNvCxnSpPr>
            <a:endCxn id="2076" idx="1"/>
          </p:cNvCxnSpPr>
          <p:nvPr/>
        </p:nvCxnSpPr>
        <p:spPr>
          <a:xfrm rot="-5400000" flipH="1">
            <a:off x="1636825" y="2031878"/>
            <a:ext cx="1325400" cy="1292100"/>
          </a:xfrm>
          <a:prstGeom prst="curvedConnector2">
            <a:avLst/>
          </a:prstGeom>
          <a:noFill/>
          <a:ln w="28575" cap="flat" cmpd="sng">
            <a:solidFill>
              <a:srgbClr val="FF0000"/>
            </a:solidFill>
            <a:prstDash val="solid"/>
            <a:round/>
            <a:headEnd type="stealth" w="med" len="med"/>
            <a:tailEnd type="none" w="med" len="med"/>
          </a:ln>
        </p:spPr>
      </p:cxnSp>
      <p:pic>
        <p:nvPicPr>
          <p:cNvPr id="2080" name="Google Shape;2080;p58"/>
          <p:cNvPicPr preferRelativeResize="0"/>
          <p:nvPr/>
        </p:nvPicPr>
        <p:blipFill>
          <a:blip r:embed="rId4">
            <a:alphaModFix/>
          </a:blip>
          <a:stretch>
            <a:fillRect/>
          </a:stretch>
        </p:blipFill>
        <p:spPr>
          <a:xfrm>
            <a:off x="6190750" y="101445"/>
            <a:ext cx="2110975" cy="17350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2085" name="Google Shape;2085;p59"/>
          <p:cNvSpPr txBox="1">
            <a:spLocks noGrp="1"/>
          </p:cNvSpPr>
          <p:nvPr>
            <p:ph type="title"/>
          </p:nvPr>
        </p:nvSpPr>
        <p:spPr>
          <a:xfrm>
            <a:off x="2167203" y="45849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Building Classification Model</a:t>
            </a:r>
            <a:endParaRPr sz="3100"/>
          </a:p>
        </p:txBody>
      </p:sp>
      <p:sp>
        <p:nvSpPr>
          <p:cNvPr id="2086" name="Google Shape;2086;p59"/>
          <p:cNvSpPr txBox="1"/>
          <p:nvPr/>
        </p:nvSpPr>
        <p:spPr>
          <a:xfrm>
            <a:off x="1117050" y="1773375"/>
            <a:ext cx="49122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We are building 2 classification model:</a:t>
            </a:r>
            <a:endParaRPr sz="2000" dirty="0"/>
          </a:p>
          <a:p>
            <a:pPr marL="0" lvl="0" indent="0" algn="l" rtl="0">
              <a:spcBef>
                <a:spcPts val="0"/>
              </a:spcBef>
              <a:spcAft>
                <a:spcPts val="0"/>
              </a:spcAft>
              <a:buNone/>
            </a:pPr>
            <a:endParaRPr sz="2000" dirty="0"/>
          </a:p>
          <a:p>
            <a:pPr marL="558800" lvl="0" indent="-457200" algn="l" rtl="0">
              <a:spcBef>
                <a:spcPts val="0"/>
              </a:spcBef>
              <a:spcAft>
                <a:spcPts val="0"/>
              </a:spcAft>
              <a:buSzPts val="2000"/>
              <a:buFont typeface="+mj-lt"/>
              <a:buAutoNum type="arabicPeriod"/>
            </a:pPr>
            <a:r>
              <a:rPr lang="en" sz="2000" dirty="0"/>
              <a:t>Naive bayes Classification</a:t>
            </a:r>
          </a:p>
          <a:p>
            <a:pPr marL="558800" lvl="0" indent="-457200" algn="l" rtl="0">
              <a:spcBef>
                <a:spcPts val="0"/>
              </a:spcBef>
              <a:spcAft>
                <a:spcPts val="0"/>
              </a:spcAft>
              <a:buSzPts val="2000"/>
              <a:buFont typeface="+mj-lt"/>
              <a:buAutoNum type="arabicPeriod"/>
            </a:pPr>
            <a:endParaRPr lang="en" sz="2000" dirty="0"/>
          </a:p>
          <a:p>
            <a:pPr marL="558800" lvl="0" indent="-457200" algn="l" rtl="0">
              <a:spcBef>
                <a:spcPts val="0"/>
              </a:spcBef>
              <a:spcAft>
                <a:spcPts val="0"/>
              </a:spcAft>
              <a:buSzPts val="2000"/>
              <a:buFont typeface="+mj-lt"/>
              <a:buAutoNum type="arabicPeriod"/>
            </a:pPr>
            <a:r>
              <a:rPr lang="en" sz="2000" dirty="0"/>
              <a:t>SVM</a:t>
            </a:r>
            <a:endParaRPr sz="2000" dirty="0"/>
          </a:p>
        </p:txBody>
      </p:sp>
      <p:grpSp>
        <p:nvGrpSpPr>
          <p:cNvPr id="2087" name="Google Shape;2087;p59"/>
          <p:cNvGrpSpPr/>
          <p:nvPr/>
        </p:nvGrpSpPr>
        <p:grpSpPr>
          <a:xfrm>
            <a:off x="5704343" y="1541215"/>
            <a:ext cx="2365492" cy="2514805"/>
            <a:chOff x="1171725" y="542675"/>
            <a:chExt cx="5016950" cy="4578200"/>
          </a:xfrm>
        </p:grpSpPr>
        <p:sp>
          <p:nvSpPr>
            <p:cNvPr id="2088" name="Google Shape;2088;p59"/>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9"/>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9"/>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9"/>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9"/>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9"/>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9"/>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9"/>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9"/>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9"/>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9"/>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9"/>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9"/>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9"/>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9"/>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9"/>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9"/>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9"/>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9"/>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9"/>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9"/>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9"/>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9"/>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9"/>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9"/>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9"/>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9"/>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9"/>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9"/>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9"/>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9"/>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9"/>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9"/>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9"/>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9"/>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9"/>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9"/>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9"/>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9"/>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9"/>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9"/>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9"/>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9"/>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9"/>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9"/>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9"/>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9"/>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9"/>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9"/>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9"/>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9"/>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9"/>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9"/>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9"/>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9"/>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9"/>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9"/>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9"/>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9"/>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9"/>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9"/>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9"/>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9"/>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9"/>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9"/>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9"/>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9"/>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9"/>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9"/>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9"/>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9"/>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9"/>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9"/>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9"/>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9"/>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9"/>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9"/>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9"/>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9"/>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9"/>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9"/>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9"/>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9"/>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9"/>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9"/>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9"/>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9"/>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9"/>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9"/>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9"/>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9"/>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9"/>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9"/>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9"/>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9"/>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9"/>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9"/>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9"/>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9"/>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9"/>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9"/>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9"/>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9"/>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9"/>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9"/>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9"/>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9"/>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9"/>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9"/>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9"/>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9"/>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9"/>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9"/>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9"/>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9"/>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9"/>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9"/>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9"/>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9"/>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9"/>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9"/>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9"/>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9"/>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9"/>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9"/>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9"/>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9"/>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9"/>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9"/>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9"/>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9"/>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9"/>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9"/>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9"/>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9"/>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9"/>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9"/>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9"/>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9"/>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9"/>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9"/>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9"/>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9"/>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9"/>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9"/>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9"/>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9"/>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9"/>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9"/>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9"/>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9"/>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9"/>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9"/>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9"/>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9"/>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9"/>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9"/>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9"/>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9"/>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9"/>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9"/>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9"/>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9"/>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9"/>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9"/>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9"/>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9"/>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9"/>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9"/>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9"/>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9"/>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9"/>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9"/>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9"/>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9"/>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9"/>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9"/>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9"/>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9"/>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9"/>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9"/>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9"/>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9"/>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9"/>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9"/>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9"/>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9"/>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9"/>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9"/>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60"/>
          <p:cNvSpPr txBox="1">
            <a:spLocks noGrp="1"/>
          </p:cNvSpPr>
          <p:nvPr>
            <p:ph type="subTitle" idx="1"/>
          </p:nvPr>
        </p:nvSpPr>
        <p:spPr>
          <a:xfrm>
            <a:off x="1348450" y="3054075"/>
            <a:ext cx="57258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So here we are splitting our data in Training and Testing of 80:20 ratio.</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Predicting on the basis of model with our Testing values.</a:t>
            </a:r>
            <a:endParaRPr sz="1600"/>
          </a:p>
        </p:txBody>
      </p:sp>
      <p:sp>
        <p:nvSpPr>
          <p:cNvPr id="2296" name="Google Shape;2296;p60"/>
          <p:cNvSpPr txBox="1">
            <a:spLocks noGrp="1"/>
          </p:cNvSpPr>
          <p:nvPr>
            <p:ph type="title"/>
          </p:nvPr>
        </p:nvSpPr>
        <p:spPr>
          <a:xfrm>
            <a:off x="2167203" y="5321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Naive Bayes Classifier</a:t>
            </a:r>
            <a:endParaRPr/>
          </a:p>
        </p:txBody>
      </p:sp>
      <p:pic>
        <p:nvPicPr>
          <p:cNvPr id="2297" name="Google Shape;2297;p60"/>
          <p:cNvPicPr preferRelativeResize="0"/>
          <p:nvPr/>
        </p:nvPicPr>
        <p:blipFill>
          <a:blip r:embed="rId3">
            <a:alphaModFix/>
          </a:blip>
          <a:stretch>
            <a:fillRect/>
          </a:stretch>
        </p:blipFill>
        <p:spPr>
          <a:xfrm>
            <a:off x="1348451" y="1428137"/>
            <a:ext cx="6544501" cy="1305950"/>
          </a:xfrm>
          <a:prstGeom prst="rect">
            <a:avLst/>
          </a:prstGeom>
          <a:noFill/>
          <a:ln>
            <a:noFill/>
          </a:ln>
        </p:spPr>
      </p:pic>
      <p:cxnSp>
        <p:nvCxnSpPr>
          <p:cNvPr id="2298" name="Google Shape;2298;p60"/>
          <p:cNvCxnSpPr/>
          <p:nvPr/>
        </p:nvCxnSpPr>
        <p:spPr>
          <a:xfrm rot="-5400000">
            <a:off x="5687225" y="2325625"/>
            <a:ext cx="1325400" cy="389100"/>
          </a:xfrm>
          <a:prstGeom prst="curvedConnector3">
            <a:avLst>
              <a:gd name="adj1" fmla="val 50000"/>
            </a:avLst>
          </a:prstGeom>
          <a:noFill/>
          <a:ln w="38100" cap="flat" cmpd="sng">
            <a:solidFill>
              <a:srgbClr val="FF0000"/>
            </a:solidFill>
            <a:prstDash val="solid"/>
            <a:round/>
            <a:headEnd type="none" w="med" len="med"/>
            <a:tailEnd type="none" w="med" len="med"/>
          </a:ln>
        </p:spPr>
      </p:cxnSp>
      <p:grpSp>
        <p:nvGrpSpPr>
          <p:cNvPr id="2299" name="Google Shape;2299;p60"/>
          <p:cNvGrpSpPr/>
          <p:nvPr/>
        </p:nvGrpSpPr>
        <p:grpSpPr>
          <a:xfrm>
            <a:off x="6714206" y="30881"/>
            <a:ext cx="1475957" cy="1578476"/>
            <a:chOff x="1744400" y="429725"/>
            <a:chExt cx="4623925" cy="4948200"/>
          </a:xfrm>
        </p:grpSpPr>
        <p:sp>
          <p:nvSpPr>
            <p:cNvPr id="2300" name="Google Shape;2300;p60"/>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0"/>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0"/>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0"/>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0"/>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0"/>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0"/>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0"/>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0"/>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0"/>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0"/>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0"/>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0"/>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0"/>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0"/>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0"/>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0"/>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0"/>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0"/>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0"/>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0"/>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0"/>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0"/>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0"/>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0"/>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0"/>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0"/>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0"/>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0"/>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0"/>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0"/>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0"/>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0"/>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0"/>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0"/>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0"/>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0"/>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0"/>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0"/>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0"/>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0"/>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0"/>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0"/>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0"/>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0"/>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0"/>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0"/>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0"/>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0"/>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0"/>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0"/>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0"/>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0"/>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0"/>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0"/>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0"/>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0"/>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0"/>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0"/>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0"/>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0"/>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0"/>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0"/>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0"/>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0"/>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0"/>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0"/>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0"/>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0"/>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0"/>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0"/>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0"/>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0"/>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0"/>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0"/>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0"/>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0"/>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0"/>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0"/>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0"/>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0"/>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0"/>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0"/>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0"/>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0"/>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0"/>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0"/>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0"/>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0"/>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0"/>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0"/>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0"/>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0"/>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0"/>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0"/>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0"/>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0"/>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0"/>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0"/>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0"/>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0"/>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0"/>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0"/>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0"/>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0"/>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0"/>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0"/>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0"/>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0"/>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0"/>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0"/>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0"/>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0"/>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0"/>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0"/>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0"/>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0"/>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0"/>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0"/>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0"/>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0"/>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0"/>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0"/>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0"/>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0"/>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0"/>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0"/>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0"/>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0"/>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0"/>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0"/>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0"/>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0"/>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0"/>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0"/>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0"/>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0"/>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0"/>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0"/>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0"/>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0"/>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0"/>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0"/>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0"/>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0"/>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0"/>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0"/>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0"/>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0"/>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0"/>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0"/>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0"/>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0"/>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0"/>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0"/>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0"/>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0"/>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0"/>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0"/>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0"/>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0"/>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0"/>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0"/>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0"/>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0"/>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0"/>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0"/>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0"/>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0"/>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0"/>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0"/>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0"/>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0"/>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0"/>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0"/>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0"/>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0"/>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0"/>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0"/>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0"/>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0"/>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0"/>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0"/>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0"/>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0"/>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0"/>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0"/>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0"/>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0"/>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0"/>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0"/>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0"/>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0"/>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0"/>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0"/>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0"/>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0"/>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0"/>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0"/>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0"/>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0"/>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0"/>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0"/>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0"/>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0"/>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0"/>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0"/>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0"/>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0"/>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0"/>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0"/>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0"/>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0"/>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0"/>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0"/>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0"/>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0"/>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0"/>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0"/>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0"/>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0"/>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4"/>
        <p:cNvGrpSpPr/>
        <p:nvPr/>
      </p:nvGrpSpPr>
      <p:grpSpPr>
        <a:xfrm>
          <a:off x="0" y="0"/>
          <a:ext cx="0" cy="0"/>
          <a:chOff x="0" y="0"/>
          <a:chExt cx="0" cy="0"/>
        </a:xfrm>
      </p:grpSpPr>
      <p:sp>
        <p:nvSpPr>
          <p:cNvPr id="2525" name="Google Shape;2525;p61"/>
          <p:cNvSpPr txBox="1">
            <a:spLocks noGrp="1"/>
          </p:cNvSpPr>
          <p:nvPr>
            <p:ph type="title"/>
          </p:nvPr>
        </p:nvSpPr>
        <p:spPr>
          <a:xfrm>
            <a:off x="2167128" y="4795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Other measures for NB</a:t>
            </a:r>
            <a:endParaRPr/>
          </a:p>
        </p:txBody>
      </p:sp>
      <p:pic>
        <p:nvPicPr>
          <p:cNvPr id="2526" name="Google Shape;2526;p61"/>
          <p:cNvPicPr preferRelativeResize="0"/>
          <p:nvPr/>
        </p:nvPicPr>
        <p:blipFill>
          <a:blip r:embed="rId3">
            <a:alphaModFix/>
          </a:blip>
          <a:stretch>
            <a:fillRect/>
          </a:stretch>
        </p:blipFill>
        <p:spPr>
          <a:xfrm>
            <a:off x="1656525" y="1249999"/>
            <a:ext cx="5486400" cy="34766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Introduction</a:t>
            </a:r>
            <a:endParaRPr sz="4000"/>
          </a:p>
        </p:txBody>
      </p:sp>
      <p:sp>
        <p:nvSpPr>
          <p:cNvPr id="1894" name="Google Shape;1894;p35"/>
          <p:cNvSpPr txBox="1">
            <a:spLocks noGrp="1"/>
          </p:cNvSpPr>
          <p:nvPr>
            <p:ph type="body" idx="1"/>
          </p:nvPr>
        </p:nvSpPr>
        <p:spPr>
          <a:xfrm>
            <a:off x="861900" y="2030125"/>
            <a:ext cx="7705500" cy="160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rPr>
              <a:t>Spam refers to messages which are unsolicited and unwanted. Usually, spam texts are not coming from another phone. They mainly originate from a computer and are sent to your phone via an email address or instant messaging account. Because they are sent online, they are cheap and easy for scammers to send. Most of these messages are like you won a prize pool, some coupons etc. which attracts people easily towards further scam. </a:t>
            </a:r>
            <a:endParaRPr sz="1700">
              <a:solidFill>
                <a:schemeClr val="dk1"/>
              </a:solidFill>
            </a:endParaRPr>
          </a:p>
          <a:p>
            <a:pPr marL="0" lvl="0" indent="0" algn="l" rtl="0">
              <a:spcBef>
                <a:spcPts val="0"/>
              </a:spcBef>
              <a:spcAft>
                <a:spcPts val="0"/>
              </a:spcAft>
              <a:buClr>
                <a:schemeClr val="dk1"/>
              </a:buClr>
              <a:buSzPts val="1100"/>
              <a:buFont typeface="Arial"/>
              <a:buNone/>
            </a:pPr>
            <a:endParaRPr sz="170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So our aim is to design a system which can retrieve message then pre processed with the help of NLP so our system can easily classify those messages in spam or not spam(ham) category.</a:t>
            </a:r>
            <a:endParaRPr sz="1700">
              <a:solidFill>
                <a:schemeClr val="dk1"/>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62"/>
          <p:cNvSpPr txBox="1">
            <a:spLocks noGrp="1"/>
          </p:cNvSpPr>
          <p:nvPr>
            <p:ph type="title"/>
          </p:nvPr>
        </p:nvSpPr>
        <p:spPr>
          <a:xfrm>
            <a:off x="2167128" y="4795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Confusion Matrix for NB</a:t>
            </a:r>
            <a:endParaRPr/>
          </a:p>
        </p:txBody>
      </p:sp>
      <p:pic>
        <p:nvPicPr>
          <p:cNvPr id="2532" name="Google Shape;2532;p62"/>
          <p:cNvPicPr preferRelativeResize="0"/>
          <p:nvPr/>
        </p:nvPicPr>
        <p:blipFill>
          <a:blip r:embed="rId3">
            <a:alphaModFix/>
          </a:blip>
          <a:stretch>
            <a:fillRect/>
          </a:stretch>
        </p:blipFill>
        <p:spPr>
          <a:xfrm>
            <a:off x="2562825" y="1236950"/>
            <a:ext cx="5151000" cy="3322850"/>
          </a:xfrm>
          <a:prstGeom prst="rect">
            <a:avLst/>
          </a:prstGeom>
          <a:noFill/>
          <a:ln w="28575" cap="flat" cmpd="sng">
            <a:solidFill>
              <a:schemeClr val="dk2"/>
            </a:solidFill>
            <a:prstDash val="solid"/>
            <a:round/>
            <a:headEnd type="none" w="sm" len="sm"/>
            <a:tailEnd type="none" w="sm" len="sm"/>
          </a:ln>
        </p:spPr>
      </p:pic>
      <p:grpSp>
        <p:nvGrpSpPr>
          <p:cNvPr id="2533" name="Google Shape;2533;p62"/>
          <p:cNvGrpSpPr/>
          <p:nvPr/>
        </p:nvGrpSpPr>
        <p:grpSpPr>
          <a:xfrm>
            <a:off x="1086856" y="222868"/>
            <a:ext cx="1475957" cy="1578476"/>
            <a:chOff x="1744400" y="429725"/>
            <a:chExt cx="4623925" cy="4948200"/>
          </a:xfrm>
        </p:grpSpPr>
        <p:sp>
          <p:nvSpPr>
            <p:cNvPr id="2534" name="Google Shape;2534;p62"/>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2"/>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2"/>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2"/>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2"/>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2"/>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2"/>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2"/>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2"/>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2"/>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2"/>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2"/>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2"/>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2"/>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2"/>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2"/>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2"/>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2"/>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2"/>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2"/>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2"/>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2"/>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2"/>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2"/>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2"/>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2"/>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2"/>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2"/>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2"/>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2"/>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2"/>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2"/>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2"/>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2"/>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2"/>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2"/>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2"/>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2"/>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2"/>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2"/>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2"/>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2"/>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2"/>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2"/>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2"/>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2"/>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2"/>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2"/>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2"/>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2"/>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2"/>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2"/>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2"/>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2"/>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2"/>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2"/>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2"/>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2"/>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2"/>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2"/>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2"/>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2"/>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2"/>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2"/>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2"/>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2"/>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2"/>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2"/>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2"/>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2"/>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2"/>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2"/>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2"/>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2"/>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2"/>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2"/>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2"/>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2"/>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2"/>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2"/>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2"/>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2"/>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2"/>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2"/>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2"/>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2"/>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2"/>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2"/>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2"/>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2"/>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2"/>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2"/>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2"/>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2"/>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2"/>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2"/>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2"/>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2"/>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2"/>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2"/>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2"/>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2"/>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2"/>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2"/>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2"/>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2"/>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2"/>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2"/>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2"/>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2"/>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2"/>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2"/>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2"/>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2"/>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2"/>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2"/>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2"/>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2"/>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2"/>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2"/>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2"/>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2"/>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2"/>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2"/>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2"/>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2"/>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2"/>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2"/>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2"/>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2"/>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2"/>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2"/>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2"/>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2"/>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2"/>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2"/>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2"/>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2"/>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2"/>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2"/>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2"/>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2"/>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2"/>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2"/>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2"/>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2"/>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2"/>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2"/>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2"/>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2"/>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2"/>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2"/>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2"/>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2"/>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2"/>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2"/>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2"/>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2"/>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2"/>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2"/>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2"/>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2"/>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2"/>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2"/>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2"/>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2"/>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2"/>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2"/>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2"/>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2"/>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2"/>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2"/>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2"/>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2"/>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2"/>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2"/>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2"/>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2"/>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2"/>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2"/>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2"/>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2"/>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2"/>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2"/>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2"/>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2"/>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2"/>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2"/>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2"/>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2"/>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2"/>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2"/>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2"/>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2"/>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2"/>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2"/>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2"/>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2"/>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2"/>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2"/>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2"/>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2"/>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2"/>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2"/>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2"/>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2"/>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2"/>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2"/>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2"/>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2"/>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2"/>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2"/>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2"/>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63"/>
          <p:cNvSpPr txBox="1">
            <a:spLocks noGrp="1"/>
          </p:cNvSpPr>
          <p:nvPr>
            <p:ph type="subTitle" idx="1"/>
          </p:nvPr>
        </p:nvSpPr>
        <p:spPr>
          <a:xfrm>
            <a:off x="1348450" y="3054075"/>
            <a:ext cx="5725800" cy="11340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t>Next we trained our Data on SVM on linear kernel which results good for us and leads us to a better accuracy then previous one.</a:t>
            </a:r>
            <a:endParaRPr sz="1800"/>
          </a:p>
        </p:txBody>
      </p:sp>
      <p:sp>
        <p:nvSpPr>
          <p:cNvPr id="2760" name="Google Shape;2760;p63"/>
          <p:cNvSpPr txBox="1">
            <a:spLocks noGrp="1"/>
          </p:cNvSpPr>
          <p:nvPr>
            <p:ph type="title"/>
          </p:nvPr>
        </p:nvSpPr>
        <p:spPr>
          <a:xfrm>
            <a:off x="2167203" y="5321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Support Vector Machine</a:t>
            </a:r>
            <a:endParaRPr/>
          </a:p>
        </p:txBody>
      </p:sp>
      <p:grpSp>
        <p:nvGrpSpPr>
          <p:cNvPr id="2761" name="Google Shape;2761;p63"/>
          <p:cNvGrpSpPr/>
          <p:nvPr/>
        </p:nvGrpSpPr>
        <p:grpSpPr>
          <a:xfrm>
            <a:off x="6714206" y="30881"/>
            <a:ext cx="1475957" cy="1578476"/>
            <a:chOff x="1744400" y="429725"/>
            <a:chExt cx="4623925" cy="4948200"/>
          </a:xfrm>
        </p:grpSpPr>
        <p:sp>
          <p:nvSpPr>
            <p:cNvPr id="2762" name="Google Shape;2762;p63"/>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3"/>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3"/>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3"/>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3"/>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3"/>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3"/>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3"/>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3"/>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3"/>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3"/>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3"/>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3"/>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3"/>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3"/>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3"/>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3"/>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3"/>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3"/>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3"/>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3"/>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3"/>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3"/>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3"/>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3"/>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3"/>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3"/>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3"/>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3"/>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3"/>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3"/>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3"/>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3"/>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3"/>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3"/>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3"/>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3"/>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3"/>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3"/>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3"/>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3"/>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3"/>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3"/>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3"/>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3"/>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3"/>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3"/>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3"/>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3"/>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3"/>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3"/>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3"/>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3"/>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3"/>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3"/>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3"/>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3"/>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3"/>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3"/>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3"/>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3"/>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3"/>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3"/>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3"/>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3"/>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3"/>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3"/>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3"/>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3"/>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3"/>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3"/>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3"/>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3"/>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3"/>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3"/>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3"/>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3"/>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3"/>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3"/>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3"/>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3"/>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3"/>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3"/>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3"/>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3"/>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3"/>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3"/>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3"/>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3"/>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3"/>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3"/>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3"/>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3"/>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3"/>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3"/>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3"/>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3"/>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3"/>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3"/>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3"/>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3"/>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3"/>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3"/>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3"/>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3"/>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3"/>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3"/>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3"/>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3"/>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3"/>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3"/>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3"/>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3"/>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3"/>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3"/>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3"/>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3"/>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3"/>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3"/>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3"/>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3"/>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3"/>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3"/>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3"/>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3"/>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3"/>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3"/>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3"/>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3"/>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3"/>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3"/>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3"/>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3"/>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3"/>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3"/>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3"/>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3"/>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3"/>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3"/>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3"/>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3"/>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3"/>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3"/>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3"/>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3"/>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3"/>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3"/>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3"/>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3"/>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3"/>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3"/>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3"/>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3"/>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3"/>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3"/>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3"/>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3"/>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3"/>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3"/>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3"/>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3"/>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3"/>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3"/>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3"/>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3"/>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3"/>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3"/>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3"/>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3"/>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3"/>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3"/>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3"/>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3"/>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3"/>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3"/>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3"/>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3"/>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3"/>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3"/>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3"/>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3"/>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3"/>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3"/>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3"/>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3"/>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3"/>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3"/>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3"/>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3"/>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3"/>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3"/>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3"/>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3"/>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3"/>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3"/>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3"/>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3"/>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3"/>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3"/>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3"/>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3"/>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3"/>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3"/>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3"/>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3"/>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3"/>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3"/>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3"/>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3"/>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3"/>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3"/>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3"/>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3"/>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3"/>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3"/>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3"/>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3"/>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3"/>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83" name="Google Shape;2983;p63"/>
          <p:cNvPicPr preferRelativeResize="0"/>
          <p:nvPr/>
        </p:nvPicPr>
        <p:blipFill>
          <a:blip r:embed="rId3">
            <a:alphaModFix/>
          </a:blip>
          <a:stretch>
            <a:fillRect/>
          </a:stretch>
        </p:blipFill>
        <p:spPr>
          <a:xfrm>
            <a:off x="1772438" y="1414350"/>
            <a:ext cx="4772025" cy="13335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8" name="Google Shape;2988;p64"/>
          <p:cNvSpPr txBox="1">
            <a:spLocks noGrp="1"/>
          </p:cNvSpPr>
          <p:nvPr>
            <p:ph type="title"/>
          </p:nvPr>
        </p:nvSpPr>
        <p:spPr>
          <a:xfrm>
            <a:off x="2167128" y="4795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Confusion Matrix for SVM</a:t>
            </a:r>
            <a:endParaRPr/>
          </a:p>
        </p:txBody>
      </p:sp>
      <p:grpSp>
        <p:nvGrpSpPr>
          <p:cNvPr id="2989" name="Google Shape;2989;p64"/>
          <p:cNvGrpSpPr/>
          <p:nvPr/>
        </p:nvGrpSpPr>
        <p:grpSpPr>
          <a:xfrm>
            <a:off x="1086856" y="222868"/>
            <a:ext cx="1475957" cy="1578476"/>
            <a:chOff x="1744400" y="429725"/>
            <a:chExt cx="4623925" cy="4948200"/>
          </a:xfrm>
        </p:grpSpPr>
        <p:sp>
          <p:nvSpPr>
            <p:cNvPr id="2990" name="Google Shape;2990;p64"/>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4"/>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4"/>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4"/>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4"/>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4"/>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4"/>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4"/>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4"/>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4"/>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4"/>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4"/>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4"/>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4"/>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4"/>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4"/>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4"/>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4"/>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4"/>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4"/>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4"/>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4"/>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4"/>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4"/>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4"/>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4"/>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4"/>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4"/>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4"/>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4"/>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4"/>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4"/>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4"/>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4"/>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4"/>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4"/>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4"/>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4"/>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4"/>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4"/>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4"/>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4"/>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4"/>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4"/>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4"/>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4"/>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4"/>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4"/>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4"/>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4"/>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4"/>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4"/>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4"/>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4"/>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4"/>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4"/>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4"/>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4"/>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4"/>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4"/>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4"/>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4"/>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4"/>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4"/>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4"/>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4"/>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4"/>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4"/>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4"/>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4"/>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4"/>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4"/>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4"/>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4"/>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4"/>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4"/>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4"/>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4"/>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4"/>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4"/>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4"/>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4"/>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4"/>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4"/>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4"/>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4"/>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4"/>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4"/>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4"/>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4"/>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4"/>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4"/>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4"/>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4"/>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4"/>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4"/>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4"/>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4"/>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4"/>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4"/>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4"/>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4"/>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4"/>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4"/>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4"/>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4"/>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4"/>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4"/>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4"/>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4"/>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4"/>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4"/>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4"/>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4"/>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4"/>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4"/>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4"/>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4"/>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4"/>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4"/>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4"/>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4"/>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4"/>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4"/>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4"/>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4"/>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4"/>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4"/>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4"/>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4"/>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4"/>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4"/>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4"/>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4"/>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4"/>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4"/>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4"/>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4"/>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4"/>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4"/>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4"/>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4"/>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4"/>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4"/>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4"/>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4"/>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4"/>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4"/>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4"/>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4"/>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4"/>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4"/>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4"/>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4"/>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4"/>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4"/>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4"/>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4"/>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4"/>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4"/>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4"/>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4"/>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4"/>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64"/>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4"/>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4"/>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4"/>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4"/>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4"/>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4"/>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4"/>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4"/>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4"/>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4"/>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4"/>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4"/>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4"/>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4"/>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4"/>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4"/>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4"/>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4"/>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4"/>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4"/>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4"/>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4"/>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4"/>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4"/>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4"/>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4"/>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4"/>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4"/>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4"/>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4"/>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4"/>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4"/>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4"/>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4"/>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4"/>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4"/>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4"/>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4"/>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4"/>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4"/>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4"/>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4"/>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4"/>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4"/>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4"/>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4"/>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4"/>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4"/>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4"/>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4"/>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4"/>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4"/>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4"/>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11" name="Google Shape;3211;p64"/>
          <p:cNvPicPr preferRelativeResize="0"/>
          <p:nvPr/>
        </p:nvPicPr>
        <p:blipFill>
          <a:blip r:embed="rId3">
            <a:alphaModFix/>
          </a:blip>
          <a:stretch>
            <a:fillRect/>
          </a:stretch>
        </p:blipFill>
        <p:spPr>
          <a:xfrm>
            <a:off x="3215975" y="1247472"/>
            <a:ext cx="4352925" cy="361505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5"/>
        <p:cNvGrpSpPr/>
        <p:nvPr/>
      </p:nvGrpSpPr>
      <p:grpSpPr>
        <a:xfrm>
          <a:off x="0" y="0"/>
          <a:ext cx="0" cy="0"/>
          <a:chOff x="0" y="0"/>
          <a:chExt cx="0" cy="0"/>
        </a:xfrm>
      </p:grpSpPr>
      <p:sp>
        <p:nvSpPr>
          <p:cNvPr id="3216" name="Google Shape;3216;p65"/>
          <p:cNvSpPr txBox="1">
            <a:spLocks noGrp="1"/>
          </p:cNvSpPr>
          <p:nvPr>
            <p:ph type="title"/>
          </p:nvPr>
        </p:nvSpPr>
        <p:spPr>
          <a:xfrm>
            <a:off x="2167128" y="4795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Other measures for SVM</a:t>
            </a:r>
            <a:endParaRPr/>
          </a:p>
        </p:txBody>
      </p:sp>
      <p:pic>
        <p:nvPicPr>
          <p:cNvPr id="3217" name="Google Shape;3217;p65"/>
          <p:cNvPicPr preferRelativeResize="0"/>
          <p:nvPr/>
        </p:nvPicPr>
        <p:blipFill>
          <a:blip r:embed="rId3">
            <a:alphaModFix/>
          </a:blip>
          <a:stretch>
            <a:fillRect/>
          </a:stretch>
        </p:blipFill>
        <p:spPr>
          <a:xfrm>
            <a:off x="1338188" y="1292049"/>
            <a:ext cx="6467475" cy="344805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1"/>
        <p:cNvGrpSpPr/>
        <p:nvPr/>
      </p:nvGrpSpPr>
      <p:grpSpPr>
        <a:xfrm>
          <a:off x="0" y="0"/>
          <a:ext cx="0" cy="0"/>
          <a:chOff x="0" y="0"/>
          <a:chExt cx="0" cy="0"/>
        </a:xfrm>
      </p:grpSpPr>
      <p:sp>
        <p:nvSpPr>
          <p:cNvPr id="3222" name="Google Shape;3222;p66"/>
          <p:cNvSpPr txBox="1">
            <a:spLocks noGrp="1"/>
          </p:cNvSpPr>
          <p:nvPr>
            <p:ph type="title"/>
          </p:nvPr>
        </p:nvSpPr>
        <p:spPr>
          <a:xfrm>
            <a:off x="2314378" y="50054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Manual Testing</a:t>
            </a:r>
            <a:endParaRPr/>
          </a:p>
        </p:txBody>
      </p:sp>
      <p:pic>
        <p:nvPicPr>
          <p:cNvPr id="3223" name="Google Shape;3223;p66"/>
          <p:cNvPicPr preferRelativeResize="0"/>
          <p:nvPr/>
        </p:nvPicPr>
        <p:blipFill>
          <a:blip r:embed="rId3">
            <a:alphaModFix/>
          </a:blip>
          <a:stretch>
            <a:fillRect/>
          </a:stretch>
        </p:blipFill>
        <p:spPr>
          <a:xfrm>
            <a:off x="927704" y="1266425"/>
            <a:ext cx="5111376" cy="2315200"/>
          </a:xfrm>
          <a:prstGeom prst="rect">
            <a:avLst/>
          </a:prstGeom>
          <a:noFill/>
          <a:ln w="28575" cap="flat" cmpd="sng">
            <a:solidFill>
              <a:schemeClr val="dk2"/>
            </a:solidFill>
            <a:prstDash val="solid"/>
            <a:round/>
            <a:headEnd type="none" w="sm" len="sm"/>
            <a:tailEnd type="none" w="sm" len="sm"/>
          </a:ln>
        </p:spPr>
      </p:pic>
      <p:pic>
        <p:nvPicPr>
          <p:cNvPr id="3224" name="Google Shape;3224;p66"/>
          <p:cNvPicPr preferRelativeResize="0"/>
          <p:nvPr/>
        </p:nvPicPr>
        <p:blipFill>
          <a:blip r:embed="rId4">
            <a:alphaModFix/>
          </a:blip>
          <a:stretch>
            <a:fillRect/>
          </a:stretch>
        </p:blipFill>
        <p:spPr>
          <a:xfrm>
            <a:off x="875125" y="3771502"/>
            <a:ext cx="7285524" cy="488050"/>
          </a:xfrm>
          <a:prstGeom prst="rect">
            <a:avLst/>
          </a:prstGeom>
          <a:noFill/>
          <a:ln w="28575" cap="flat" cmpd="sng">
            <a:solidFill>
              <a:schemeClr val="dk2"/>
            </a:solidFill>
            <a:prstDash val="solid"/>
            <a:round/>
            <a:headEnd type="none" w="sm" len="sm"/>
            <a:tailEnd type="none" w="sm" len="sm"/>
          </a:ln>
        </p:spPr>
      </p:pic>
      <p:pic>
        <p:nvPicPr>
          <p:cNvPr id="3225" name="Google Shape;3225;p66"/>
          <p:cNvPicPr preferRelativeResize="0"/>
          <p:nvPr/>
        </p:nvPicPr>
        <p:blipFill>
          <a:blip r:embed="rId5">
            <a:alphaModFix/>
          </a:blip>
          <a:stretch>
            <a:fillRect/>
          </a:stretch>
        </p:blipFill>
        <p:spPr>
          <a:xfrm>
            <a:off x="6170430" y="2112499"/>
            <a:ext cx="2181225" cy="323850"/>
          </a:xfrm>
          <a:prstGeom prst="rect">
            <a:avLst/>
          </a:prstGeom>
          <a:noFill/>
          <a:ln w="38100" cap="flat" cmpd="sng">
            <a:solidFill>
              <a:srgbClr val="3C78D8"/>
            </a:solidFill>
            <a:prstDash val="solid"/>
            <a:round/>
            <a:headEnd type="none" w="sm" len="sm"/>
            <a:tailEnd type="none" w="sm" len="sm"/>
          </a:ln>
        </p:spPr>
      </p:pic>
      <p:cxnSp>
        <p:nvCxnSpPr>
          <p:cNvPr id="3226" name="Google Shape;3226;p66"/>
          <p:cNvCxnSpPr>
            <a:endCxn id="3225" idx="2"/>
          </p:cNvCxnSpPr>
          <p:nvPr/>
        </p:nvCxnSpPr>
        <p:spPr>
          <a:xfrm rot="10800000">
            <a:off x="7261042" y="2436349"/>
            <a:ext cx="9300" cy="1335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30"/>
        <p:cNvGrpSpPr/>
        <p:nvPr/>
      </p:nvGrpSpPr>
      <p:grpSpPr>
        <a:xfrm>
          <a:off x="0" y="0"/>
          <a:ext cx="0" cy="0"/>
          <a:chOff x="0" y="0"/>
          <a:chExt cx="0" cy="0"/>
        </a:xfrm>
      </p:grpSpPr>
      <p:sp>
        <p:nvSpPr>
          <p:cNvPr id="3231" name="Google Shape;3231;p67"/>
          <p:cNvSpPr txBox="1">
            <a:spLocks noGrp="1"/>
          </p:cNvSpPr>
          <p:nvPr>
            <p:ph type="title"/>
          </p:nvPr>
        </p:nvSpPr>
        <p:spPr>
          <a:xfrm>
            <a:off x="2072478" y="58469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 You</a:t>
            </a:r>
            <a:endParaRPr sz="7200"/>
          </a:p>
        </p:txBody>
      </p:sp>
      <p:pic>
        <p:nvPicPr>
          <p:cNvPr id="3232" name="Google Shape;3232;p67"/>
          <p:cNvPicPr preferRelativeResize="0"/>
          <p:nvPr/>
        </p:nvPicPr>
        <p:blipFill>
          <a:blip r:embed="rId3">
            <a:alphaModFix/>
          </a:blip>
          <a:stretch>
            <a:fillRect/>
          </a:stretch>
        </p:blipFill>
        <p:spPr>
          <a:xfrm>
            <a:off x="2072475" y="2016099"/>
            <a:ext cx="5069776" cy="2289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36"/>
          <p:cNvSpPr txBox="1">
            <a:spLocks noGrp="1"/>
          </p:cNvSpPr>
          <p:nvPr>
            <p:ph type="title"/>
          </p:nvPr>
        </p:nvSpPr>
        <p:spPr>
          <a:xfrm>
            <a:off x="1323279" y="496125"/>
            <a:ext cx="5473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Different Types of Spam Messages</a:t>
            </a:r>
            <a:endParaRPr/>
          </a:p>
        </p:txBody>
      </p:sp>
      <p:sp>
        <p:nvSpPr>
          <p:cNvPr id="1900" name="Google Shape;1900;p36"/>
          <p:cNvSpPr txBox="1"/>
          <p:nvPr/>
        </p:nvSpPr>
        <p:spPr>
          <a:xfrm>
            <a:off x="1653500" y="1678725"/>
            <a:ext cx="5473800" cy="2524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spcBef>
                <a:spcPts val="0"/>
              </a:spcBef>
              <a:spcAft>
                <a:spcPts val="0"/>
              </a:spcAft>
              <a:buNone/>
            </a:pPr>
            <a:r>
              <a:rPr lang="en" sz="1900" b="1">
                <a:solidFill>
                  <a:srgbClr val="1155CC"/>
                </a:solidFill>
                <a:latin typeface="Barlow Semi Condensed"/>
                <a:ea typeface="Barlow Semi Condensed"/>
                <a:cs typeface="Barlow Semi Condensed"/>
                <a:sym typeface="Barlow Semi Condensed"/>
              </a:rPr>
              <a:t>The most popular subjects of spam messages :</a:t>
            </a:r>
            <a:endParaRPr sz="1900" b="1">
              <a:solidFill>
                <a:srgbClr val="1155CC"/>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Pharmaceuticals</a:t>
            </a: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Financial services</a:t>
            </a: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Online degrees</a:t>
            </a: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Work from home jobs</a:t>
            </a: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Online gambling</a:t>
            </a:r>
            <a:endParaRPr sz="1900">
              <a:latin typeface="Barlow Semi Condensed"/>
              <a:ea typeface="Barlow Semi Condensed"/>
              <a:cs typeface="Barlow Semi Condensed"/>
              <a:sym typeface="Barlow Semi Condensed"/>
            </a:endParaRPr>
          </a:p>
          <a:p>
            <a:pPr marL="457200" lvl="0" indent="-349250" algn="l" rtl="0">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cryptocurrencies</a:t>
            </a:r>
            <a:endParaRPr sz="190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37"/>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Approach</a:t>
            </a:r>
            <a:endParaRPr/>
          </a:p>
        </p:txBody>
      </p:sp>
      <p:pic>
        <p:nvPicPr>
          <p:cNvPr id="1906" name="Google Shape;1906;p37"/>
          <p:cNvPicPr preferRelativeResize="0"/>
          <p:nvPr/>
        </p:nvPicPr>
        <p:blipFill>
          <a:blip r:embed="rId3">
            <a:alphaModFix/>
          </a:blip>
          <a:stretch>
            <a:fillRect/>
          </a:stretch>
        </p:blipFill>
        <p:spPr>
          <a:xfrm>
            <a:off x="1453600" y="1852050"/>
            <a:ext cx="6027051" cy="163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38"/>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Approach</a:t>
            </a:r>
            <a:endParaRPr sz="4000"/>
          </a:p>
        </p:txBody>
      </p:sp>
      <p:sp>
        <p:nvSpPr>
          <p:cNvPr id="1912" name="Google Shape;1912;p38"/>
          <p:cNvSpPr txBox="1"/>
          <p:nvPr/>
        </p:nvSpPr>
        <p:spPr>
          <a:xfrm>
            <a:off x="759325" y="1859263"/>
            <a:ext cx="1683000" cy="5232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highlight>
                  <a:schemeClr val="lt1"/>
                </a:highlight>
              </a:rPr>
              <a:t>Message</a:t>
            </a:r>
            <a:endParaRPr>
              <a:solidFill>
                <a:schemeClr val="dk1"/>
              </a:solidFill>
              <a:highlight>
                <a:schemeClr val="lt1"/>
              </a:highlight>
            </a:endParaRPr>
          </a:p>
        </p:txBody>
      </p:sp>
      <p:sp>
        <p:nvSpPr>
          <p:cNvPr id="1913" name="Google Shape;1913;p38"/>
          <p:cNvSpPr txBox="1"/>
          <p:nvPr/>
        </p:nvSpPr>
        <p:spPr>
          <a:xfrm>
            <a:off x="3094525" y="1857550"/>
            <a:ext cx="2271900" cy="6771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Pre-Processing</a:t>
            </a:r>
            <a:endParaRPr sz="1600" b="1"/>
          </a:p>
          <a:p>
            <a:pPr marL="0" lvl="0" indent="0" algn="l" rtl="0">
              <a:spcBef>
                <a:spcPts val="0"/>
              </a:spcBef>
              <a:spcAft>
                <a:spcPts val="0"/>
              </a:spcAft>
              <a:buNone/>
            </a:pPr>
            <a:r>
              <a:rPr lang="en" sz="1600" b="1"/>
              <a:t>Using NLP</a:t>
            </a:r>
            <a:endParaRPr sz="1600" b="1"/>
          </a:p>
        </p:txBody>
      </p:sp>
      <p:sp>
        <p:nvSpPr>
          <p:cNvPr id="1914" name="Google Shape;1914;p38"/>
          <p:cNvSpPr txBox="1"/>
          <p:nvPr/>
        </p:nvSpPr>
        <p:spPr>
          <a:xfrm>
            <a:off x="6018625" y="1957588"/>
            <a:ext cx="2314200" cy="4770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900" b="1"/>
              <a:t>Feature Extraction</a:t>
            </a:r>
            <a:endParaRPr/>
          </a:p>
        </p:txBody>
      </p:sp>
      <p:sp>
        <p:nvSpPr>
          <p:cNvPr id="1915" name="Google Shape;1915;p38"/>
          <p:cNvSpPr txBox="1"/>
          <p:nvPr/>
        </p:nvSpPr>
        <p:spPr>
          <a:xfrm>
            <a:off x="5745150" y="3309100"/>
            <a:ext cx="2482500" cy="4617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Apply Algorithm</a:t>
            </a:r>
            <a:endParaRPr/>
          </a:p>
        </p:txBody>
      </p:sp>
      <p:sp>
        <p:nvSpPr>
          <p:cNvPr id="1916" name="Google Shape;1916;p38"/>
          <p:cNvSpPr txBox="1"/>
          <p:nvPr/>
        </p:nvSpPr>
        <p:spPr>
          <a:xfrm>
            <a:off x="1811300" y="3309100"/>
            <a:ext cx="2671800" cy="4617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Classification Model</a:t>
            </a:r>
            <a:endParaRPr sz="1800" b="1"/>
          </a:p>
        </p:txBody>
      </p:sp>
      <p:cxnSp>
        <p:nvCxnSpPr>
          <p:cNvPr id="1917" name="Google Shape;1917;p38"/>
          <p:cNvCxnSpPr>
            <a:stCxn id="1913" idx="3"/>
            <a:endCxn id="1914" idx="1"/>
          </p:cNvCxnSpPr>
          <p:nvPr/>
        </p:nvCxnSpPr>
        <p:spPr>
          <a:xfrm>
            <a:off x="5366425" y="2196100"/>
            <a:ext cx="652200" cy="0"/>
          </a:xfrm>
          <a:prstGeom prst="straightConnector1">
            <a:avLst/>
          </a:prstGeom>
          <a:noFill/>
          <a:ln w="28575" cap="flat" cmpd="sng">
            <a:solidFill>
              <a:schemeClr val="dk2"/>
            </a:solidFill>
            <a:prstDash val="solid"/>
            <a:round/>
            <a:headEnd type="none" w="med" len="med"/>
            <a:tailEnd type="triangle" w="med" len="med"/>
          </a:ln>
        </p:spPr>
      </p:cxnSp>
      <p:cxnSp>
        <p:nvCxnSpPr>
          <p:cNvPr id="1918" name="Google Shape;1918;p38"/>
          <p:cNvCxnSpPr/>
          <p:nvPr/>
        </p:nvCxnSpPr>
        <p:spPr>
          <a:xfrm>
            <a:off x="2442325" y="2083213"/>
            <a:ext cx="652200" cy="75300"/>
          </a:xfrm>
          <a:prstGeom prst="straightConnector1">
            <a:avLst/>
          </a:prstGeom>
          <a:noFill/>
          <a:ln w="28575" cap="flat" cmpd="sng">
            <a:solidFill>
              <a:schemeClr val="dk2"/>
            </a:solidFill>
            <a:prstDash val="solid"/>
            <a:round/>
            <a:headEnd type="none" w="med" len="med"/>
            <a:tailEnd type="triangle" w="med" len="med"/>
          </a:ln>
        </p:spPr>
      </p:cxnSp>
      <p:cxnSp>
        <p:nvCxnSpPr>
          <p:cNvPr id="1919" name="Google Shape;1919;p38"/>
          <p:cNvCxnSpPr>
            <a:stCxn id="1914" idx="2"/>
          </p:cNvCxnSpPr>
          <p:nvPr/>
        </p:nvCxnSpPr>
        <p:spPr>
          <a:xfrm>
            <a:off x="7175725" y="2434588"/>
            <a:ext cx="42000" cy="916500"/>
          </a:xfrm>
          <a:prstGeom prst="straightConnector1">
            <a:avLst/>
          </a:prstGeom>
          <a:noFill/>
          <a:ln w="9525" cap="flat" cmpd="sng">
            <a:solidFill>
              <a:schemeClr val="dk2"/>
            </a:solidFill>
            <a:prstDash val="solid"/>
            <a:round/>
            <a:headEnd type="none" w="med" len="med"/>
            <a:tailEnd type="triangle" w="med" len="med"/>
          </a:ln>
        </p:spPr>
      </p:cxnSp>
      <p:cxnSp>
        <p:nvCxnSpPr>
          <p:cNvPr id="1920" name="Google Shape;1920;p38"/>
          <p:cNvCxnSpPr>
            <a:stCxn id="1915" idx="1"/>
            <a:endCxn id="1916" idx="3"/>
          </p:cNvCxnSpPr>
          <p:nvPr/>
        </p:nvCxnSpPr>
        <p:spPr>
          <a:xfrm rot="10800000">
            <a:off x="4483050" y="3539950"/>
            <a:ext cx="1262100" cy="0"/>
          </a:xfrm>
          <a:prstGeom prst="straightConnector1">
            <a:avLst/>
          </a:prstGeom>
          <a:noFill/>
          <a:ln w="28575" cap="flat" cmpd="sng">
            <a:solidFill>
              <a:schemeClr val="dk2"/>
            </a:solidFill>
            <a:prstDash val="solid"/>
            <a:round/>
            <a:headEnd type="none" w="med" len="med"/>
            <a:tailEnd type="triangle" w="med" len="med"/>
          </a:ln>
        </p:spPr>
      </p:cxnSp>
      <p:sp>
        <p:nvSpPr>
          <p:cNvPr id="1921" name="Google Shape;1921;p38"/>
          <p:cNvSpPr txBox="1"/>
          <p:nvPr/>
        </p:nvSpPr>
        <p:spPr>
          <a:xfrm>
            <a:off x="528025" y="932625"/>
            <a:ext cx="2966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rgbClr val="1155CC"/>
                </a:solidFill>
              </a:rPr>
              <a:t>Training :</a:t>
            </a:r>
            <a:endParaRPr sz="2600">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39"/>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Approach</a:t>
            </a:r>
            <a:endParaRPr sz="4000"/>
          </a:p>
        </p:txBody>
      </p:sp>
      <p:sp>
        <p:nvSpPr>
          <p:cNvPr id="1927" name="Google Shape;1927;p39"/>
          <p:cNvSpPr txBox="1"/>
          <p:nvPr/>
        </p:nvSpPr>
        <p:spPr>
          <a:xfrm>
            <a:off x="759325" y="1859263"/>
            <a:ext cx="1683000" cy="8619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highlight>
                  <a:schemeClr val="lt1"/>
                </a:highlight>
              </a:rPr>
              <a:t>New Message</a:t>
            </a:r>
            <a:endParaRPr>
              <a:solidFill>
                <a:schemeClr val="dk1"/>
              </a:solidFill>
              <a:highlight>
                <a:schemeClr val="lt1"/>
              </a:highlight>
            </a:endParaRPr>
          </a:p>
        </p:txBody>
      </p:sp>
      <p:sp>
        <p:nvSpPr>
          <p:cNvPr id="1928" name="Google Shape;1928;p39"/>
          <p:cNvSpPr txBox="1"/>
          <p:nvPr/>
        </p:nvSpPr>
        <p:spPr>
          <a:xfrm>
            <a:off x="3094525" y="1857550"/>
            <a:ext cx="2271900" cy="6771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Pre-Processing</a:t>
            </a:r>
            <a:endParaRPr sz="1600" b="1"/>
          </a:p>
          <a:p>
            <a:pPr marL="0" lvl="0" indent="0" algn="l" rtl="0">
              <a:spcBef>
                <a:spcPts val="0"/>
              </a:spcBef>
              <a:spcAft>
                <a:spcPts val="0"/>
              </a:spcAft>
              <a:buNone/>
            </a:pPr>
            <a:r>
              <a:rPr lang="en" sz="1600" b="1"/>
              <a:t>Using NLP</a:t>
            </a:r>
            <a:endParaRPr sz="1600" b="1"/>
          </a:p>
        </p:txBody>
      </p:sp>
      <p:sp>
        <p:nvSpPr>
          <p:cNvPr id="1929" name="Google Shape;1929;p39"/>
          <p:cNvSpPr txBox="1"/>
          <p:nvPr/>
        </p:nvSpPr>
        <p:spPr>
          <a:xfrm>
            <a:off x="6018625" y="1957588"/>
            <a:ext cx="2314200" cy="4770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900" b="1"/>
              <a:t>Feature Extraction</a:t>
            </a:r>
            <a:endParaRPr/>
          </a:p>
        </p:txBody>
      </p:sp>
      <p:sp>
        <p:nvSpPr>
          <p:cNvPr id="1930" name="Google Shape;1930;p39"/>
          <p:cNvSpPr txBox="1"/>
          <p:nvPr/>
        </p:nvSpPr>
        <p:spPr>
          <a:xfrm>
            <a:off x="5745150" y="3309100"/>
            <a:ext cx="2482500" cy="4617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Classification Model</a:t>
            </a:r>
            <a:endParaRPr/>
          </a:p>
        </p:txBody>
      </p:sp>
      <p:sp>
        <p:nvSpPr>
          <p:cNvPr id="1931" name="Google Shape;1931;p39"/>
          <p:cNvSpPr txBox="1"/>
          <p:nvPr/>
        </p:nvSpPr>
        <p:spPr>
          <a:xfrm>
            <a:off x="1811300" y="3309100"/>
            <a:ext cx="2671800" cy="461700"/>
          </a:xfrm>
          <a:prstGeom prst="rect">
            <a:avLst/>
          </a:prstGeom>
          <a:noFill/>
          <a:ln w="38100"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Result Spam or Ham</a:t>
            </a:r>
            <a:endParaRPr sz="1800" b="1"/>
          </a:p>
        </p:txBody>
      </p:sp>
      <p:cxnSp>
        <p:nvCxnSpPr>
          <p:cNvPr id="1932" name="Google Shape;1932;p39"/>
          <p:cNvCxnSpPr>
            <a:stCxn id="1928" idx="3"/>
            <a:endCxn id="1929" idx="1"/>
          </p:cNvCxnSpPr>
          <p:nvPr/>
        </p:nvCxnSpPr>
        <p:spPr>
          <a:xfrm>
            <a:off x="5366425" y="2196100"/>
            <a:ext cx="652200" cy="0"/>
          </a:xfrm>
          <a:prstGeom prst="straightConnector1">
            <a:avLst/>
          </a:prstGeom>
          <a:noFill/>
          <a:ln w="28575" cap="flat" cmpd="sng">
            <a:solidFill>
              <a:schemeClr val="dk2"/>
            </a:solidFill>
            <a:prstDash val="lgDash"/>
            <a:round/>
            <a:headEnd type="none" w="med" len="med"/>
            <a:tailEnd type="triangle" w="med" len="med"/>
          </a:ln>
        </p:spPr>
      </p:cxnSp>
      <p:cxnSp>
        <p:nvCxnSpPr>
          <p:cNvPr id="1933" name="Google Shape;1933;p39"/>
          <p:cNvCxnSpPr/>
          <p:nvPr/>
        </p:nvCxnSpPr>
        <p:spPr>
          <a:xfrm>
            <a:off x="2442325" y="2083213"/>
            <a:ext cx="652200" cy="75300"/>
          </a:xfrm>
          <a:prstGeom prst="straightConnector1">
            <a:avLst/>
          </a:prstGeom>
          <a:noFill/>
          <a:ln w="28575" cap="flat" cmpd="sng">
            <a:solidFill>
              <a:schemeClr val="dk2"/>
            </a:solidFill>
            <a:prstDash val="lgDash"/>
            <a:round/>
            <a:headEnd type="none" w="med" len="med"/>
            <a:tailEnd type="triangle" w="med" len="med"/>
          </a:ln>
        </p:spPr>
      </p:cxnSp>
      <p:cxnSp>
        <p:nvCxnSpPr>
          <p:cNvPr id="1934" name="Google Shape;1934;p39"/>
          <p:cNvCxnSpPr>
            <a:stCxn id="1929" idx="2"/>
          </p:cNvCxnSpPr>
          <p:nvPr/>
        </p:nvCxnSpPr>
        <p:spPr>
          <a:xfrm>
            <a:off x="7175725" y="2434588"/>
            <a:ext cx="42000" cy="916500"/>
          </a:xfrm>
          <a:prstGeom prst="straightConnector1">
            <a:avLst/>
          </a:prstGeom>
          <a:noFill/>
          <a:ln w="9525" cap="flat" cmpd="sng">
            <a:solidFill>
              <a:schemeClr val="dk2"/>
            </a:solidFill>
            <a:prstDash val="solid"/>
            <a:round/>
            <a:headEnd type="none" w="med" len="med"/>
            <a:tailEnd type="triangle" w="med" len="med"/>
          </a:ln>
        </p:spPr>
      </p:cxnSp>
      <p:cxnSp>
        <p:nvCxnSpPr>
          <p:cNvPr id="1935" name="Google Shape;1935;p39"/>
          <p:cNvCxnSpPr>
            <a:stCxn id="1930" idx="1"/>
            <a:endCxn id="1931" idx="3"/>
          </p:cNvCxnSpPr>
          <p:nvPr/>
        </p:nvCxnSpPr>
        <p:spPr>
          <a:xfrm rot="10800000">
            <a:off x="4483050" y="3539950"/>
            <a:ext cx="1262100" cy="0"/>
          </a:xfrm>
          <a:prstGeom prst="straightConnector1">
            <a:avLst/>
          </a:prstGeom>
          <a:noFill/>
          <a:ln w="28575" cap="flat" cmpd="sng">
            <a:solidFill>
              <a:schemeClr val="dk2"/>
            </a:solidFill>
            <a:prstDash val="lgDash"/>
            <a:round/>
            <a:headEnd type="none" w="med" len="med"/>
            <a:tailEnd type="triangle" w="med" len="med"/>
          </a:ln>
        </p:spPr>
      </p:cxnSp>
      <p:sp>
        <p:nvSpPr>
          <p:cNvPr id="1936" name="Google Shape;1936;p39"/>
          <p:cNvSpPr txBox="1"/>
          <p:nvPr/>
        </p:nvSpPr>
        <p:spPr>
          <a:xfrm>
            <a:off x="528025" y="932625"/>
            <a:ext cx="2966100" cy="585000"/>
          </a:xfrm>
          <a:prstGeom prst="rect">
            <a:avLst/>
          </a:prstGeom>
          <a:noFill/>
          <a:ln w="9525" cap="flat" cmpd="sng">
            <a:solidFill>
              <a:schemeClr val="lt1"/>
            </a:solidFill>
            <a:prstDash val="lg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rgbClr val="1155CC"/>
                </a:solidFill>
              </a:rPr>
              <a:t>Testing:</a:t>
            </a:r>
            <a:endParaRPr sz="2600">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40"/>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a:t>Natural Language Processing</a:t>
            </a:r>
            <a:endParaRPr sz="5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6" name="Google Shape;1946;p41"/>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What is NLP ?</a:t>
            </a:r>
            <a:endParaRPr sz="4000"/>
          </a:p>
        </p:txBody>
      </p:sp>
      <p:sp>
        <p:nvSpPr>
          <p:cNvPr id="1947" name="Google Shape;1947;p41"/>
          <p:cNvSpPr txBox="1">
            <a:spLocks noGrp="1"/>
          </p:cNvSpPr>
          <p:nvPr>
            <p:ph type="body" idx="1"/>
          </p:nvPr>
        </p:nvSpPr>
        <p:spPr>
          <a:xfrm>
            <a:off x="851375" y="1672500"/>
            <a:ext cx="7705500" cy="160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highlight>
                  <a:schemeClr val="lt1"/>
                </a:highlight>
              </a:rPr>
              <a:t>Natural language processing (NLP) is a subfield of Artificial Intelligence (AI) </a:t>
            </a:r>
            <a:r>
              <a:rPr lang="en" sz="1800">
                <a:solidFill>
                  <a:schemeClr val="dk1"/>
                </a:solidFill>
                <a:highlight>
                  <a:srgbClr val="FFFFFF"/>
                </a:highlight>
              </a:rPr>
              <a:t>concerned with the interactions between computers and human (natural) languages.</a:t>
            </a:r>
            <a:r>
              <a:rPr lang="en" sz="1800">
                <a:solidFill>
                  <a:schemeClr val="dk1"/>
                </a:solidFill>
                <a:highlight>
                  <a:schemeClr val="lt1"/>
                </a:highlight>
              </a:rPr>
              <a:t>This technology works on the speech/text provided by the user, breaks it down for proper understanding and processes accordingly.</a:t>
            </a:r>
            <a:endParaRPr sz="17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931</Words>
  <Application>Microsoft Office PowerPoint</Application>
  <PresentationFormat>On-screen Show (16:9)</PresentationFormat>
  <Paragraphs>116</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Barlow Semi Condensed</vt:lpstr>
      <vt:lpstr>Fjalla One</vt:lpstr>
      <vt:lpstr>Roboto Condensed Light</vt:lpstr>
      <vt:lpstr>Abel</vt:lpstr>
      <vt:lpstr>Barlow Semi Condensed Medium</vt:lpstr>
      <vt:lpstr>Arial</vt:lpstr>
      <vt:lpstr>Technology Consulting by Slidesgo</vt:lpstr>
      <vt:lpstr>Spam Message Detection</vt:lpstr>
      <vt:lpstr>Problem Statement</vt:lpstr>
      <vt:lpstr>Introduction</vt:lpstr>
      <vt:lpstr>Different Types of Spam Messages</vt:lpstr>
      <vt:lpstr>Approach</vt:lpstr>
      <vt:lpstr>Approach</vt:lpstr>
      <vt:lpstr>Approach</vt:lpstr>
      <vt:lpstr>Natural Language Processing</vt:lpstr>
      <vt:lpstr>What is NLP ?</vt:lpstr>
      <vt:lpstr>NLP</vt:lpstr>
      <vt:lpstr>Various Fields of NLP</vt:lpstr>
      <vt:lpstr>              About NLU</vt:lpstr>
      <vt:lpstr>NLG</vt:lpstr>
      <vt:lpstr>       Advantages of NLP</vt:lpstr>
      <vt:lpstr>Dataset : UCI Dataset</vt:lpstr>
      <vt:lpstr>Data</vt:lpstr>
      <vt:lpstr>Data Information</vt:lpstr>
      <vt:lpstr>Data Information</vt:lpstr>
      <vt:lpstr>Cleaning Data</vt:lpstr>
      <vt:lpstr>Tokenization</vt:lpstr>
      <vt:lpstr>Some libraries we are using !</vt:lpstr>
      <vt:lpstr>Pre-Processing</vt:lpstr>
      <vt:lpstr>Pre-Processing</vt:lpstr>
      <vt:lpstr>Pre-Processing</vt:lpstr>
      <vt:lpstr>Stemming</vt:lpstr>
      <vt:lpstr>CountVectorizer</vt:lpstr>
      <vt:lpstr>Building Classification Model</vt:lpstr>
      <vt:lpstr>Naive Bayes Classifier</vt:lpstr>
      <vt:lpstr>Other measures for NB</vt:lpstr>
      <vt:lpstr>Confusion Matrix for NB</vt:lpstr>
      <vt:lpstr>Support Vector Machine</vt:lpstr>
      <vt:lpstr>Confusion Matrix for SVM</vt:lpstr>
      <vt:lpstr>Other measures for SVM</vt:lpstr>
      <vt:lpstr>Manual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Message Detection</dc:title>
  <cp:lastModifiedBy>deepanshuattri55@hotmail.com</cp:lastModifiedBy>
  <cp:revision>2</cp:revision>
  <dcterms:modified xsi:type="dcterms:W3CDTF">2023-03-25T16:14:15Z</dcterms:modified>
</cp:coreProperties>
</file>