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95" r:id="rId5"/>
    <p:sldId id="260" r:id="rId6"/>
    <p:sldId id="296" r:id="rId7"/>
    <p:sldId id="261" r:id="rId8"/>
    <p:sldId id="262" r:id="rId9"/>
    <p:sldId id="294" r:id="rId10"/>
    <p:sldId id="297" r:id="rId11"/>
    <p:sldId id="263" r:id="rId12"/>
    <p:sldId id="265" r:id="rId13"/>
    <p:sldId id="266" r:id="rId14"/>
    <p:sldId id="267" r:id="rId15"/>
    <p:sldId id="269" r:id="rId16"/>
    <p:sldId id="271" r:id="rId17"/>
    <p:sldId id="292" r:id="rId18"/>
    <p:sldId id="273" r:id="rId19"/>
    <p:sldId id="274" r:id="rId20"/>
    <p:sldId id="291" r:id="rId21"/>
    <p:sldId id="275" r:id="rId22"/>
    <p:sldId id="276" r:id="rId23"/>
    <p:sldId id="281" r:id="rId24"/>
    <p:sldId id="282" r:id="rId25"/>
    <p:sldId id="283" r:id="rId26"/>
    <p:sldId id="284" r:id="rId27"/>
    <p:sldId id="290" r:id="rId28"/>
  </p:sldIdLst>
  <p:sldSz cx="9144000" cy="6858000" type="screen4x3"/>
  <p:notesSz cx="6858000" cy="9144000"/>
  <p:embeddedFontLst>
    <p:embeddedFont>
      <p:font typeface="Old Standard TT" charset="0"/>
      <p:regular r:id="rId30"/>
      <p:bold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789C08FE-3B2A-49E4-8251-67E89103D3CD}">
  <a:tblStyle styleId="{789C08FE-3B2A-49E4-8251-67E89103D3C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 xmlns:p14="http://schemas.microsoft.com/office/powerpoint/2010/main" val="2215923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 xmlns:p14="http://schemas.microsoft.com/office/powerpoint/2010/main" val="3805179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 xmlns:p14="http://schemas.microsoft.com/office/powerpoint/2010/main" val="4243539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 xmlns:p14="http://schemas.microsoft.com/office/powerpoint/2010/main" val="604999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 xmlns:p14="http://schemas.microsoft.com/office/powerpoint/2010/main" val="2820159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33"/>
            <a:ext cx="9144000" cy="22824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1" name="Shape 11"/>
          <p:cNvCxnSpPr/>
          <p:nvPr/>
        </p:nvCxnSpPr>
        <p:spPr>
          <a:xfrm>
            <a:off x="641934" y="4796667"/>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Shape 12"/>
          <p:cNvSpPr txBox="1">
            <a:spLocks noGrp="1"/>
          </p:cNvSpPr>
          <p:nvPr>
            <p:ph type="ctrTitle"/>
          </p:nvPr>
        </p:nvSpPr>
        <p:spPr>
          <a:xfrm>
            <a:off x="512700" y="2524400"/>
            <a:ext cx="8118600" cy="20304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Shape 13"/>
          <p:cNvSpPr txBox="1">
            <a:spLocks noGrp="1"/>
          </p:cNvSpPr>
          <p:nvPr>
            <p:ph type="subTitle" idx="1"/>
          </p:nvPr>
        </p:nvSpPr>
        <p:spPr>
          <a:xfrm>
            <a:off x="512700" y="5120852"/>
            <a:ext cx="8118600" cy="10500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Shape 1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Shape 50"/>
          <p:cNvSpPr txBox="1">
            <a:spLocks noGrp="1"/>
          </p:cNvSpPr>
          <p:nvPr>
            <p:ph type="title" hasCustomPrompt="1"/>
          </p:nvPr>
        </p:nvSpPr>
        <p:spPr>
          <a:xfrm>
            <a:off x="311700" y="1386200"/>
            <a:ext cx="8520600" cy="2808300"/>
          </a:xfrm>
          <a:prstGeom prst="rect">
            <a:avLst/>
          </a:prstGeom>
        </p:spPr>
        <p:txBody>
          <a:bodyPr spcFirstLastPara="1" wrap="square" lIns="91425" tIns="91425" rIns="91425" bIns="91425" anchor="b"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Shape 51"/>
          <p:cNvSpPr txBox="1">
            <a:spLocks noGrp="1"/>
          </p:cNvSpPr>
          <p:nvPr>
            <p:ph type="body" idx="1"/>
          </p:nvPr>
        </p:nvSpPr>
        <p:spPr>
          <a:xfrm>
            <a:off x="311700" y="4304567"/>
            <a:ext cx="85206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641934" y="4796667"/>
            <a:ext cx="390300" cy="0"/>
          </a:xfrm>
          <a:prstGeom prst="straightConnector1">
            <a:avLst/>
          </a:prstGeom>
          <a:noFill/>
          <a:ln w="28575" cap="flat" cmpd="sng">
            <a:solidFill>
              <a:schemeClr val="lt2"/>
            </a:solidFill>
            <a:prstDash val="solid"/>
            <a:round/>
            <a:headEnd type="none" w="sm" len="sm"/>
            <a:tailEnd type="none" w="sm" len="sm"/>
          </a:ln>
        </p:spPr>
      </p:cxnSp>
      <p:sp>
        <p:nvSpPr>
          <p:cNvPr id="17" name="Shape 17"/>
          <p:cNvSpPr txBox="1">
            <a:spLocks noGrp="1"/>
          </p:cNvSpPr>
          <p:nvPr>
            <p:ph type="title"/>
          </p:nvPr>
        </p:nvSpPr>
        <p:spPr>
          <a:xfrm>
            <a:off x="512700" y="2524400"/>
            <a:ext cx="8118600" cy="20304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Shape 1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Shape 20"/>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Shape 22"/>
          <p:cNvSpPr txBox="1">
            <a:spLocks noGrp="1"/>
          </p:cNvSpPr>
          <p:nvPr>
            <p:ph type="body" idx="1"/>
          </p:nvPr>
        </p:nvSpPr>
        <p:spPr>
          <a:xfrm>
            <a:off x="311700" y="1562133"/>
            <a:ext cx="8520600" cy="4529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Shape 26"/>
          <p:cNvSpPr txBox="1">
            <a:spLocks noGrp="1"/>
          </p:cNvSpPr>
          <p:nvPr>
            <p:ph type="body" idx="1"/>
          </p:nvPr>
        </p:nvSpPr>
        <p:spPr>
          <a:xfrm>
            <a:off x="311700" y="1562233"/>
            <a:ext cx="3999900" cy="4529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562233"/>
            <a:ext cx="3999900" cy="4529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Shape 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701800"/>
            <a:ext cx="5604000" cy="5454300"/>
          </a:xfrm>
          <a:prstGeom prst="rect">
            <a:avLst/>
          </a:prstGeom>
        </p:spPr>
        <p:txBody>
          <a:bodyPr spcFirstLastPara="1" wrap="square" lIns="91425" tIns="91425" rIns="91425" bIns="91425" anchor="ctr" anchorCtr="0"/>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Shape 3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Shape 40"/>
          <p:cNvSpPr/>
          <p:nvPr/>
        </p:nvSpPr>
        <p:spPr>
          <a:xfrm>
            <a:off x="4572000" y="-33"/>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Shape 41"/>
          <p:cNvCxnSpPr/>
          <p:nvPr/>
        </p:nvCxnSpPr>
        <p:spPr>
          <a:xfrm>
            <a:off x="5029675" y="5994000"/>
            <a:ext cx="686400" cy="0"/>
          </a:xfrm>
          <a:prstGeom prst="straightConnector1">
            <a:avLst/>
          </a:prstGeom>
          <a:noFill/>
          <a:ln w="19050" cap="flat" cmpd="sng">
            <a:solidFill>
              <a:schemeClr val="lt2"/>
            </a:solidFill>
            <a:prstDash val="solid"/>
            <a:round/>
            <a:headEnd type="none" w="sm" len="sm"/>
            <a:tailEnd type="none" w="sm" len="sm"/>
          </a:ln>
        </p:spPr>
      </p:cxnSp>
      <p:sp>
        <p:nvSpPr>
          <p:cNvPr id="42" name="Shape 42"/>
          <p:cNvSpPr txBox="1">
            <a:spLocks noGrp="1"/>
          </p:cNvSpPr>
          <p:nvPr>
            <p:ph type="title"/>
          </p:nvPr>
        </p:nvSpPr>
        <p:spPr>
          <a:xfrm>
            <a:off x="265500" y="1843133"/>
            <a:ext cx="4045200" cy="17775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Shape 43"/>
          <p:cNvSpPr txBox="1">
            <a:spLocks noGrp="1"/>
          </p:cNvSpPr>
          <p:nvPr>
            <p:ph type="subTitle" idx="1"/>
          </p:nvPr>
        </p:nvSpPr>
        <p:spPr>
          <a:xfrm>
            <a:off x="265500" y="3692001"/>
            <a:ext cx="4045200" cy="17940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Shape 44"/>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Shape 4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8" name="Shape 4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7"/>
            <a:ext cx="8520600" cy="817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562133"/>
            <a:ext cx="8520600" cy="4529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10" Type="http://schemas.openxmlformats.org/officeDocument/2006/relationships/image" Target="../media/image6.png"/><Relationship Id="rId4" Type="http://schemas.microsoft.com/office/2007/relationships/hdphoto" Target="../media/hdphoto1.wdp"/><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2700" y="2524400"/>
            <a:ext cx="8118600" cy="20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SPECTROPHOTOMETER, </a:t>
            </a:r>
            <a:endParaRPr/>
          </a:p>
          <a:p>
            <a:pPr marL="0" lvl="0" indent="0" algn="ctr" rtl="0">
              <a:spcBef>
                <a:spcPts val="0"/>
              </a:spcBef>
              <a:spcAft>
                <a:spcPts val="0"/>
              </a:spcAft>
              <a:buNone/>
            </a:pPr>
            <a:r>
              <a:rPr lang="en"/>
              <a:t>A LOW-COST ALTERNATIVE</a:t>
            </a:r>
            <a:endParaRPr/>
          </a:p>
        </p:txBody>
      </p:sp>
      <p:sp>
        <p:nvSpPr>
          <p:cNvPr id="60" name="Shape 60"/>
          <p:cNvSpPr txBox="1">
            <a:spLocks noGrp="1"/>
          </p:cNvSpPr>
          <p:nvPr>
            <p:ph type="subTitle" idx="1"/>
          </p:nvPr>
        </p:nvSpPr>
        <p:spPr>
          <a:xfrm>
            <a:off x="512700" y="5120852"/>
            <a:ext cx="8118600" cy="1050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smtClean="0"/>
              <a:t>DEEPANSHU BAIDWHAN</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63" y="5470167"/>
            <a:ext cx="8520600" cy="817500"/>
          </a:xfrm>
        </p:spPr>
        <p:txBody>
          <a:bodyPr/>
          <a:lstStyle/>
          <a:p>
            <a:pPr lvl="0" algn="ctr"/>
            <a:r>
              <a:rPr lang="en-IN" sz="3200" dirty="0" smtClean="0">
                <a:solidFill>
                  <a:schemeClr val="lt2"/>
                </a:solidFill>
              </a:rPr>
              <a:t>Designed</a:t>
            </a:r>
            <a:r>
              <a:rPr lang="en-IN" dirty="0" smtClean="0"/>
              <a:t> </a:t>
            </a:r>
            <a:r>
              <a:rPr lang="en-IN" sz="3200" dirty="0" smtClean="0">
                <a:solidFill>
                  <a:schemeClr val="lt2"/>
                </a:solidFill>
              </a:rPr>
              <a:t>Prototype</a:t>
            </a:r>
            <a:r>
              <a:rPr lang="en-IN" dirty="0" smtClean="0"/>
              <a:t/>
            </a:r>
            <a:br>
              <a:rPr lang="en-IN" dirty="0" smtClean="0"/>
            </a:br>
            <a:endParaRPr lang="en-IN" dirty="0"/>
          </a:p>
        </p:txBody>
      </p:sp>
      <p:pic>
        <p:nvPicPr>
          <p:cNvPr id="3074" name="Picture 2" descr="C:\Users\RADHA SWAMI\Desktop\Desktop1\Project\My report\Pics\IMG_20190425_164104.jpg"/>
          <p:cNvPicPr>
            <a:picLocks noChangeAspect="1" noChangeArrowheads="1"/>
          </p:cNvPicPr>
          <p:nvPr/>
        </p:nvPicPr>
        <p:blipFill>
          <a:blip r:embed="rId2"/>
          <a:srcRect/>
          <a:stretch>
            <a:fillRect/>
          </a:stretch>
        </p:blipFill>
        <p:spPr bwMode="auto">
          <a:xfrm>
            <a:off x="1662545" y="775854"/>
            <a:ext cx="5666509" cy="4249882"/>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512700" y="2524400"/>
            <a:ext cx="8118600" cy="2030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Experiment # 1</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329592"/>
            <a:ext cx="8520600" cy="81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200" b="1" dirty="0">
                <a:solidFill>
                  <a:schemeClr val="lt2"/>
                </a:solidFill>
              </a:rPr>
              <a:t>Observations</a:t>
            </a:r>
            <a:endParaRPr sz="4200" b="1" dirty="0">
              <a:solidFill>
                <a:schemeClr val="lt2"/>
              </a:solidFill>
            </a:endParaRPr>
          </a:p>
        </p:txBody>
      </p:sp>
      <p:sp>
        <p:nvSpPr>
          <p:cNvPr id="115" name="Shape 115"/>
          <p:cNvSpPr txBox="1">
            <a:spLocks noGrp="1"/>
          </p:cNvSpPr>
          <p:nvPr>
            <p:ph type="body" idx="1"/>
          </p:nvPr>
        </p:nvSpPr>
        <p:spPr>
          <a:xfrm>
            <a:off x="311700" y="1164158"/>
            <a:ext cx="8520600" cy="4529700"/>
          </a:xfrm>
          <a:prstGeom prst="rect">
            <a:avLst/>
          </a:prstGeom>
        </p:spPr>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 sz="2000" dirty="0" smtClean="0"/>
              <a:t>The salt solution test at diff</a:t>
            </a:r>
            <a:r>
              <a:rPr lang="en-IN" sz="2000" dirty="0" smtClean="0"/>
              <a:t>e</a:t>
            </a:r>
            <a:r>
              <a:rPr lang="en" sz="2000" dirty="0" smtClean="0"/>
              <a:t>rent concentration</a:t>
            </a:r>
            <a:endParaRPr sz="2000" dirty="0"/>
          </a:p>
        </p:txBody>
      </p:sp>
      <p:pic>
        <p:nvPicPr>
          <p:cNvPr id="4098" name="Picture 2" descr="C:\Users\RADHA SWAMI\Desktop\Desktop1\Project\Experiments\Salt\3 solution\all.png"/>
          <p:cNvPicPr>
            <a:picLocks noChangeAspect="1" noChangeArrowheads="1"/>
          </p:cNvPicPr>
          <p:nvPr/>
        </p:nvPicPr>
        <p:blipFill>
          <a:blip r:embed="rId3"/>
          <a:srcRect/>
          <a:stretch>
            <a:fillRect/>
          </a:stretch>
        </p:blipFill>
        <p:spPr bwMode="auto">
          <a:xfrm>
            <a:off x="1052945" y="1909685"/>
            <a:ext cx="7350270" cy="464741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329592"/>
            <a:ext cx="8520600" cy="81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200" b="1">
                <a:solidFill>
                  <a:schemeClr val="lt2"/>
                </a:solidFill>
              </a:rPr>
              <a:t>Observations</a:t>
            </a:r>
            <a:endParaRPr sz="4200" b="1">
              <a:solidFill>
                <a:schemeClr val="lt2"/>
              </a:solidFill>
            </a:endParaRPr>
          </a:p>
        </p:txBody>
      </p:sp>
      <p:sp>
        <p:nvSpPr>
          <p:cNvPr id="122" name="Shape 122"/>
          <p:cNvSpPr txBox="1">
            <a:spLocks noGrp="1"/>
          </p:cNvSpPr>
          <p:nvPr>
            <p:ph type="body" idx="1"/>
          </p:nvPr>
        </p:nvSpPr>
        <p:spPr>
          <a:xfrm>
            <a:off x="311700" y="1258808"/>
            <a:ext cx="8520600" cy="4529700"/>
          </a:xfrm>
          <a:prstGeom prst="rect">
            <a:avLst/>
          </a:prstGeom>
        </p:spPr>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 sz="2000" dirty="0" smtClean="0"/>
              <a:t>When compared with original</a:t>
            </a:r>
            <a:endParaRPr sz="2000" dirty="0"/>
          </a:p>
        </p:txBody>
      </p:sp>
      <p:pic>
        <p:nvPicPr>
          <p:cNvPr id="5122" name="Picture 2" descr="C:\Users\RADHA SWAMI\Desktop\Desktop1\Project\Experiments\Salt\3 solution\comapre.png"/>
          <p:cNvPicPr>
            <a:picLocks noChangeAspect="1" noChangeArrowheads="1"/>
          </p:cNvPicPr>
          <p:nvPr/>
        </p:nvPicPr>
        <p:blipFill>
          <a:blip r:embed="rId3"/>
          <a:srcRect/>
          <a:stretch>
            <a:fillRect/>
          </a:stretch>
        </p:blipFill>
        <p:spPr bwMode="auto">
          <a:xfrm>
            <a:off x="845126" y="2175375"/>
            <a:ext cx="7281430" cy="409380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animEffect transition="in" filter="fade">
                                      <p:cBhvr>
                                        <p:cTn id="7"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4200" b="1">
                <a:solidFill>
                  <a:schemeClr val="lt2"/>
                </a:solidFill>
              </a:rPr>
              <a:t>Problems</a:t>
            </a:r>
            <a:r>
              <a:rPr lang="en"/>
              <a:t> </a:t>
            </a:r>
            <a:r>
              <a:rPr lang="en" sz="4200" b="1">
                <a:solidFill>
                  <a:schemeClr val="lt2"/>
                </a:solidFill>
              </a:rPr>
              <a:t>with Experiment</a:t>
            </a:r>
            <a:endParaRPr/>
          </a:p>
        </p:txBody>
      </p:sp>
      <p:sp>
        <p:nvSpPr>
          <p:cNvPr id="129" name="Shape 129"/>
          <p:cNvSpPr txBox="1">
            <a:spLocks noGrp="1"/>
          </p:cNvSpPr>
          <p:nvPr>
            <p:ph type="body" idx="1"/>
          </p:nvPr>
        </p:nvSpPr>
        <p:spPr>
          <a:xfrm>
            <a:off x="311700" y="2071855"/>
            <a:ext cx="8520600" cy="1943400"/>
          </a:xfrm>
          <a:prstGeom prst="rect">
            <a:avLst/>
          </a:prstGeom>
        </p:spPr>
        <p:txBody>
          <a:bodyPr spcFirstLastPara="1" wrap="square" lIns="91425" tIns="91425" rIns="91425" bIns="91425" anchor="t" anchorCtr="0">
            <a:noAutofit/>
          </a:bodyPr>
          <a:lstStyle/>
          <a:p>
            <a:pPr marL="457200" lvl="0" indent="-355600" algn="just" rtl="0">
              <a:lnSpc>
                <a:spcPct val="150000"/>
              </a:lnSpc>
              <a:spcBef>
                <a:spcPts val="0"/>
              </a:spcBef>
              <a:spcAft>
                <a:spcPts val="0"/>
              </a:spcAft>
              <a:buSzPts val="2000"/>
              <a:buAutoNum type="arabicPeriod"/>
            </a:pPr>
            <a:r>
              <a:rPr lang="en" sz="2000" dirty="0"/>
              <a:t>The readings vary a lot with minor disturbance in the apparatus setup.</a:t>
            </a:r>
            <a:endParaRPr sz="2000" dirty="0"/>
          </a:p>
          <a:p>
            <a:pPr marL="457200" lvl="0" indent="-355600" algn="just" rtl="0">
              <a:lnSpc>
                <a:spcPct val="150000"/>
              </a:lnSpc>
              <a:spcBef>
                <a:spcPts val="0"/>
              </a:spcBef>
              <a:spcAft>
                <a:spcPts val="0"/>
              </a:spcAft>
              <a:buSzPts val="2000"/>
              <a:buAutoNum type="arabicPeriod"/>
            </a:pPr>
            <a:r>
              <a:rPr lang="en" sz="2000" dirty="0"/>
              <a:t>The transmittance vary with change in test tube.</a:t>
            </a:r>
            <a:endParaRPr sz="2000" dirty="0"/>
          </a:p>
          <a:p>
            <a:pPr marL="457200" lvl="0" indent="-355600" algn="just" rtl="0">
              <a:lnSpc>
                <a:spcPct val="150000"/>
              </a:lnSpc>
              <a:spcBef>
                <a:spcPts val="0"/>
              </a:spcBef>
              <a:spcAft>
                <a:spcPts val="0"/>
              </a:spcAft>
              <a:buSzPts val="2000"/>
              <a:buAutoNum type="arabicPeriod"/>
            </a:pPr>
            <a:r>
              <a:rPr lang="en" sz="2000" dirty="0"/>
              <a:t>The cylindrical nature of test tube led to distortion of light being transmitted.</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animEffect transition="in" filter="fade">
                                      <p:cBhvr>
                                        <p:cTn id="7" dur="500"/>
                                        <p:tgtEl>
                                          <p:spTgt spid="12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9">
                                            <p:txEl>
                                              <p:pRg st="1" end="1"/>
                                            </p:txEl>
                                          </p:spTgt>
                                        </p:tgtEl>
                                        <p:attrNameLst>
                                          <p:attrName>style.visibility</p:attrName>
                                        </p:attrNameLst>
                                      </p:cBhvr>
                                      <p:to>
                                        <p:strVal val="visible"/>
                                      </p:to>
                                    </p:set>
                                    <p:animEffect transition="in" filter="fade">
                                      <p:cBhvr>
                                        <p:cTn id="10" dur="500"/>
                                        <p:tgtEl>
                                          <p:spTgt spid="12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9">
                                            <p:txEl>
                                              <p:pRg st="2" end="2"/>
                                            </p:txEl>
                                          </p:spTgt>
                                        </p:tgtEl>
                                        <p:attrNameLst>
                                          <p:attrName>style.visibility</p:attrName>
                                        </p:attrNameLst>
                                      </p:cBhvr>
                                      <p:to>
                                        <p:strVal val="visible"/>
                                      </p:to>
                                    </p:set>
                                    <p:animEffect transition="in" filter="fade">
                                      <p:cBhvr>
                                        <p:cTn id="13" dur="500"/>
                                        <p:tgtEl>
                                          <p:spTgt spid="1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512700" y="2524400"/>
            <a:ext cx="8118600" cy="2030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Experiment # 2</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329592"/>
            <a:ext cx="8520600" cy="81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200" b="1" dirty="0">
                <a:solidFill>
                  <a:schemeClr val="lt2"/>
                </a:solidFill>
              </a:rPr>
              <a:t>Observations</a:t>
            </a:r>
            <a:endParaRPr sz="4200" b="1" dirty="0">
              <a:solidFill>
                <a:schemeClr val="lt2"/>
              </a:solidFill>
            </a:endParaRPr>
          </a:p>
        </p:txBody>
      </p:sp>
      <p:sp>
        <p:nvSpPr>
          <p:cNvPr id="153" name="Shape 153"/>
          <p:cNvSpPr txBox="1">
            <a:spLocks noGrp="1"/>
          </p:cNvSpPr>
          <p:nvPr>
            <p:ph type="body" idx="1"/>
          </p:nvPr>
        </p:nvSpPr>
        <p:spPr>
          <a:xfrm>
            <a:off x="311700" y="1164158"/>
            <a:ext cx="8520600" cy="4529700"/>
          </a:xfrm>
          <a:prstGeom prst="rect">
            <a:avLst/>
          </a:prstGeom>
        </p:spPr>
        <p:txBody>
          <a:bodyPr spcFirstLastPara="1" wrap="square" lIns="91425" tIns="91425" rIns="91425" bIns="91425" anchor="t" anchorCtr="0">
            <a:noAutofit/>
          </a:bodyPr>
          <a:lstStyle/>
          <a:p>
            <a:pPr marL="101600" lvl="0" indent="0" rtl="0">
              <a:spcBef>
                <a:spcPts val="0"/>
              </a:spcBef>
              <a:spcAft>
                <a:spcPts val="0"/>
              </a:spcAft>
              <a:buSzPts val="2000"/>
              <a:buNone/>
            </a:pPr>
            <a:r>
              <a:rPr lang="en-IN" sz="2000" dirty="0"/>
              <a:t> </a:t>
            </a:r>
            <a:endParaRPr sz="2000" dirty="0"/>
          </a:p>
        </p:txBody>
      </p:sp>
      <p:sp>
        <p:nvSpPr>
          <p:cNvPr id="2" name="TextBox 1">
            <a:extLst>
              <a:ext uri="{FF2B5EF4-FFF2-40B4-BE49-F238E27FC236}">
                <a16:creationId xmlns="" xmlns:a16="http://schemas.microsoft.com/office/drawing/2014/main" id="{B82FEF54-9DEF-4811-82AA-B0299F18F018}"/>
              </a:ext>
            </a:extLst>
          </p:cNvPr>
          <p:cNvSpPr txBox="1"/>
          <p:nvPr/>
        </p:nvSpPr>
        <p:spPr>
          <a:xfrm>
            <a:off x="0" y="1556074"/>
            <a:ext cx="9144000" cy="369332"/>
          </a:xfrm>
          <a:prstGeom prst="rect">
            <a:avLst/>
          </a:prstGeom>
          <a:noFill/>
        </p:spPr>
        <p:txBody>
          <a:bodyPr wrap="square" rtlCol="0">
            <a:spAutoFit/>
          </a:bodyPr>
          <a:lstStyle/>
          <a:p>
            <a:pPr algn="ctr"/>
            <a:r>
              <a:rPr lang="en-IN" sz="1800" b="1" dirty="0" smtClean="0">
                <a:latin typeface="Old Standard TT" panose="020B0604020202020204" charset="0"/>
              </a:rPr>
              <a:t>Sugar solution test at different concentration </a:t>
            </a:r>
            <a:endParaRPr lang="en-IN" sz="1800" b="1" dirty="0">
              <a:latin typeface="Old Standard TT" panose="020B0604020202020204" charset="0"/>
            </a:endParaRPr>
          </a:p>
        </p:txBody>
      </p:sp>
      <p:pic>
        <p:nvPicPr>
          <p:cNvPr id="6146" name="Picture 2" descr="C:\Users\RADHA SWAMI\Desktop\Desktop1\Project\Experiments\Suger\4 april\s123.png"/>
          <p:cNvPicPr>
            <a:picLocks noChangeAspect="1" noChangeArrowheads="1"/>
          </p:cNvPicPr>
          <p:nvPr/>
        </p:nvPicPr>
        <p:blipFill>
          <a:blip r:embed="rId3"/>
          <a:srcRect/>
          <a:stretch>
            <a:fillRect/>
          </a:stretch>
        </p:blipFill>
        <p:spPr bwMode="auto">
          <a:xfrm>
            <a:off x="1052946" y="2465043"/>
            <a:ext cx="6583074" cy="411196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animEffect transition="in" filter="fade">
                                      <p:cBhvr>
                                        <p:cTn id="7" dur="500"/>
                                        <p:tgtEl>
                                          <p:spTgt spid="1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329592"/>
            <a:ext cx="8520600" cy="81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200" b="1" dirty="0">
                <a:solidFill>
                  <a:schemeClr val="lt2"/>
                </a:solidFill>
              </a:rPr>
              <a:t>Observations</a:t>
            </a:r>
            <a:endParaRPr sz="4200" b="1" dirty="0">
              <a:solidFill>
                <a:schemeClr val="lt2"/>
              </a:solidFill>
            </a:endParaRPr>
          </a:p>
        </p:txBody>
      </p:sp>
      <p:sp>
        <p:nvSpPr>
          <p:cNvPr id="153" name="Shape 153"/>
          <p:cNvSpPr txBox="1">
            <a:spLocks noGrp="1"/>
          </p:cNvSpPr>
          <p:nvPr>
            <p:ph type="body" idx="1"/>
          </p:nvPr>
        </p:nvSpPr>
        <p:spPr>
          <a:xfrm>
            <a:off x="311700" y="1164158"/>
            <a:ext cx="8520600" cy="4529700"/>
          </a:xfrm>
          <a:prstGeom prst="rect">
            <a:avLst/>
          </a:prstGeom>
        </p:spPr>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 sz="2000" dirty="0"/>
              <a:t>The relationship between absorption of light by the solution is linear with its concentration.</a:t>
            </a:r>
            <a:endParaRPr sz="2000" dirty="0"/>
          </a:p>
        </p:txBody>
      </p:sp>
      <p:pic>
        <p:nvPicPr>
          <p:cNvPr id="5" name="Picture 4" descr="C:\Users\Manpreet Singh\AppData\Local\Microsoft\Windows\INetCache\Content.MSO\8B2DC8FC.tmp">
            <a:extLst>
              <a:ext uri="{FF2B5EF4-FFF2-40B4-BE49-F238E27FC236}">
                <a16:creationId xmlns="" xmlns:a16="http://schemas.microsoft.com/office/drawing/2014/main" id="{28D345DC-E1B2-4659-B5D9-496A6CB7886B}"/>
              </a:ext>
            </a:extLst>
          </p:cNvPr>
          <p:cNvPicPr/>
          <p:nvPr/>
        </p:nvPicPr>
        <p:blipFill>
          <a:blip r:embed="rId3">
            <a:alphaModFix/>
            <a:extLst>
              <a:ext uri="{28A0092B-C50C-407E-A947-70E740481C1C}">
                <a14:useLocalDpi xmlns="" xmlns:a14="http://schemas.microsoft.com/office/drawing/2010/main" val="0"/>
              </a:ext>
            </a:extLst>
          </a:blip>
          <a:srcRect/>
          <a:stretch>
            <a:fillRect/>
          </a:stretch>
        </p:blipFill>
        <p:spPr bwMode="auto">
          <a:xfrm>
            <a:off x="1223963" y="2190749"/>
            <a:ext cx="6696074" cy="4152901"/>
          </a:xfrm>
          <a:prstGeom prst="rect">
            <a:avLst/>
          </a:prstGeom>
          <a:noFill/>
          <a:ln w="38100" cap="flat" cmpd="sng">
            <a:solidFill>
              <a:schemeClr val="dk2"/>
            </a:solidFill>
            <a:prstDash val="solid"/>
            <a:round/>
            <a:headEnd type="none" w="sm" len="sm"/>
            <a:tailEnd type="none" w="sm" len="sm"/>
          </a:ln>
        </p:spPr>
      </p:pic>
    </p:spTree>
    <p:extLst>
      <p:ext uri="{BB962C8B-B14F-4D97-AF65-F5344CB8AC3E}">
        <p14:creationId xmlns="" xmlns:p14="http://schemas.microsoft.com/office/powerpoint/2010/main" val="180204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animEffect transition="in" filter="fade">
                                      <p:cBhvr>
                                        <p:cTn id="7" dur="500"/>
                                        <p:tgtEl>
                                          <p:spTgt spid="1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512700" y="2524400"/>
            <a:ext cx="8118600" cy="2030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Experiment # 3</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465350" y="1401650"/>
            <a:ext cx="3736500" cy="5312700"/>
          </a:xfrm>
          <a:prstGeom prst="rect">
            <a:avLst/>
          </a:prstGeom>
        </p:spPr>
        <p:txBody>
          <a:bodyPr spcFirstLastPara="1" wrap="square" lIns="91425" tIns="91425" rIns="91425" bIns="91425" anchor="t" anchorCtr="0">
            <a:noAutofit/>
          </a:bodyPr>
          <a:lstStyle/>
          <a:p>
            <a:pPr marL="0" lvl="0" indent="0" rtl="0">
              <a:spcBef>
                <a:spcPts val="1600"/>
              </a:spcBef>
              <a:spcAft>
                <a:spcPts val="1600"/>
              </a:spcAft>
              <a:buNone/>
            </a:pPr>
            <a:r>
              <a:rPr lang="en-IN" sz="1800" dirty="0"/>
              <a:t> </a:t>
            </a:r>
            <a:endParaRPr sz="1800" dirty="0"/>
          </a:p>
        </p:txBody>
      </p:sp>
      <p:sp>
        <p:nvSpPr>
          <p:cNvPr id="171" name="Shape 171"/>
          <p:cNvSpPr txBox="1">
            <a:spLocks noGrp="1"/>
          </p:cNvSpPr>
          <p:nvPr>
            <p:ph type="title"/>
          </p:nvPr>
        </p:nvSpPr>
        <p:spPr>
          <a:xfrm>
            <a:off x="123825" y="143650"/>
            <a:ext cx="9020175" cy="81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b="1" dirty="0">
                <a:solidFill>
                  <a:schemeClr val="lt2"/>
                </a:solidFill>
              </a:rPr>
              <a:t>FINDING</a:t>
            </a:r>
            <a:r>
              <a:rPr lang="en-IN" sz="2800" b="1" dirty="0"/>
              <a:t> </a:t>
            </a:r>
            <a:r>
              <a:rPr lang="en-IN" sz="2800" b="1" dirty="0">
                <a:solidFill>
                  <a:schemeClr val="lt2"/>
                </a:solidFill>
              </a:rPr>
              <a:t>THE</a:t>
            </a:r>
            <a:r>
              <a:rPr lang="en-IN" sz="2800" b="1" dirty="0"/>
              <a:t> </a:t>
            </a:r>
            <a:r>
              <a:rPr lang="en-IN" sz="2800" b="1" dirty="0">
                <a:solidFill>
                  <a:schemeClr val="lt2"/>
                </a:solidFill>
              </a:rPr>
              <a:t>RGB VALUES FOR THE GIVEN WAVELENGTH:</a:t>
            </a:r>
          </a:p>
        </p:txBody>
      </p:sp>
      <p:pic>
        <p:nvPicPr>
          <p:cNvPr id="172" name="Shape 172"/>
          <p:cNvPicPr preferRelativeResize="0"/>
          <p:nvPr/>
        </p:nvPicPr>
        <p:blipFill rotWithShape="1">
          <a:blip r:embed="rId3">
            <a:alphaModFix/>
          </a:blip>
          <a:srcRect l="7891" t="28909" r="47699" b="6819"/>
          <a:stretch/>
        </p:blipFill>
        <p:spPr>
          <a:xfrm>
            <a:off x="1285875" y="1358880"/>
            <a:ext cx="6197050" cy="4312762"/>
          </a:xfrm>
          <a:prstGeom prst="rect">
            <a:avLst/>
          </a:prstGeom>
          <a:noFill/>
          <a:ln>
            <a:noFill/>
          </a:ln>
        </p:spPr>
      </p:pic>
      <p:sp>
        <p:nvSpPr>
          <p:cNvPr id="2" name="TextBox 1">
            <a:extLst>
              <a:ext uri="{FF2B5EF4-FFF2-40B4-BE49-F238E27FC236}">
                <a16:creationId xmlns="" xmlns:a16="http://schemas.microsoft.com/office/drawing/2014/main" id="{CA45DC87-A401-4456-B8E8-5C528BD63220}"/>
              </a:ext>
            </a:extLst>
          </p:cNvPr>
          <p:cNvSpPr txBox="1"/>
          <p:nvPr/>
        </p:nvSpPr>
        <p:spPr>
          <a:xfrm>
            <a:off x="-370150" y="5823664"/>
            <a:ext cx="9144000" cy="369332"/>
          </a:xfrm>
          <a:prstGeom prst="rect">
            <a:avLst/>
          </a:prstGeom>
          <a:noFill/>
        </p:spPr>
        <p:txBody>
          <a:bodyPr wrap="square" rtlCol="0">
            <a:spAutoFit/>
          </a:bodyPr>
          <a:lstStyle/>
          <a:p>
            <a:pPr algn="ctr"/>
            <a:r>
              <a:rPr lang="en-IN" sz="1800" b="1" dirty="0">
                <a:latin typeface="Old Standard TT" panose="020B0604020202020204" charset="0"/>
              </a:rPr>
              <a:t>Mapping Wavelength to RGB</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558900" y="366633"/>
            <a:ext cx="8026200" cy="12267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b="1" dirty="0"/>
              <a:t>What is It?</a:t>
            </a:r>
            <a:endParaRPr b="1" dirty="0"/>
          </a:p>
        </p:txBody>
      </p:sp>
      <p:sp>
        <p:nvSpPr>
          <p:cNvPr id="66" name="Shape 66"/>
          <p:cNvSpPr txBox="1"/>
          <p:nvPr/>
        </p:nvSpPr>
        <p:spPr>
          <a:xfrm>
            <a:off x="553925" y="2041567"/>
            <a:ext cx="7764600" cy="3956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000" dirty="0">
                <a:solidFill>
                  <a:schemeClr val="accent1"/>
                </a:solidFill>
                <a:latin typeface="Old Standard TT"/>
                <a:ea typeface="Old Standard TT"/>
                <a:cs typeface="Old Standard TT"/>
                <a:sym typeface="Old Standard TT"/>
              </a:rPr>
              <a:t>A spectrophotometer is an instrument that measures the amount of light transmitted by the sample. This information is used to measure concentration of solutes in the solution which is placed in the cuvette.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311700" y="257192"/>
            <a:ext cx="8520600" cy="81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200" b="1">
                <a:solidFill>
                  <a:schemeClr val="lt2"/>
                </a:solidFill>
              </a:rPr>
              <a:t>Observations</a:t>
            </a:r>
            <a:endParaRPr sz="4200" b="1">
              <a:solidFill>
                <a:schemeClr val="lt2"/>
              </a:solidFill>
            </a:endParaRPr>
          </a:p>
        </p:txBody>
      </p:sp>
      <p:sp>
        <p:nvSpPr>
          <p:cNvPr id="203" name="Shape 203"/>
          <p:cNvSpPr txBox="1"/>
          <p:nvPr/>
        </p:nvSpPr>
        <p:spPr>
          <a:xfrm>
            <a:off x="466500" y="1074700"/>
            <a:ext cx="8211000" cy="558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800" dirty="0"/>
          </a:p>
        </p:txBody>
      </p:sp>
      <p:pic>
        <p:nvPicPr>
          <p:cNvPr id="5" name="Shape 209">
            <a:extLst>
              <a:ext uri="{FF2B5EF4-FFF2-40B4-BE49-F238E27FC236}">
                <a16:creationId xmlns="" xmlns:a16="http://schemas.microsoft.com/office/drawing/2014/main" id="{6EB682BE-7510-4D59-86D9-85A41DF7C5E2}"/>
              </a:ext>
            </a:extLst>
          </p:cNvPr>
          <p:cNvPicPr preferRelativeResize="0"/>
          <p:nvPr/>
        </p:nvPicPr>
        <p:blipFill>
          <a:blip r:embed="rId3">
            <a:alphaModFix/>
          </a:blip>
          <a:stretch>
            <a:fillRect/>
          </a:stretch>
        </p:blipFill>
        <p:spPr>
          <a:xfrm>
            <a:off x="872962" y="1281237"/>
            <a:ext cx="6940875" cy="4295525"/>
          </a:xfrm>
          <a:prstGeom prst="rect">
            <a:avLst/>
          </a:prstGeom>
          <a:noFill/>
          <a:ln>
            <a:noFill/>
          </a:ln>
        </p:spPr>
      </p:pic>
      <p:sp>
        <p:nvSpPr>
          <p:cNvPr id="2" name="Rectangle 1">
            <a:extLst>
              <a:ext uri="{FF2B5EF4-FFF2-40B4-BE49-F238E27FC236}">
                <a16:creationId xmlns="" xmlns:a16="http://schemas.microsoft.com/office/drawing/2014/main" id="{35E27491-8DC4-4C02-BDC6-7EEF56611065}"/>
              </a:ext>
            </a:extLst>
          </p:cNvPr>
          <p:cNvSpPr/>
          <p:nvPr/>
        </p:nvSpPr>
        <p:spPr>
          <a:xfrm>
            <a:off x="2492572" y="5678524"/>
            <a:ext cx="3701654" cy="523220"/>
          </a:xfrm>
          <a:prstGeom prst="rect">
            <a:avLst/>
          </a:prstGeom>
        </p:spPr>
        <p:txBody>
          <a:bodyPr wrap="none">
            <a:spAutoFit/>
          </a:bodyPr>
          <a:lstStyle/>
          <a:p>
            <a:pPr algn="ctr"/>
            <a:r>
              <a:rPr lang="en-IN" b="1" dirty="0">
                <a:latin typeface="Old Standard TT" panose="020B0604020202020204" charset="0"/>
              </a:rPr>
              <a:t>Intensity v/s Wavelength for Water Sample</a:t>
            </a:r>
          </a:p>
          <a:p>
            <a:pPr algn="ctr"/>
            <a:endParaRPr lang="en-IN" b="1" dirty="0">
              <a:latin typeface="Old Standard TT" panose="020B0604020202020204" charset="0"/>
            </a:endParaRPr>
          </a:p>
        </p:txBody>
      </p:sp>
    </p:spTree>
    <p:extLst>
      <p:ext uri="{BB962C8B-B14F-4D97-AF65-F5344CB8AC3E}">
        <p14:creationId xmlns="" xmlns:p14="http://schemas.microsoft.com/office/powerpoint/2010/main" val="160832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203"/>
                                        </p:tgtEl>
                                        <p:attrNameLst>
                                          <p:attrName>style.visibility</p:attrName>
                                        </p:attrNameLst>
                                      </p:cBhvr>
                                      <p:to>
                                        <p:strVal val="visible"/>
                                      </p:to>
                                    </p:set>
                                    <p:animEffect transition="in" filter="fade">
                                      <p:cBhvr>
                                        <p:cTn id="7" dur="5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512700" y="2524400"/>
            <a:ext cx="8118600" cy="2030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Experiment # 4</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420275" y="1401650"/>
            <a:ext cx="3072000" cy="4869900"/>
          </a:xfrm>
          <a:prstGeom prst="rect">
            <a:avLst/>
          </a:prstGeom>
        </p:spPr>
        <p:txBody>
          <a:bodyPr spcFirstLastPara="1" wrap="square" lIns="91425" tIns="91425" rIns="91425" bIns="91425" anchor="t" anchorCtr="0">
            <a:noAutofit/>
          </a:bodyPr>
          <a:lstStyle/>
          <a:p>
            <a:pPr marL="0" lvl="0" indent="0" rtl="0">
              <a:spcBef>
                <a:spcPts val="1600"/>
              </a:spcBef>
              <a:spcAft>
                <a:spcPts val="1600"/>
              </a:spcAft>
              <a:buNone/>
            </a:pPr>
            <a:r>
              <a:rPr lang="en-IN" sz="1800"/>
              <a:t> </a:t>
            </a:r>
            <a:endParaRPr sz="1800" dirty="0"/>
          </a:p>
        </p:txBody>
      </p:sp>
      <p:sp>
        <p:nvSpPr>
          <p:cNvPr id="183" name="Shape 183"/>
          <p:cNvSpPr txBox="1">
            <a:spLocks noGrp="1"/>
          </p:cNvSpPr>
          <p:nvPr>
            <p:ph type="title"/>
          </p:nvPr>
        </p:nvSpPr>
        <p:spPr>
          <a:xfrm>
            <a:off x="311700" y="421275"/>
            <a:ext cx="8832300" cy="81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b="1" dirty="0">
                <a:solidFill>
                  <a:schemeClr val="lt2"/>
                </a:solidFill>
              </a:rPr>
              <a:t>STORING THE RESULTS IN GOOGLE SHEETS USING API</a:t>
            </a:r>
          </a:p>
        </p:txBody>
      </p:sp>
      <p:pic>
        <p:nvPicPr>
          <p:cNvPr id="184" name="Shape 184"/>
          <p:cNvPicPr preferRelativeResize="0"/>
          <p:nvPr/>
        </p:nvPicPr>
        <p:blipFill>
          <a:blip r:embed="rId3">
            <a:alphaModFix/>
          </a:blip>
          <a:stretch>
            <a:fillRect/>
          </a:stretch>
        </p:blipFill>
        <p:spPr>
          <a:xfrm>
            <a:off x="2038650" y="1490686"/>
            <a:ext cx="5066700" cy="4464100"/>
          </a:xfrm>
          <a:prstGeom prst="rect">
            <a:avLst/>
          </a:prstGeom>
          <a:noFill/>
          <a:ln>
            <a:noFill/>
          </a:ln>
        </p:spPr>
      </p:pic>
      <p:sp>
        <p:nvSpPr>
          <p:cNvPr id="2" name="Rectangle 1">
            <a:extLst>
              <a:ext uri="{FF2B5EF4-FFF2-40B4-BE49-F238E27FC236}">
                <a16:creationId xmlns="" xmlns:a16="http://schemas.microsoft.com/office/drawing/2014/main" id="{CA0BB954-0B1B-4392-A06D-6493799F2978}"/>
              </a:ext>
            </a:extLst>
          </p:cNvPr>
          <p:cNvSpPr/>
          <p:nvPr/>
        </p:nvSpPr>
        <p:spPr>
          <a:xfrm>
            <a:off x="2926357" y="6117661"/>
            <a:ext cx="3291286" cy="307777"/>
          </a:xfrm>
          <a:prstGeom prst="rect">
            <a:avLst/>
          </a:prstGeom>
        </p:spPr>
        <p:txBody>
          <a:bodyPr wrap="none">
            <a:spAutoFit/>
          </a:bodyPr>
          <a:lstStyle/>
          <a:p>
            <a:pPr algn="ctr"/>
            <a:r>
              <a:rPr lang="en-IN" b="1" dirty="0">
                <a:latin typeface="Old Standard TT" panose="020B0604020202020204" charset="0"/>
              </a:rPr>
              <a:t>Storing Data directly on Google Sheets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512700" y="2524400"/>
            <a:ext cx="8118600" cy="2030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Experiment # 5</a:t>
            </a: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311700" y="204175"/>
            <a:ext cx="8832300" cy="8175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600" b="1">
                <a:solidFill>
                  <a:schemeClr val="lt2"/>
                </a:solidFill>
              </a:rPr>
              <a:t>FAT</a:t>
            </a:r>
            <a:r>
              <a:rPr lang="en" sz="3600" b="1"/>
              <a:t> </a:t>
            </a:r>
            <a:r>
              <a:rPr lang="en" sz="3600" b="1">
                <a:solidFill>
                  <a:schemeClr val="lt2"/>
                </a:solidFill>
              </a:rPr>
              <a:t>CONTENT</a:t>
            </a:r>
            <a:r>
              <a:rPr lang="en" sz="3600" b="1"/>
              <a:t> </a:t>
            </a:r>
            <a:r>
              <a:rPr lang="en" sz="3600" b="1">
                <a:solidFill>
                  <a:schemeClr val="lt2"/>
                </a:solidFill>
              </a:rPr>
              <a:t>IN</a:t>
            </a:r>
            <a:r>
              <a:rPr lang="en" sz="3600" b="1"/>
              <a:t> </a:t>
            </a:r>
            <a:r>
              <a:rPr lang="en" sz="3600" b="1">
                <a:solidFill>
                  <a:schemeClr val="lt2"/>
                </a:solidFill>
              </a:rPr>
              <a:t>MILK:</a:t>
            </a:r>
            <a:endParaRPr sz="3600" b="1"/>
          </a:p>
        </p:txBody>
      </p:sp>
      <p:sp>
        <p:nvSpPr>
          <p:cNvPr id="221" name="Shape 221"/>
          <p:cNvSpPr txBox="1"/>
          <p:nvPr/>
        </p:nvSpPr>
        <p:spPr>
          <a:xfrm>
            <a:off x="1059750" y="5746800"/>
            <a:ext cx="7336200" cy="6348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800"/>
              </a:spcAft>
              <a:buNone/>
            </a:pPr>
            <a:r>
              <a:rPr lang="en" sz="1800" b="1" dirty="0">
                <a:highlight>
                  <a:srgbClr val="FFFFFF"/>
                </a:highlight>
                <a:latin typeface="Old Standard TT"/>
                <a:ea typeface="Old Standard TT"/>
                <a:cs typeface="Old Standard TT"/>
                <a:sym typeface="Old Standard TT"/>
              </a:rPr>
              <a:t>Absorption Spectra for milk with </a:t>
            </a:r>
            <a:r>
              <a:rPr lang="en" sz="1800" b="1" dirty="0" smtClean="0">
                <a:highlight>
                  <a:srgbClr val="FFFFFF"/>
                </a:highlight>
                <a:latin typeface="Old Standard TT"/>
                <a:ea typeface="Old Standard TT"/>
                <a:cs typeface="Old Standard TT"/>
                <a:sym typeface="Old Standard TT"/>
              </a:rPr>
              <a:t>1.5</a:t>
            </a:r>
            <a:r>
              <a:rPr lang="en" sz="1800" b="1" dirty="0">
                <a:highlight>
                  <a:srgbClr val="FFFFFF"/>
                </a:highlight>
                <a:latin typeface="Old Standard TT"/>
                <a:ea typeface="Old Standard TT"/>
                <a:cs typeface="Old Standard TT"/>
                <a:sym typeface="Old Standard TT"/>
              </a:rPr>
              <a:t>% and </a:t>
            </a:r>
            <a:r>
              <a:rPr lang="en" sz="1800" b="1" dirty="0" smtClean="0">
                <a:highlight>
                  <a:srgbClr val="FFFFFF"/>
                </a:highlight>
                <a:latin typeface="Old Standard TT"/>
                <a:ea typeface="Old Standard TT"/>
                <a:cs typeface="Old Standard TT"/>
                <a:sym typeface="Old Standard TT"/>
              </a:rPr>
              <a:t>4.5% </a:t>
            </a:r>
            <a:r>
              <a:rPr lang="en" sz="1800" b="1" dirty="0">
                <a:highlight>
                  <a:srgbClr val="FFFFFF"/>
                </a:highlight>
                <a:latin typeface="Old Standard TT"/>
                <a:ea typeface="Old Standard TT"/>
                <a:cs typeface="Old Standard TT"/>
                <a:sym typeface="Old Standard TT"/>
              </a:rPr>
              <a:t>fat</a:t>
            </a:r>
            <a:r>
              <a:rPr lang="en" sz="1800" b="1" dirty="0">
                <a:latin typeface="Old Standard TT"/>
                <a:ea typeface="Old Standard TT"/>
                <a:cs typeface="Old Standard TT"/>
                <a:sym typeface="Old Standard TT"/>
              </a:rPr>
              <a:t>.</a:t>
            </a:r>
            <a:endParaRPr sz="1800" b="1" dirty="0">
              <a:latin typeface="Old Standard TT"/>
              <a:ea typeface="Old Standard TT"/>
              <a:cs typeface="Old Standard TT"/>
              <a:sym typeface="Old Standard TT"/>
            </a:endParaRPr>
          </a:p>
        </p:txBody>
      </p:sp>
      <p:pic>
        <p:nvPicPr>
          <p:cNvPr id="1026" name="Picture 2" descr="C:\Users\RADHA SWAMI\Desktop\Desktop1\Project\Experiments\milk fat\both.png"/>
          <p:cNvPicPr>
            <a:picLocks noChangeAspect="1" noChangeArrowheads="1"/>
          </p:cNvPicPr>
          <p:nvPr/>
        </p:nvPicPr>
        <p:blipFill>
          <a:blip r:embed="rId3"/>
          <a:srcRect/>
          <a:stretch>
            <a:fillRect/>
          </a:stretch>
        </p:blipFill>
        <p:spPr bwMode="auto">
          <a:xfrm>
            <a:off x="775853" y="884374"/>
            <a:ext cx="7871547" cy="491678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p:cTn id="7"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512700" y="2524400"/>
            <a:ext cx="8118600" cy="2030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Experiment # 6</a:t>
            </a:r>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311700" y="204175"/>
            <a:ext cx="8832300" cy="8175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3600" b="1" dirty="0" smtClean="0">
                <a:solidFill>
                  <a:schemeClr val="lt2"/>
                </a:solidFill>
              </a:rPr>
              <a:t>PLAIN WATER TEST</a:t>
            </a:r>
            <a:endParaRPr b="1" dirty="0"/>
          </a:p>
        </p:txBody>
      </p:sp>
      <p:sp>
        <p:nvSpPr>
          <p:cNvPr id="233" name="Shape 233"/>
          <p:cNvSpPr txBox="1"/>
          <p:nvPr/>
        </p:nvSpPr>
        <p:spPr>
          <a:xfrm>
            <a:off x="46550" y="5867050"/>
            <a:ext cx="9060600" cy="8559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chemeClr val="dk1"/>
              </a:buClr>
              <a:buSzPts val="1100"/>
              <a:buFont typeface="Arial"/>
              <a:buNone/>
            </a:pPr>
            <a:r>
              <a:rPr lang="en" sz="1800" b="1" dirty="0">
                <a:highlight>
                  <a:srgbClr val="FFFFFF"/>
                </a:highlight>
                <a:latin typeface="Old Standard TT"/>
                <a:ea typeface="Old Standard TT"/>
                <a:cs typeface="Old Standard TT"/>
                <a:sym typeface="Old Standard TT"/>
              </a:rPr>
              <a:t>Absorption</a:t>
            </a:r>
            <a:r>
              <a:rPr lang="en" sz="1800" dirty="0">
                <a:solidFill>
                  <a:schemeClr val="dk1"/>
                </a:solidFill>
                <a:highlight>
                  <a:srgbClr val="FFFFFF"/>
                </a:highlight>
                <a:latin typeface="Times New Roman"/>
                <a:ea typeface="Times New Roman"/>
                <a:cs typeface="Times New Roman"/>
                <a:sym typeface="Times New Roman"/>
              </a:rPr>
              <a:t> </a:t>
            </a:r>
            <a:r>
              <a:rPr lang="en" sz="1800" b="1" dirty="0" smtClean="0">
                <a:highlight>
                  <a:srgbClr val="FFFFFF"/>
                </a:highlight>
                <a:latin typeface="Old Standard TT"/>
                <a:ea typeface="Old Standard TT"/>
                <a:cs typeface="Old Standard TT"/>
                <a:sym typeface="Old Standard TT"/>
              </a:rPr>
              <a:t>Spectrum for water</a:t>
            </a:r>
            <a:endParaRPr sz="1800" dirty="0">
              <a:solidFill>
                <a:schemeClr val="dk1"/>
              </a:solidFill>
              <a:highlight>
                <a:srgbClr val="FFFFFF"/>
              </a:highlight>
              <a:latin typeface="Times New Roman"/>
              <a:ea typeface="Times New Roman"/>
              <a:cs typeface="Times New Roman"/>
              <a:sym typeface="Times New Roman"/>
            </a:endParaRPr>
          </a:p>
          <a:p>
            <a:pPr marL="0" lvl="0" indent="0">
              <a:spcBef>
                <a:spcPts val="800"/>
              </a:spcBef>
              <a:spcAft>
                <a:spcPts val="0"/>
              </a:spcAft>
              <a:buNone/>
            </a:pPr>
            <a:endParaRPr dirty="0"/>
          </a:p>
        </p:txBody>
      </p:sp>
      <p:pic>
        <p:nvPicPr>
          <p:cNvPr id="7170" name="Picture 2" descr="C:\Users\RADHA SWAMI\Desktop\Desktop1\Project\Experiments\Water\water.png"/>
          <p:cNvPicPr>
            <a:picLocks noChangeAspect="1" noChangeArrowheads="1"/>
          </p:cNvPicPr>
          <p:nvPr/>
        </p:nvPicPr>
        <p:blipFill>
          <a:blip r:embed="rId3"/>
          <a:srcRect/>
          <a:stretch>
            <a:fillRect/>
          </a:stretch>
        </p:blipFill>
        <p:spPr bwMode="auto">
          <a:xfrm>
            <a:off x="734291" y="1102950"/>
            <a:ext cx="7885402" cy="44869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3"/>
                                        </p:tgtEl>
                                        <p:attrNameLst>
                                          <p:attrName>style.visibility</p:attrName>
                                        </p:attrNameLst>
                                      </p:cBhvr>
                                      <p:to>
                                        <p:strVal val="visible"/>
                                      </p:to>
                                    </p:set>
                                    <p:animEffect transition="in" filter="fade">
                                      <p:cBhvr>
                                        <p:cTn id="7"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311700" y="593367"/>
            <a:ext cx="8520600" cy="817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 </a:t>
            </a:r>
            <a:endParaRPr dirty="0"/>
          </a:p>
        </p:txBody>
      </p:sp>
      <p:sp>
        <p:nvSpPr>
          <p:cNvPr id="272" name="Shape 272"/>
          <p:cNvSpPr txBox="1">
            <a:spLocks noGrp="1"/>
          </p:cNvSpPr>
          <p:nvPr>
            <p:ph type="body" idx="1"/>
          </p:nvPr>
        </p:nvSpPr>
        <p:spPr>
          <a:xfrm>
            <a:off x="311700" y="1562133"/>
            <a:ext cx="8520600" cy="45297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 </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600" y="161075"/>
            <a:ext cx="8200800" cy="12210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a:t>Internal Components </a:t>
            </a:r>
            <a:endParaRPr/>
          </a:p>
        </p:txBody>
      </p:sp>
      <p:pic>
        <p:nvPicPr>
          <p:cNvPr id="72" name="Shape 72"/>
          <p:cNvPicPr preferRelativeResize="0"/>
          <p:nvPr/>
        </p:nvPicPr>
        <p:blipFill>
          <a:blip r:embed="rId3">
            <a:alphaModFix/>
          </a:blip>
          <a:stretch>
            <a:fillRect/>
          </a:stretch>
        </p:blipFill>
        <p:spPr>
          <a:xfrm>
            <a:off x="699725" y="1382075"/>
            <a:ext cx="7569451" cy="46556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91250" y="253400"/>
            <a:ext cx="8161500" cy="11682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IN" dirty="0"/>
              <a:t>Laws of Photometry</a:t>
            </a:r>
            <a:endParaRPr dirty="0"/>
          </a:p>
        </p:txBody>
      </p:sp>
      <p:pic>
        <p:nvPicPr>
          <p:cNvPr id="1028" name="Picture 4" descr="Image result for light bulb">
            <a:extLst>
              <a:ext uri="{FF2B5EF4-FFF2-40B4-BE49-F238E27FC236}">
                <a16:creationId xmlns="" xmlns:a16="http://schemas.microsoft.com/office/drawing/2014/main" id="{E44CE16C-BAF7-40CB-89AE-5004BB4D5429}"/>
              </a:ext>
            </a:extLst>
          </p:cNvPr>
          <p:cNvPicPr>
            <a:picLocks noChangeAspect="1" noChangeArrowheads="1"/>
          </p:cNvPicPr>
          <p:nvPr/>
        </p:nvPicPr>
        <p:blipFill>
          <a:blip r:embed="rId3">
            <a:extLst>
              <a:ext uri="{BEBA8EAE-BF5A-486C-A8C5-ECC9F3942E4B}">
                <a14:imgProps xmlns="" xmlns:a14="http://schemas.microsoft.com/office/drawing/2010/main">
                  <a14:imgLayer r:embed="rId4">
                    <a14:imgEffect>
                      <a14:backgroundRemoval t="10000" b="90000" l="10000" r="90000">
                        <a14:backgroundMark x1="21450" y1="20052" x2="21450" y2="20052"/>
                        <a14:backgroundMark x1="36616" y1="14635" x2="36616" y2="14635"/>
                        <a14:backgroundMark x1="81329" y1="15417" x2="81329" y2="15417"/>
                        <a14:backgroundMark x1="85801" y1="30052" x2="85801" y2="30052"/>
                        <a14:backgroundMark x1="85801" y1="41615" x2="85801" y2="41615"/>
                        <a14:backgroundMark x1="83988" y1="60104" x2="83988" y2="60104"/>
                        <a14:backgroundMark x1="16979" y1="63958" x2="16979" y2="63958"/>
                        <a14:backgroundMark x1="15166" y1="44688" x2="15166" y2="44688"/>
                      </a14:backgroundRemoval>
                    </a14:imgEffect>
                  </a14:imgLayer>
                </a14:imgProps>
              </a:ext>
              <a:ext uri="{28A0092B-C50C-407E-A947-70E740481C1C}">
                <a14:useLocalDpi xmlns="" xmlns:a14="http://schemas.microsoft.com/office/drawing/2010/main" val="0"/>
              </a:ext>
            </a:extLst>
          </a:blip>
          <a:srcRect/>
          <a:stretch>
            <a:fillRect/>
          </a:stretch>
        </p:blipFill>
        <p:spPr bwMode="auto">
          <a:xfrm>
            <a:off x="657224" y="1876258"/>
            <a:ext cx="1065925" cy="1236519"/>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Test Tube / Shot with White Cap 16mm x 150mm (Borosilicate Glass) 20ml">
            <a:extLst>
              <a:ext uri="{FF2B5EF4-FFF2-40B4-BE49-F238E27FC236}">
                <a16:creationId xmlns="" xmlns:a16="http://schemas.microsoft.com/office/drawing/2014/main" id="{A9F0BA03-5899-4B2D-A8AC-0B72C79702BB}"/>
              </a:ext>
            </a:extLst>
          </p:cNvPr>
          <p:cNvPicPr>
            <a:picLocks noChangeAspect="1" noChangeArrowheads="1"/>
          </p:cNvPicPr>
          <p:nvPr/>
        </p:nvPicPr>
        <p:blipFill>
          <a:blip r:embed="rId5">
            <a:extLst>
              <a:ext uri="{BEBA8EAE-BF5A-486C-A8C5-ECC9F3942E4B}">
                <a14:imgProps xmlns="" xmlns:a14="http://schemas.microsoft.com/office/drawing/2010/main">
                  <a14:imgLayer r:embed="rId6">
                    <a14:imgEffect>
                      <a14:backgroundRemoval t="2051" b="93590" l="8852" r="88852">
                        <a14:foregroundMark x1="52459" y1="46154" x2="52459" y2="46154"/>
                        <a14:foregroundMark x1="52459" y1="45897" x2="52131" y2="43077"/>
                        <a14:foregroundMark x1="51475" y1="37179" x2="51475" y2="37179"/>
                        <a14:foregroundMark x1="48852" y1="13846" x2="48852" y2="13846"/>
                        <a14:foregroundMark x1="52787" y1="14615" x2="52787" y2="14615"/>
                        <a14:foregroundMark x1="52787" y1="14615" x2="52787" y2="14615"/>
                        <a14:foregroundMark x1="52787" y1="14615" x2="52787" y2="14615"/>
                        <a14:foregroundMark x1="49836" y1="7179" x2="49836" y2="7179"/>
                        <a14:foregroundMark x1="49836" y1="7179" x2="49836" y2="7179"/>
                        <a14:foregroundMark x1="50492" y1="61026" x2="50492" y2="61026"/>
                        <a14:foregroundMark x1="50492" y1="61026" x2="50492" y2="61026"/>
                        <a14:foregroundMark x1="50492" y1="56154" x2="50492" y2="56154"/>
                        <a14:foregroundMark x1="50492" y1="56154" x2="50492" y2="56154"/>
                        <a14:foregroundMark x1="50492" y1="56154" x2="50492" y2="56154"/>
                        <a14:foregroundMark x1="49180" y1="55128" x2="49180" y2="55128"/>
                        <a14:foregroundMark x1="48525" y1="55128" x2="48525" y2="55128"/>
                        <a14:foregroundMark x1="47869" y1="55897" x2="47869" y2="55897"/>
                        <a14:foregroundMark x1="47869" y1="56154" x2="47869" y2="56154"/>
                        <a14:foregroundMark x1="47869" y1="56154" x2="47869" y2="56154"/>
                        <a14:foregroundMark x1="47869" y1="54103" x2="47869" y2="54103"/>
                        <a14:foregroundMark x1="47869" y1="54103" x2="47869" y2="54103"/>
                        <a14:foregroundMark x1="47869" y1="54103" x2="47869" y2="54103"/>
                        <a14:foregroundMark x1="47869" y1="53846" x2="47869" y2="53846"/>
                        <a14:foregroundMark x1="47213" y1="51538" x2="47213" y2="51538"/>
                        <a14:foregroundMark x1="47213" y1="51538" x2="47213" y2="51538"/>
                        <a14:foregroundMark x1="47213" y1="51538" x2="47213" y2="51538"/>
                        <a14:foregroundMark x1="47213" y1="50513" x2="50164" y2="50256"/>
                        <a14:foregroundMark x1="50164" y1="50256" x2="50164" y2="50256"/>
                        <a14:foregroundMark x1="50164" y1="50256" x2="50164" y2="50256"/>
                        <a14:foregroundMark x1="51475" y1="50256" x2="51475" y2="50256"/>
                        <a14:foregroundMark x1="53115" y1="50000" x2="53115" y2="50000"/>
                        <a14:foregroundMark x1="53115" y1="50000" x2="53115" y2="50000"/>
                        <a14:foregroundMark x1="52787" y1="56923" x2="52131" y2="59744"/>
                        <a14:foregroundMark x1="51475" y1="64615" x2="50820" y2="69744"/>
                        <a14:foregroundMark x1="50820" y1="71538" x2="50820" y2="73846"/>
                        <a14:foregroundMark x1="50492" y1="77949" x2="50492" y2="80769"/>
                        <a14:foregroundMark x1="50492" y1="82564" x2="49836" y2="83590"/>
                        <a14:foregroundMark x1="49180" y1="84872" x2="48525" y2="88462"/>
                        <a14:foregroundMark x1="49836" y1="93590" x2="49836" y2="93590"/>
                        <a14:foregroundMark x1="49836" y1="93590" x2="49836" y2="93590"/>
                        <a14:foregroundMark x1="50164" y1="5385" x2="50164" y2="5385"/>
                        <a14:foregroundMark x1="50164" y1="5385" x2="50164" y2="5385"/>
                        <a14:foregroundMark x1="50492" y1="9487" x2="50492" y2="9487"/>
                        <a14:foregroundMark x1="50492" y1="9487" x2="50492" y2="9487"/>
                        <a14:foregroundMark x1="50492" y1="9487" x2="50492" y2="9487"/>
                        <a14:foregroundMark x1="50492" y1="9487" x2="50492" y2="9487"/>
                        <a14:foregroundMark x1="51475" y1="8205" x2="51475" y2="8205"/>
                        <a14:foregroundMark x1="51475" y1="8205" x2="51475" y2="8205"/>
                        <a14:foregroundMark x1="51475" y1="8205" x2="51475" y2="8205"/>
                        <a14:foregroundMark x1="51475" y1="8205" x2="51475" y2="8205"/>
                        <a14:foregroundMark x1="46885" y1="7692" x2="46885" y2="7692"/>
                        <a14:foregroundMark x1="46885" y1="7692" x2="46885" y2="7692"/>
                      </a14:backgroundRemoval>
                    </a14:imgEffect>
                  </a14:imgLayer>
                </a14:imgProps>
              </a:ext>
              <a:ext uri="{28A0092B-C50C-407E-A947-70E740481C1C}">
                <a14:useLocalDpi xmlns="" xmlns:a14="http://schemas.microsoft.com/office/drawing/2010/main" val="0"/>
              </a:ext>
            </a:extLst>
          </a:blip>
          <a:srcRect/>
          <a:stretch>
            <a:fillRect/>
          </a:stretch>
        </p:blipFill>
        <p:spPr bwMode="auto">
          <a:xfrm>
            <a:off x="2201251" y="1876258"/>
            <a:ext cx="1080111" cy="138112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Arrow: Right 7">
            <a:extLst>
              <a:ext uri="{FF2B5EF4-FFF2-40B4-BE49-F238E27FC236}">
                <a16:creationId xmlns="" xmlns:a16="http://schemas.microsoft.com/office/drawing/2014/main" id="{07E247C2-A1B7-41AF-939A-F2A947204B39}"/>
              </a:ext>
            </a:extLst>
          </p:cNvPr>
          <p:cNvSpPr/>
          <p:nvPr/>
        </p:nvSpPr>
        <p:spPr>
          <a:xfrm>
            <a:off x="1562100" y="2495550"/>
            <a:ext cx="990600"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Arrow: Right 16">
            <a:extLst>
              <a:ext uri="{FF2B5EF4-FFF2-40B4-BE49-F238E27FC236}">
                <a16:creationId xmlns="" xmlns:a16="http://schemas.microsoft.com/office/drawing/2014/main" id="{C2BBED35-7CB5-4CCC-9FA2-55ACDCE0D676}"/>
              </a:ext>
            </a:extLst>
          </p:cNvPr>
          <p:cNvSpPr/>
          <p:nvPr/>
        </p:nvSpPr>
        <p:spPr>
          <a:xfrm>
            <a:off x="2962276" y="2495550"/>
            <a:ext cx="990600"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 xmlns:a16="http://schemas.microsoft.com/office/drawing/2014/main" id="{4BFFA860-F5FB-4DE8-AAA0-A4B6F0EA72D4}"/>
              </a:ext>
            </a:extLst>
          </p:cNvPr>
          <p:cNvSpPr txBox="1"/>
          <p:nvPr/>
        </p:nvSpPr>
        <p:spPr>
          <a:xfrm>
            <a:off x="1723149" y="2152650"/>
            <a:ext cx="567613" cy="307777"/>
          </a:xfrm>
          <a:prstGeom prst="rect">
            <a:avLst/>
          </a:prstGeom>
          <a:noFill/>
        </p:spPr>
        <p:txBody>
          <a:bodyPr wrap="square" rtlCol="0">
            <a:spAutoFit/>
          </a:bodyPr>
          <a:lstStyle/>
          <a:p>
            <a:r>
              <a:rPr lang="en-IN" b="1" dirty="0"/>
              <a:t>P</a:t>
            </a:r>
            <a:r>
              <a:rPr lang="en-IN" sz="1100" b="1" dirty="0"/>
              <a:t>o</a:t>
            </a:r>
            <a:endParaRPr lang="en-IN" b="1" dirty="0"/>
          </a:p>
        </p:txBody>
      </p:sp>
      <p:sp>
        <p:nvSpPr>
          <p:cNvPr id="10" name="Rectangle 9">
            <a:extLst>
              <a:ext uri="{FF2B5EF4-FFF2-40B4-BE49-F238E27FC236}">
                <a16:creationId xmlns="" xmlns:a16="http://schemas.microsoft.com/office/drawing/2014/main" id="{DCCCFF21-D635-4D47-86DA-3D63D44B8B5C}"/>
              </a:ext>
            </a:extLst>
          </p:cNvPr>
          <p:cNvSpPr/>
          <p:nvPr/>
        </p:nvSpPr>
        <p:spPr>
          <a:xfrm>
            <a:off x="3160960" y="2160687"/>
            <a:ext cx="391454" cy="307777"/>
          </a:xfrm>
          <a:prstGeom prst="rect">
            <a:avLst/>
          </a:prstGeom>
        </p:spPr>
        <p:txBody>
          <a:bodyPr wrap="none">
            <a:spAutoFit/>
          </a:bodyPr>
          <a:lstStyle/>
          <a:p>
            <a:r>
              <a:rPr lang="en-IN" b="1" dirty="0"/>
              <a:t>P</a:t>
            </a:r>
            <a:r>
              <a:rPr lang="en-IN" sz="1100" b="1" dirty="0"/>
              <a:t>T</a:t>
            </a:r>
            <a:endParaRPr lang="en-IN" b="1" dirty="0"/>
          </a:p>
        </p:txBody>
      </p:sp>
      <p:pic>
        <p:nvPicPr>
          <p:cNvPr id="20" name="Picture 4" descr="Image result for light bulb">
            <a:extLst>
              <a:ext uri="{FF2B5EF4-FFF2-40B4-BE49-F238E27FC236}">
                <a16:creationId xmlns="" xmlns:a16="http://schemas.microsoft.com/office/drawing/2014/main" id="{52916A52-3394-4989-AFF2-7509ED8D401B}"/>
              </a:ext>
            </a:extLst>
          </p:cNvPr>
          <p:cNvPicPr>
            <a:picLocks noChangeAspect="1" noChangeArrowheads="1"/>
          </p:cNvPicPr>
          <p:nvPr/>
        </p:nvPicPr>
        <p:blipFill>
          <a:blip r:embed="rId3">
            <a:extLst>
              <a:ext uri="{BEBA8EAE-BF5A-486C-A8C5-ECC9F3942E4B}">
                <a14:imgProps xmlns="" xmlns:a14="http://schemas.microsoft.com/office/drawing/2010/main">
                  <a14:imgLayer r:embed="rId4">
                    <a14:imgEffect>
                      <a14:backgroundRemoval t="10000" b="90000" l="10000" r="90000">
                        <a14:backgroundMark x1="21450" y1="20052" x2="21450" y2="20052"/>
                        <a14:backgroundMark x1="36616" y1="14635" x2="36616" y2="14635"/>
                        <a14:backgroundMark x1="81329" y1="15417" x2="81329" y2="15417"/>
                        <a14:backgroundMark x1="85801" y1="30052" x2="85801" y2="30052"/>
                        <a14:backgroundMark x1="85801" y1="41615" x2="85801" y2="41615"/>
                        <a14:backgroundMark x1="83988" y1="60104" x2="83988" y2="60104"/>
                        <a14:backgroundMark x1="16979" y1="63958" x2="16979" y2="63958"/>
                        <a14:backgroundMark x1="15166" y1="44688" x2="15166" y2="44688"/>
                      </a14:backgroundRemoval>
                    </a14:imgEffect>
                  </a14:imgLayer>
                </a14:imgProps>
              </a:ext>
              <a:ext uri="{28A0092B-C50C-407E-A947-70E740481C1C}">
                <a14:useLocalDpi xmlns="" xmlns:a14="http://schemas.microsoft.com/office/drawing/2010/main" val="0"/>
              </a:ext>
            </a:extLst>
          </a:blip>
          <a:srcRect/>
          <a:stretch>
            <a:fillRect/>
          </a:stretch>
        </p:blipFill>
        <p:spPr bwMode="auto">
          <a:xfrm>
            <a:off x="657224" y="4054941"/>
            <a:ext cx="1065925" cy="1236519"/>
          </a:xfrm>
          <a:prstGeom prst="rect">
            <a:avLst/>
          </a:prstGeom>
          <a:noFill/>
          <a:extLst>
            <a:ext uri="{909E8E84-426E-40DD-AFC4-6F175D3DCCD1}">
              <a14:hiddenFill xmlns="" xmlns:a14="http://schemas.microsoft.com/office/drawing/2010/main">
                <a:solidFill>
                  <a:srgbClr val="FFFFFF"/>
                </a:solidFill>
              </a14:hiddenFill>
            </a:ext>
          </a:extLst>
        </p:spPr>
      </p:pic>
      <p:sp>
        <p:nvSpPr>
          <p:cNvPr id="22" name="Arrow: Right 21">
            <a:extLst>
              <a:ext uri="{FF2B5EF4-FFF2-40B4-BE49-F238E27FC236}">
                <a16:creationId xmlns="" xmlns:a16="http://schemas.microsoft.com/office/drawing/2014/main" id="{94201923-6E51-4BAF-8891-811CC57EE95A}"/>
              </a:ext>
            </a:extLst>
          </p:cNvPr>
          <p:cNvSpPr/>
          <p:nvPr/>
        </p:nvSpPr>
        <p:spPr>
          <a:xfrm>
            <a:off x="1562100" y="4674233"/>
            <a:ext cx="990600"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Arrow: Right 22">
            <a:extLst>
              <a:ext uri="{FF2B5EF4-FFF2-40B4-BE49-F238E27FC236}">
                <a16:creationId xmlns="" xmlns:a16="http://schemas.microsoft.com/office/drawing/2014/main" id="{3F0FC99E-91B6-49E9-BD9A-18489E6A55EF}"/>
              </a:ext>
            </a:extLst>
          </p:cNvPr>
          <p:cNvSpPr/>
          <p:nvPr/>
        </p:nvSpPr>
        <p:spPr>
          <a:xfrm>
            <a:off x="2962276" y="4674233"/>
            <a:ext cx="990600"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 xmlns:a16="http://schemas.microsoft.com/office/drawing/2014/main" id="{5C0618CE-E010-4367-A24A-345D83D28CAB}"/>
              </a:ext>
            </a:extLst>
          </p:cNvPr>
          <p:cNvSpPr txBox="1"/>
          <p:nvPr/>
        </p:nvSpPr>
        <p:spPr>
          <a:xfrm>
            <a:off x="3188064" y="4389315"/>
            <a:ext cx="567613" cy="307777"/>
          </a:xfrm>
          <a:prstGeom prst="rect">
            <a:avLst/>
          </a:prstGeom>
          <a:noFill/>
        </p:spPr>
        <p:txBody>
          <a:bodyPr wrap="square" rtlCol="0">
            <a:spAutoFit/>
          </a:bodyPr>
          <a:lstStyle/>
          <a:p>
            <a:r>
              <a:rPr lang="en-IN" b="1" dirty="0"/>
              <a:t>P</a:t>
            </a:r>
            <a:r>
              <a:rPr lang="en-IN" sz="1100" b="1" dirty="0"/>
              <a:t>o</a:t>
            </a:r>
            <a:endParaRPr lang="en-IN" b="1" dirty="0"/>
          </a:p>
        </p:txBody>
      </p:sp>
      <p:pic>
        <p:nvPicPr>
          <p:cNvPr id="1034" name="Picture 10" descr="Image result for test tube">
            <a:extLst>
              <a:ext uri="{FF2B5EF4-FFF2-40B4-BE49-F238E27FC236}">
                <a16:creationId xmlns="" xmlns:a16="http://schemas.microsoft.com/office/drawing/2014/main" id="{7C68D3FC-525C-4CA5-86DA-0BD07A76F638}"/>
              </a:ext>
            </a:extLst>
          </p:cNvPr>
          <p:cNvPicPr>
            <a:picLocks noChangeAspect="1" noChangeArrowheads="1"/>
          </p:cNvPicPr>
          <p:nvPr/>
        </p:nvPicPr>
        <p:blipFill>
          <a:blip r:embed="rId7">
            <a:extLst>
              <a:ext uri="{BEBA8EAE-BF5A-486C-A8C5-ECC9F3942E4B}">
                <a14:imgProps xmlns="" xmlns:a14="http://schemas.microsoft.com/office/drawing/2010/main">
                  <a14:imgLayer r:embed="rId8">
                    <a14:imgEffect>
                      <a14:backgroundRemoval t="0" b="99200" l="10000" r="90000"/>
                    </a14:imgEffect>
                  </a14:imgLayer>
                </a14:imgProps>
              </a:ext>
              <a:ext uri="{28A0092B-C50C-407E-A947-70E740481C1C}">
                <a14:useLocalDpi xmlns="" xmlns:a14="http://schemas.microsoft.com/office/drawing/2010/main" val="0"/>
              </a:ext>
            </a:extLst>
          </a:blip>
          <a:srcRect/>
          <a:stretch>
            <a:fillRect/>
          </a:stretch>
        </p:blipFill>
        <p:spPr bwMode="auto">
          <a:xfrm>
            <a:off x="2048850" y="4054941"/>
            <a:ext cx="1381126" cy="1381126"/>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10">
            <a:extLst>
              <a:ext uri="{FF2B5EF4-FFF2-40B4-BE49-F238E27FC236}">
                <a16:creationId xmlns="" xmlns:a16="http://schemas.microsoft.com/office/drawing/2014/main" id="{C04D6C4F-9F6D-4919-9721-39EB85769603}"/>
              </a:ext>
            </a:extLst>
          </p:cNvPr>
          <p:cNvSpPr/>
          <p:nvPr/>
        </p:nvSpPr>
        <p:spPr>
          <a:xfrm>
            <a:off x="2272778" y="1560934"/>
            <a:ext cx="933269" cy="307777"/>
          </a:xfrm>
          <a:prstGeom prst="rect">
            <a:avLst/>
          </a:prstGeom>
        </p:spPr>
        <p:txBody>
          <a:bodyPr wrap="none">
            <a:spAutoFit/>
          </a:bodyPr>
          <a:lstStyle/>
          <a:p>
            <a:r>
              <a:rPr lang="en-IN" b="1" dirty="0"/>
              <a:t>SAMPLE</a:t>
            </a:r>
          </a:p>
        </p:txBody>
      </p:sp>
      <p:sp>
        <p:nvSpPr>
          <p:cNvPr id="12" name="Rectangle 11">
            <a:extLst>
              <a:ext uri="{FF2B5EF4-FFF2-40B4-BE49-F238E27FC236}">
                <a16:creationId xmlns="" xmlns:a16="http://schemas.microsoft.com/office/drawing/2014/main" id="{5EF43514-A0E5-4544-9174-47A3EA717967}"/>
              </a:ext>
            </a:extLst>
          </p:cNvPr>
          <p:cNvSpPr/>
          <p:nvPr/>
        </p:nvSpPr>
        <p:spPr>
          <a:xfrm>
            <a:off x="2290762" y="3694730"/>
            <a:ext cx="813043" cy="307777"/>
          </a:xfrm>
          <a:prstGeom prst="rect">
            <a:avLst/>
          </a:prstGeom>
        </p:spPr>
        <p:txBody>
          <a:bodyPr wrap="none">
            <a:spAutoFit/>
          </a:bodyPr>
          <a:lstStyle/>
          <a:p>
            <a:r>
              <a:rPr lang="en-IN" b="1" dirty="0"/>
              <a:t>BLANK</a:t>
            </a:r>
          </a:p>
        </p:txBody>
      </p:sp>
      <mc:AlternateContent xmlns:mc="http://schemas.openxmlformats.org/markup-compatibility/2006">
        <mc:Choice xmlns="" xmlns:a14="http://schemas.microsoft.com/office/drawing/2010/main" Requires="a14">
          <p:sp>
            <p:nvSpPr>
              <p:cNvPr id="13" name="TextBox 12">
                <a:extLst>
                  <a:ext uri="{FF2B5EF4-FFF2-40B4-BE49-F238E27FC236}">
                    <a16:creationId xmlns:a16="http://schemas.microsoft.com/office/drawing/2014/main" id="{D68975A0-C852-4218-B6F7-A8674D84BDDD}"/>
                  </a:ext>
                </a:extLst>
              </p:cNvPr>
              <p:cNvSpPr txBox="1"/>
              <p:nvPr/>
            </p:nvSpPr>
            <p:spPr>
              <a:xfrm>
                <a:off x="4721926" y="1714822"/>
                <a:ext cx="869662"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b="1" i="1" smtClean="0">
                          <a:latin typeface="Cambria Math" panose="02040503050406030204" pitchFamily="18" charset="0"/>
                        </a:rPr>
                        <m:t>𝑻</m:t>
                      </m:r>
                      <m:r>
                        <a:rPr lang="en-IN" sz="2000" b="1" i="0">
                          <a:latin typeface="Cambria Math" panose="02040503050406030204" pitchFamily="18" charset="0"/>
                        </a:rPr>
                        <m:t>=</m:t>
                      </m:r>
                      <m:f>
                        <m:fPr>
                          <m:ctrlPr>
                            <a:rPr lang="en-IN" sz="2000" b="1" i="1">
                              <a:latin typeface="Cambria Math" panose="02040503050406030204" pitchFamily="18" charset="0"/>
                            </a:rPr>
                          </m:ctrlPr>
                        </m:fPr>
                        <m:num>
                          <m:sSub>
                            <m:sSubPr>
                              <m:ctrlPr>
                                <a:rPr lang="en-IN" sz="2000" b="1" i="1">
                                  <a:latin typeface="Cambria Math" panose="02040503050406030204" pitchFamily="18" charset="0"/>
                                </a:rPr>
                              </m:ctrlPr>
                            </m:sSubPr>
                            <m:e>
                              <m:r>
                                <a:rPr lang="en-IN" sz="2000" b="1" i="1">
                                  <a:latin typeface="Cambria Math" panose="02040503050406030204" pitchFamily="18" charset="0"/>
                                </a:rPr>
                                <m:t>𝑷</m:t>
                              </m:r>
                            </m:e>
                            <m:sub>
                              <m:r>
                                <a:rPr lang="en-IN" sz="2000" b="1" i="1">
                                  <a:latin typeface="Cambria Math" panose="02040503050406030204" pitchFamily="18" charset="0"/>
                                </a:rPr>
                                <m:t>𝑻</m:t>
                              </m:r>
                            </m:sub>
                          </m:sSub>
                        </m:num>
                        <m:den>
                          <m:sSub>
                            <m:sSubPr>
                              <m:ctrlPr>
                                <a:rPr lang="en-IN" sz="2000" b="1" i="1">
                                  <a:latin typeface="Cambria Math" panose="02040503050406030204" pitchFamily="18" charset="0"/>
                                </a:rPr>
                              </m:ctrlPr>
                            </m:sSubPr>
                            <m:e>
                              <m:r>
                                <a:rPr lang="en-IN" sz="2000" b="1" i="1">
                                  <a:latin typeface="Cambria Math" panose="02040503050406030204" pitchFamily="18" charset="0"/>
                                </a:rPr>
                                <m:t>𝑷</m:t>
                              </m:r>
                            </m:e>
                            <m:sub>
                              <m:r>
                                <a:rPr lang="en-IN" sz="2000" b="1" i="0">
                                  <a:latin typeface="Cambria Math" panose="02040503050406030204" pitchFamily="18" charset="0"/>
                                </a:rPr>
                                <m:t>𝟎</m:t>
                              </m:r>
                            </m:sub>
                          </m:sSub>
                        </m:den>
                      </m:f>
                    </m:oMath>
                  </m:oMathPara>
                </a14:m>
                <a:endParaRPr lang="en-IN" sz="2000" b="1" dirty="0"/>
              </a:p>
            </p:txBody>
          </p:sp>
        </mc:Choice>
        <mc:Fallback>
          <p:sp>
            <p:nvSpPr>
              <p:cNvPr id="13" name="TextBox 12">
                <a:extLst>
                  <a:ext uri="{FF2B5EF4-FFF2-40B4-BE49-F238E27FC236}">
                    <a16:creationId xmlns:a14="http://schemas.microsoft.com/office/drawing/2010/main" xmlns="" xmlns:a16="http://schemas.microsoft.com/office/drawing/2014/main" id="{D68975A0-C852-4218-B6F7-A8674D84BDDD}"/>
                  </a:ext>
                </a:extLst>
              </p:cNvPr>
              <p:cNvSpPr txBox="1">
                <a:spLocks noRot="1" noChangeAspect="1" noMove="1" noResize="1" noEditPoints="1" noAdjustHandles="1" noChangeArrowheads="1" noChangeShapeType="1" noTextEdit="1"/>
              </p:cNvSpPr>
              <p:nvPr/>
            </p:nvSpPr>
            <p:spPr>
              <a:xfrm>
                <a:off x="4721926" y="1714822"/>
                <a:ext cx="869662" cy="62799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16" name="TextBox 15">
                <a:extLst>
                  <a:ext uri="{FF2B5EF4-FFF2-40B4-BE49-F238E27FC236}">
                    <a16:creationId xmlns:a16="http://schemas.microsoft.com/office/drawing/2014/main" id="{9A4AF8F8-0AEC-4298-8A4B-786D7FDFB9FD}"/>
                  </a:ext>
                </a:extLst>
              </p:cNvPr>
              <p:cNvSpPr txBox="1"/>
              <p:nvPr/>
            </p:nvSpPr>
            <p:spPr>
              <a:xfrm>
                <a:off x="4495801" y="2636036"/>
                <a:ext cx="3990976" cy="6280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000" b="1" i="1" smtClean="0">
                          <a:latin typeface="Cambria Math" panose="02040503050406030204" pitchFamily="18" charset="0"/>
                        </a:rPr>
                        <m:t>𝑨</m:t>
                      </m:r>
                      <m:r>
                        <a:rPr lang="en-IN" sz="2000" b="1" i="0">
                          <a:latin typeface="Cambria Math" panose="02040503050406030204" pitchFamily="18" charset="0"/>
                        </a:rPr>
                        <m:t>=−</m:t>
                      </m:r>
                      <m:func>
                        <m:funcPr>
                          <m:ctrlPr>
                            <a:rPr lang="en-IN" sz="2000" b="1" i="1">
                              <a:latin typeface="Cambria Math" panose="02040503050406030204" pitchFamily="18" charset="0"/>
                            </a:rPr>
                          </m:ctrlPr>
                        </m:funcPr>
                        <m:fName>
                          <m:r>
                            <a:rPr lang="en-IN" sz="2000" b="1" i="0">
                              <a:latin typeface="Cambria Math" panose="02040503050406030204" pitchFamily="18" charset="0"/>
                            </a:rPr>
                            <m:t>𝐥𝐨𝐠</m:t>
                          </m:r>
                        </m:fName>
                        <m:e>
                          <m:r>
                            <a:rPr lang="en-IN" sz="2000" b="1" i="1">
                              <a:latin typeface="Cambria Math" panose="02040503050406030204" pitchFamily="18" charset="0"/>
                            </a:rPr>
                            <m:t>𝑻</m:t>
                          </m:r>
                        </m:e>
                      </m:func>
                      <m:r>
                        <a:rPr lang="en-IN" sz="2000" b="1" i="0">
                          <a:latin typeface="Cambria Math" panose="02040503050406030204" pitchFamily="18" charset="0"/>
                        </a:rPr>
                        <m:t>=−</m:t>
                      </m:r>
                      <m:func>
                        <m:funcPr>
                          <m:ctrlPr>
                            <a:rPr lang="en-IN" sz="2000" b="1" i="1">
                              <a:latin typeface="Cambria Math" panose="02040503050406030204" pitchFamily="18" charset="0"/>
                            </a:rPr>
                          </m:ctrlPr>
                        </m:funcPr>
                        <m:fName>
                          <m:r>
                            <a:rPr lang="en-IN" sz="2000" b="1" i="0">
                              <a:latin typeface="Cambria Math" panose="02040503050406030204" pitchFamily="18" charset="0"/>
                            </a:rPr>
                            <m:t>𝐥𝐨𝐠</m:t>
                          </m:r>
                        </m:fName>
                        <m:e>
                          <m:f>
                            <m:fPr>
                              <m:ctrlPr>
                                <a:rPr lang="en-IN" sz="2000" b="1" i="1">
                                  <a:latin typeface="Cambria Math" panose="02040503050406030204" pitchFamily="18" charset="0"/>
                                </a:rPr>
                              </m:ctrlPr>
                            </m:fPr>
                            <m:num>
                              <m:sSub>
                                <m:sSubPr>
                                  <m:ctrlPr>
                                    <a:rPr lang="en-IN" sz="2000" b="1" i="1">
                                      <a:latin typeface="Cambria Math" panose="02040503050406030204" pitchFamily="18" charset="0"/>
                                    </a:rPr>
                                  </m:ctrlPr>
                                </m:sSubPr>
                                <m:e>
                                  <m:r>
                                    <a:rPr lang="en-IN" sz="2000" b="1" i="1">
                                      <a:latin typeface="Cambria Math" panose="02040503050406030204" pitchFamily="18" charset="0"/>
                                    </a:rPr>
                                    <m:t>𝑷</m:t>
                                  </m:r>
                                </m:e>
                                <m:sub>
                                  <m:r>
                                    <a:rPr lang="en-IN" sz="2000" b="1" i="1">
                                      <a:latin typeface="Cambria Math" panose="02040503050406030204" pitchFamily="18" charset="0"/>
                                    </a:rPr>
                                    <m:t>𝑻</m:t>
                                  </m:r>
                                </m:sub>
                              </m:sSub>
                            </m:num>
                            <m:den>
                              <m:sSub>
                                <m:sSubPr>
                                  <m:ctrlPr>
                                    <a:rPr lang="en-IN" sz="2000" b="1" i="1">
                                      <a:latin typeface="Cambria Math" panose="02040503050406030204" pitchFamily="18" charset="0"/>
                                    </a:rPr>
                                  </m:ctrlPr>
                                </m:sSubPr>
                                <m:e>
                                  <m:r>
                                    <a:rPr lang="en-IN" sz="2000" b="1" i="1">
                                      <a:latin typeface="Cambria Math" panose="02040503050406030204" pitchFamily="18" charset="0"/>
                                    </a:rPr>
                                    <m:t>𝑷</m:t>
                                  </m:r>
                                </m:e>
                                <m:sub>
                                  <m:r>
                                    <a:rPr lang="en-IN" sz="2000" b="1">
                                      <a:latin typeface="Cambria Math" panose="02040503050406030204" pitchFamily="18" charset="0"/>
                                    </a:rPr>
                                    <m:t>𝟎</m:t>
                                  </m:r>
                                </m:sub>
                              </m:sSub>
                            </m:den>
                          </m:f>
                        </m:e>
                      </m:func>
                      <m:r>
                        <a:rPr lang="en-IN" sz="2000" b="1" i="0">
                          <a:latin typeface="Cambria Math" panose="02040503050406030204" pitchFamily="18" charset="0"/>
                        </a:rPr>
                        <m:t>=</m:t>
                      </m:r>
                      <m:func>
                        <m:funcPr>
                          <m:ctrlPr>
                            <a:rPr lang="en-IN" sz="2000" b="1" i="1">
                              <a:latin typeface="Cambria Math" panose="02040503050406030204" pitchFamily="18" charset="0"/>
                            </a:rPr>
                          </m:ctrlPr>
                        </m:funcPr>
                        <m:fName>
                          <m:r>
                            <a:rPr lang="en-IN" sz="2000" b="1" i="0">
                              <a:latin typeface="Cambria Math" panose="02040503050406030204" pitchFamily="18" charset="0"/>
                            </a:rPr>
                            <m:t>𝐥𝐨𝐠</m:t>
                          </m:r>
                        </m:fName>
                        <m:e>
                          <m:f>
                            <m:fPr>
                              <m:ctrlPr>
                                <a:rPr lang="en-IN" sz="2000" b="1" i="1">
                                  <a:latin typeface="Cambria Math" panose="02040503050406030204" pitchFamily="18" charset="0"/>
                                </a:rPr>
                              </m:ctrlPr>
                            </m:fPr>
                            <m:num>
                              <m:sSub>
                                <m:sSubPr>
                                  <m:ctrlPr>
                                    <a:rPr lang="en-IN" sz="2000" b="1" i="1">
                                      <a:latin typeface="Cambria Math" panose="02040503050406030204" pitchFamily="18" charset="0"/>
                                    </a:rPr>
                                  </m:ctrlPr>
                                </m:sSubPr>
                                <m:e>
                                  <m:r>
                                    <a:rPr lang="en-IN" sz="2000" b="1" i="1">
                                      <a:latin typeface="Cambria Math" panose="02040503050406030204" pitchFamily="18" charset="0"/>
                                    </a:rPr>
                                    <m:t>𝑷</m:t>
                                  </m:r>
                                </m:e>
                                <m:sub>
                                  <m:r>
                                    <a:rPr lang="en-IN" sz="2000" b="1">
                                      <a:latin typeface="Cambria Math" panose="02040503050406030204" pitchFamily="18" charset="0"/>
                                    </a:rPr>
                                    <m:t>𝟎</m:t>
                                  </m:r>
                                </m:sub>
                              </m:sSub>
                            </m:num>
                            <m:den>
                              <m:sSub>
                                <m:sSubPr>
                                  <m:ctrlPr>
                                    <a:rPr lang="en-IN" sz="2000" b="1" i="1">
                                      <a:latin typeface="Cambria Math" panose="02040503050406030204" pitchFamily="18" charset="0"/>
                                    </a:rPr>
                                  </m:ctrlPr>
                                </m:sSubPr>
                                <m:e>
                                  <m:r>
                                    <a:rPr lang="en-IN" sz="2000" b="1" i="1">
                                      <a:latin typeface="Cambria Math" panose="02040503050406030204" pitchFamily="18" charset="0"/>
                                    </a:rPr>
                                    <m:t>𝑷</m:t>
                                  </m:r>
                                </m:e>
                                <m:sub>
                                  <m:r>
                                    <a:rPr lang="en-IN" sz="2000" b="1" i="1">
                                      <a:latin typeface="Cambria Math" panose="02040503050406030204" pitchFamily="18" charset="0"/>
                                    </a:rPr>
                                    <m:t>𝑻</m:t>
                                  </m:r>
                                </m:sub>
                              </m:sSub>
                            </m:den>
                          </m:f>
                        </m:e>
                      </m:func>
                    </m:oMath>
                  </m:oMathPara>
                </a14:m>
                <a:endParaRPr lang="en-IN" sz="2000" b="1" dirty="0"/>
              </a:p>
            </p:txBody>
          </p:sp>
        </mc:Choice>
        <mc:Fallback>
          <p:sp>
            <p:nvSpPr>
              <p:cNvPr id="16" name="TextBox 15">
                <a:extLst>
                  <a:ext uri="{FF2B5EF4-FFF2-40B4-BE49-F238E27FC236}">
                    <a16:creationId xmlns:a14="http://schemas.microsoft.com/office/drawing/2010/main" xmlns="" xmlns:a16="http://schemas.microsoft.com/office/drawing/2014/main" id="{9A4AF8F8-0AEC-4298-8A4B-786D7FDFB9FD}"/>
                  </a:ext>
                </a:extLst>
              </p:cNvPr>
              <p:cNvSpPr txBox="1">
                <a:spLocks noRot="1" noChangeAspect="1" noMove="1" noResize="1" noEditPoints="1" noAdjustHandles="1" noChangeArrowheads="1" noChangeShapeType="1" noTextEdit="1"/>
              </p:cNvSpPr>
              <p:nvPr/>
            </p:nvSpPr>
            <p:spPr>
              <a:xfrm>
                <a:off x="4495801" y="2636036"/>
                <a:ext cx="3990976" cy="628057"/>
              </a:xfrm>
              <a:prstGeom prst="rect">
                <a:avLst/>
              </a:prstGeom>
              <a:blipFill>
                <a:blip r:embed="rId10"/>
                <a:stretch>
                  <a:fillRect/>
                </a:stretch>
              </a:blipFill>
            </p:spPr>
            <p:txBody>
              <a:bodyPr/>
              <a:lstStyle/>
              <a:p>
                <a:r>
                  <a:rPr lang="en-IN">
                    <a:noFill/>
                  </a:rPr>
                  <a:t> </a:t>
                </a:r>
              </a:p>
            </p:txBody>
          </p:sp>
        </mc:Fallback>
      </mc:AlternateContent>
      <p:sp>
        <p:nvSpPr>
          <p:cNvPr id="18" name="TextBox 17">
            <a:extLst>
              <a:ext uri="{FF2B5EF4-FFF2-40B4-BE49-F238E27FC236}">
                <a16:creationId xmlns="" xmlns:a16="http://schemas.microsoft.com/office/drawing/2014/main" id="{79CE1987-EC7D-4F35-A159-C7EF3FE356A4}"/>
              </a:ext>
            </a:extLst>
          </p:cNvPr>
          <p:cNvSpPr txBox="1"/>
          <p:nvPr/>
        </p:nvSpPr>
        <p:spPr>
          <a:xfrm>
            <a:off x="4065341" y="4001537"/>
            <a:ext cx="4421435" cy="1703030"/>
          </a:xfrm>
          <a:prstGeom prst="rect">
            <a:avLst/>
          </a:prstGeom>
          <a:noFill/>
        </p:spPr>
        <p:txBody>
          <a:bodyPr wrap="square" rtlCol="0">
            <a:spAutoFit/>
          </a:bodyPr>
          <a:lstStyle/>
          <a:p>
            <a:pPr algn="just">
              <a:lnSpc>
                <a:spcPct val="150000"/>
              </a:lnSpc>
            </a:pPr>
            <a:r>
              <a:rPr lang="en-IN" sz="1800" b="1" dirty="0"/>
              <a:t>T : is the transmittance of the solution,</a:t>
            </a:r>
          </a:p>
          <a:p>
            <a:pPr algn="just">
              <a:lnSpc>
                <a:spcPct val="150000"/>
              </a:lnSpc>
            </a:pPr>
            <a:r>
              <a:rPr lang="en-IN" sz="1800" b="1" dirty="0"/>
              <a:t>P</a:t>
            </a:r>
            <a:r>
              <a:rPr lang="en-IN" sz="900" b="1" dirty="0"/>
              <a:t>T</a:t>
            </a:r>
            <a:r>
              <a:rPr lang="en-IN" sz="1800" b="1" dirty="0"/>
              <a:t>  : is the incident light intensity,</a:t>
            </a:r>
          </a:p>
          <a:p>
            <a:pPr algn="just">
              <a:lnSpc>
                <a:spcPct val="150000"/>
              </a:lnSpc>
            </a:pPr>
            <a:r>
              <a:rPr lang="en-IN" sz="1800" b="1" dirty="0"/>
              <a:t>P</a:t>
            </a:r>
            <a:r>
              <a:rPr lang="en-IN" sz="900" b="1" dirty="0"/>
              <a:t>o</a:t>
            </a:r>
            <a:r>
              <a:rPr lang="en-IN" sz="1800" b="1" dirty="0"/>
              <a:t> : is the transmitted intensity after absorption</a:t>
            </a:r>
          </a:p>
        </p:txBody>
      </p:sp>
    </p:spTree>
    <p:extLst>
      <p:ext uri="{BB962C8B-B14F-4D97-AF65-F5344CB8AC3E}">
        <p14:creationId xmlns="" xmlns:p14="http://schemas.microsoft.com/office/powerpoint/2010/main" val="1165114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p:nvPr/>
        </p:nvSpPr>
        <p:spPr>
          <a:xfrm>
            <a:off x="378100" y="2516350"/>
            <a:ext cx="8387700" cy="3125400"/>
          </a:xfrm>
          <a:prstGeom prst="roundRect">
            <a:avLst>
              <a:gd name="adj" fmla="val 16667"/>
            </a:avLst>
          </a:prstGeom>
          <a:solidFill>
            <a:schemeClr val="lt2"/>
          </a:solidFill>
          <a:ln w="76200"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txBox="1"/>
          <p:nvPr/>
        </p:nvSpPr>
        <p:spPr>
          <a:xfrm>
            <a:off x="459500" y="2635050"/>
            <a:ext cx="8306400" cy="3996000"/>
          </a:xfrm>
          <a:prstGeom prst="rect">
            <a:avLst/>
          </a:prstGeom>
          <a:noFill/>
          <a:ln>
            <a:noFill/>
          </a:ln>
        </p:spPr>
        <p:txBody>
          <a:bodyPr spcFirstLastPara="1" wrap="square" lIns="91425" tIns="91425" rIns="91425" bIns="91425" anchor="t" anchorCtr="0">
            <a:noAutofit/>
          </a:bodyPr>
          <a:lstStyle/>
          <a:p>
            <a:pPr marL="457200" lvl="0" indent="-419100" rtl="0">
              <a:spcBef>
                <a:spcPts val="0"/>
              </a:spcBef>
              <a:spcAft>
                <a:spcPts val="0"/>
              </a:spcAft>
              <a:buClr>
                <a:srgbClr val="F3F3F3"/>
              </a:buClr>
              <a:buSzPts val="3000"/>
              <a:buChar char="●"/>
            </a:pPr>
            <a:r>
              <a:rPr lang="en" sz="3000" dirty="0">
                <a:solidFill>
                  <a:srgbClr val="F3F3F3"/>
                </a:solidFill>
              </a:rPr>
              <a:t>Measure concentration of a solution.</a:t>
            </a:r>
            <a:endParaRPr sz="3000" dirty="0">
              <a:solidFill>
                <a:srgbClr val="F3F3F3"/>
              </a:solidFill>
            </a:endParaRPr>
          </a:p>
          <a:p>
            <a:pPr marL="0" lvl="0" indent="0" rtl="0">
              <a:spcBef>
                <a:spcPts val="0"/>
              </a:spcBef>
              <a:spcAft>
                <a:spcPts val="0"/>
              </a:spcAft>
              <a:buNone/>
            </a:pPr>
            <a:endParaRPr sz="3000" dirty="0">
              <a:solidFill>
                <a:srgbClr val="F3F3F3"/>
              </a:solidFill>
            </a:endParaRPr>
          </a:p>
          <a:p>
            <a:pPr marL="457200" lvl="0" indent="-419100" rtl="0">
              <a:spcBef>
                <a:spcPts val="0"/>
              </a:spcBef>
              <a:spcAft>
                <a:spcPts val="0"/>
              </a:spcAft>
              <a:buClr>
                <a:srgbClr val="F3F3F3"/>
              </a:buClr>
              <a:buSzPts val="3000"/>
              <a:buChar char="●"/>
            </a:pPr>
            <a:r>
              <a:rPr lang="en" sz="3000" dirty="0">
                <a:solidFill>
                  <a:srgbClr val="F3F3F3"/>
                </a:solidFill>
              </a:rPr>
              <a:t>Identify Organic Compounds in a solution.</a:t>
            </a:r>
            <a:endParaRPr sz="3000" dirty="0">
              <a:solidFill>
                <a:srgbClr val="F3F3F3"/>
              </a:solidFill>
            </a:endParaRPr>
          </a:p>
          <a:p>
            <a:pPr marL="0" lvl="0" indent="0" rtl="0">
              <a:spcBef>
                <a:spcPts val="0"/>
              </a:spcBef>
              <a:spcAft>
                <a:spcPts val="0"/>
              </a:spcAft>
              <a:buNone/>
            </a:pPr>
            <a:endParaRPr sz="3000" dirty="0">
              <a:solidFill>
                <a:srgbClr val="F3F3F3"/>
              </a:solidFill>
            </a:endParaRPr>
          </a:p>
          <a:p>
            <a:pPr marL="457200" lvl="0" indent="-419100">
              <a:spcBef>
                <a:spcPts val="0"/>
              </a:spcBef>
              <a:spcAft>
                <a:spcPts val="0"/>
              </a:spcAft>
              <a:buClr>
                <a:srgbClr val="F3F3F3"/>
              </a:buClr>
              <a:buSzPts val="3000"/>
              <a:buChar char="●"/>
            </a:pPr>
            <a:r>
              <a:rPr lang="en" sz="3000" dirty="0">
                <a:solidFill>
                  <a:srgbClr val="F3F3F3"/>
                </a:solidFill>
              </a:rPr>
              <a:t>Color determination within spectral range.</a:t>
            </a:r>
            <a:endParaRPr sz="3000" dirty="0">
              <a:solidFill>
                <a:srgbClr val="F3F3F3"/>
              </a:solidFill>
            </a:endParaRPr>
          </a:p>
        </p:txBody>
      </p:sp>
      <p:sp>
        <p:nvSpPr>
          <p:cNvPr id="85" name="Shape 85"/>
          <p:cNvSpPr txBox="1">
            <a:spLocks noGrp="1"/>
          </p:cNvSpPr>
          <p:nvPr>
            <p:ph type="title"/>
          </p:nvPr>
        </p:nvSpPr>
        <p:spPr>
          <a:xfrm>
            <a:off x="437500" y="292950"/>
            <a:ext cx="8148300" cy="14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Uses of Spectrophotometer</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Shape 84"/>
          <p:cNvSpPr txBox="1"/>
          <p:nvPr/>
        </p:nvSpPr>
        <p:spPr>
          <a:xfrm>
            <a:off x="437500" y="2734236"/>
            <a:ext cx="8306400" cy="2613225"/>
          </a:xfrm>
          <a:prstGeom prst="rect">
            <a:avLst/>
          </a:prstGeom>
          <a:noFill/>
          <a:ln>
            <a:noFill/>
          </a:ln>
        </p:spPr>
        <p:txBody>
          <a:bodyPr spcFirstLastPara="1" wrap="square" lIns="91425" tIns="91425" rIns="91425" bIns="91425" anchor="t" anchorCtr="0">
            <a:noAutofit/>
          </a:bodyPr>
          <a:lstStyle/>
          <a:p>
            <a:pPr marL="457200" lvl="0" indent="-419100" rtl="0">
              <a:spcBef>
                <a:spcPts val="0"/>
              </a:spcBef>
              <a:spcAft>
                <a:spcPts val="0"/>
              </a:spcAft>
              <a:buClr>
                <a:srgbClr val="F3F3F3"/>
              </a:buClr>
              <a:buSzPts val="3000"/>
              <a:buChar char="●"/>
            </a:pPr>
            <a:r>
              <a:rPr lang="en-IN" sz="3000" dirty="0">
                <a:solidFill>
                  <a:srgbClr val="F3F3F3"/>
                </a:solidFill>
              </a:rPr>
              <a:t>Applications in several fields.</a:t>
            </a:r>
            <a:endParaRPr sz="3000" dirty="0">
              <a:solidFill>
                <a:srgbClr val="F3F3F3"/>
              </a:solidFill>
            </a:endParaRPr>
          </a:p>
          <a:p>
            <a:pPr marL="0" lvl="0" indent="0" rtl="0">
              <a:spcBef>
                <a:spcPts val="0"/>
              </a:spcBef>
              <a:spcAft>
                <a:spcPts val="0"/>
              </a:spcAft>
              <a:buNone/>
            </a:pPr>
            <a:endParaRPr sz="3000" dirty="0">
              <a:solidFill>
                <a:srgbClr val="F3F3F3"/>
              </a:solidFill>
            </a:endParaRPr>
          </a:p>
          <a:p>
            <a:pPr marL="457200" lvl="0" indent="-419100" rtl="0">
              <a:spcBef>
                <a:spcPts val="0"/>
              </a:spcBef>
              <a:spcAft>
                <a:spcPts val="0"/>
              </a:spcAft>
              <a:buClr>
                <a:srgbClr val="F3F3F3"/>
              </a:buClr>
              <a:buSzPts val="3000"/>
              <a:buChar char="●"/>
            </a:pPr>
            <a:r>
              <a:rPr lang="en-IN" sz="3000" dirty="0">
                <a:solidFill>
                  <a:srgbClr val="F3F3F3"/>
                </a:solidFill>
              </a:rPr>
              <a:t>High Cost of Laboratory Spectrophotometer, which varies in the range of Rs. 2,00,000 to Rs. 10,00,000. </a:t>
            </a:r>
            <a:endParaRPr sz="3000" dirty="0">
              <a:solidFill>
                <a:srgbClr val="F3F3F3"/>
              </a:solidFill>
            </a:endParaRPr>
          </a:p>
          <a:p>
            <a:pPr marL="0" lvl="0" indent="0" rtl="0">
              <a:spcBef>
                <a:spcPts val="0"/>
              </a:spcBef>
              <a:spcAft>
                <a:spcPts val="0"/>
              </a:spcAft>
              <a:buNone/>
            </a:pPr>
            <a:endParaRPr sz="3000" dirty="0">
              <a:solidFill>
                <a:srgbClr val="F3F3F3"/>
              </a:solidFill>
            </a:endParaRPr>
          </a:p>
        </p:txBody>
      </p:sp>
      <p:sp>
        <p:nvSpPr>
          <p:cNvPr id="85" name="Shape 85"/>
          <p:cNvSpPr txBox="1">
            <a:spLocks noGrp="1"/>
          </p:cNvSpPr>
          <p:nvPr>
            <p:ph type="title"/>
          </p:nvPr>
        </p:nvSpPr>
        <p:spPr>
          <a:xfrm>
            <a:off x="437500" y="292950"/>
            <a:ext cx="8148300" cy="14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Need of A Low Cost Spectrophotometer</a:t>
            </a:r>
            <a:endParaRPr dirty="0"/>
          </a:p>
        </p:txBody>
      </p:sp>
    </p:spTree>
    <p:extLst>
      <p:ext uri="{BB962C8B-B14F-4D97-AF65-F5344CB8AC3E}">
        <p14:creationId xmlns="" xmlns:p14="http://schemas.microsoft.com/office/powerpoint/2010/main" val="512235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265500" y="1843133"/>
            <a:ext cx="4045200" cy="1777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IN" b="1" dirty="0"/>
              <a:t>PROTOTYPE</a:t>
            </a:r>
          </a:p>
        </p:txBody>
      </p:sp>
      <p:sp>
        <p:nvSpPr>
          <p:cNvPr id="91" name="Shape 91"/>
          <p:cNvSpPr txBox="1">
            <a:spLocks noGrp="1"/>
          </p:cNvSpPr>
          <p:nvPr>
            <p:ph type="subTitle" idx="1"/>
          </p:nvPr>
        </p:nvSpPr>
        <p:spPr>
          <a:xfrm>
            <a:off x="265500" y="3692001"/>
            <a:ext cx="4045200" cy="1794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a:t>
            </a:r>
            <a:endParaRPr/>
          </a:p>
          <a:p>
            <a:pPr marL="0" lvl="0" indent="0">
              <a:spcBef>
                <a:spcPts val="0"/>
              </a:spcBef>
              <a:spcAft>
                <a:spcPts val="0"/>
              </a:spcAft>
              <a:buNone/>
            </a:pPr>
            <a:endParaRPr/>
          </a:p>
          <a:p>
            <a:pPr marL="0" lvl="0" indent="0">
              <a:spcBef>
                <a:spcPts val="0"/>
              </a:spcBef>
              <a:spcAft>
                <a:spcPts val="0"/>
              </a:spcAft>
              <a:buNone/>
            </a:pPr>
            <a:endParaRPr/>
          </a:p>
        </p:txBody>
      </p:sp>
      <p:sp>
        <p:nvSpPr>
          <p:cNvPr id="92" name="Shape 92"/>
          <p:cNvSpPr txBox="1">
            <a:spLocks noGrp="1"/>
          </p:cNvSpPr>
          <p:nvPr>
            <p:ph type="body" idx="2"/>
          </p:nvPr>
        </p:nvSpPr>
        <p:spPr>
          <a:xfrm>
            <a:off x="4939500" y="1271550"/>
            <a:ext cx="3837000" cy="4314900"/>
          </a:xfrm>
          <a:prstGeom prst="rect">
            <a:avLst/>
          </a:prstGeom>
        </p:spPr>
        <p:txBody>
          <a:bodyPr spcFirstLastPara="1" wrap="square" lIns="91425" tIns="91425" rIns="91425" bIns="91425" anchor="ctr" anchorCtr="0">
            <a:noAutofit/>
          </a:bodyPr>
          <a:lstStyle/>
          <a:p>
            <a:pPr marL="457200" lvl="0" indent="-355600" rtl="0">
              <a:spcBef>
                <a:spcPts val="0"/>
              </a:spcBef>
              <a:spcAft>
                <a:spcPts val="0"/>
              </a:spcAft>
              <a:buSzPts val="2000"/>
              <a:buChar char="●"/>
            </a:pPr>
            <a:r>
              <a:rPr lang="en" sz="2000" dirty="0"/>
              <a:t>Raspberry Pi</a:t>
            </a:r>
            <a:endParaRPr sz="2000" dirty="0"/>
          </a:p>
          <a:p>
            <a:pPr marL="457200" lvl="0" indent="-355600" rtl="0">
              <a:spcBef>
                <a:spcPts val="1600"/>
              </a:spcBef>
              <a:spcAft>
                <a:spcPts val="0"/>
              </a:spcAft>
              <a:buSzPts val="2000"/>
              <a:buChar char="●"/>
            </a:pPr>
            <a:r>
              <a:rPr lang="en" sz="2000" dirty="0"/>
              <a:t>Intensity Sensor - tsl2561</a:t>
            </a:r>
            <a:endParaRPr sz="2000" dirty="0"/>
          </a:p>
          <a:p>
            <a:pPr marL="457200" lvl="0" indent="-355600" rtl="0">
              <a:spcBef>
                <a:spcPts val="1600"/>
              </a:spcBef>
              <a:spcAft>
                <a:spcPts val="0"/>
              </a:spcAft>
              <a:buSzPts val="2000"/>
              <a:buChar char="●"/>
            </a:pPr>
            <a:r>
              <a:rPr lang="en" sz="2000" dirty="0"/>
              <a:t>RGB - led</a:t>
            </a:r>
            <a:endParaRPr sz="2000" dirty="0"/>
          </a:p>
          <a:p>
            <a:pPr marL="457200" lvl="0" indent="-355600" rtl="0">
              <a:spcBef>
                <a:spcPts val="1600"/>
              </a:spcBef>
              <a:spcAft>
                <a:spcPts val="0"/>
              </a:spcAft>
              <a:buSzPts val="2000"/>
              <a:buChar char="●"/>
            </a:pPr>
            <a:r>
              <a:rPr lang="en" sz="2000" dirty="0"/>
              <a:t>Cuvette</a:t>
            </a:r>
            <a:endParaRPr sz="2000" dirty="0"/>
          </a:p>
          <a:p>
            <a:pPr marL="0" lvl="0" indent="0">
              <a:spcBef>
                <a:spcPts val="1600"/>
              </a:spcBef>
              <a:spcAft>
                <a:spcPts val="1600"/>
              </a:spcAft>
              <a:buNone/>
            </a:pP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animEffect transition="in" filter="fade">
                                      <p:cBhvr>
                                        <p:cTn id="7" dur="500"/>
                                        <p:tgtEl>
                                          <p:spTgt spid="9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
                                            <p:txEl>
                                              <p:pRg st="1" end="1"/>
                                            </p:txEl>
                                          </p:spTgt>
                                        </p:tgtEl>
                                        <p:attrNameLst>
                                          <p:attrName>style.visibility</p:attrName>
                                        </p:attrNameLst>
                                      </p:cBhvr>
                                      <p:to>
                                        <p:strVal val="visible"/>
                                      </p:to>
                                    </p:set>
                                    <p:animEffect transition="in" filter="fade">
                                      <p:cBhvr>
                                        <p:cTn id="10" dur="500"/>
                                        <p:tgtEl>
                                          <p:spTgt spid="9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2">
                                            <p:txEl>
                                              <p:pRg st="2" end="2"/>
                                            </p:txEl>
                                          </p:spTgt>
                                        </p:tgtEl>
                                        <p:attrNameLst>
                                          <p:attrName>style.visibility</p:attrName>
                                        </p:attrNameLst>
                                      </p:cBhvr>
                                      <p:to>
                                        <p:strVal val="visible"/>
                                      </p:to>
                                    </p:set>
                                    <p:animEffect transition="in" filter="fade">
                                      <p:cBhvr>
                                        <p:cTn id="13" dur="500"/>
                                        <p:tgtEl>
                                          <p:spTgt spid="9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2">
                                            <p:txEl>
                                              <p:pRg st="3" end="3"/>
                                            </p:txEl>
                                          </p:spTgt>
                                        </p:tgtEl>
                                        <p:attrNameLst>
                                          <p:attrName>style.visibility</p:attrName>
                                        </p:attrNameLst>
                                      </p:cBhvr>
                                      <p:to>
                                        <p:strVal val="visible"/>
                                      </p:to>
                                    </p:set>
                                    <p:animEffect transition="in" filter="fade">
                                      <p:cBhvr>
                                        <p:cTn id="16" dur="500"/>
                                        <p:tgtEl>
                                          <p:spTgt spid="9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Shape 98"/>
          <p:cNvSpPr txBox="1"/>
          <p:nvPr/>
        </p:nvSpPr>
        <p:spPr>
          <a:xfrm>
            <a:off x="1559250" y="5298400"/>
            <a:ext cx="6025500" cy="82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4200" dirty="0">
                <a:solidFill>
                  <a:schemeClr val="lt2"/>
                </a:solidFill>
                <a:latin typeface="Old Standard TT"/>
                <a:ea typeface="Old Standard TT"/>
                <a:cs typeface="Old Standard TT"/>
                <a:sym typeface="Old Standard TT"/>
              </a:rPr>
              <a:t>Designed</a:t>
            </a:r>
            <a:r>
              <a:rPr lang="en" dirty="0"/>
              <a:t> </a:t>
            </a:r>
            <a:r>
              <a:rPr lang="en" sz="4200" dirty="0">
                <a:solidFill>
                  <a:schemeClr val="lt2"/>
                </a:solidFill>
                <a:latin typeface="Old Standard TT"/>
                <a:ea typeface="Old Standard TT"/>
                <a:cs typeface="Old Standard TT"/>
                <a:sym typeface="Old Standard TT"/>
              </a:rPr>
              <a:t>Prototype</a:t>
            </a:r>
            <a:endParaRPr dirty="0"/>
          </a:p>
        </p:txBody>
      </p:sp>
      <p:pic>
        <p:nvPicPr>
          <p:cNvPr id="1027" name="Picture 3" descr="C:\Users\RADHA SWAMI\Desktop\Desktop1\Project\My report\Pics\IMG_20190425_171716.jpg"/>
          <p:cNvPicPr>
            <a:picLocks noChangeAspect="1" noChangeArrowheads="1"/>
          </p:cNvPicPr>
          <p:nvPr/>
        </p:nvPicPr>
        <p:blipFill>
          <a:blip r:embed="rId3"/>
          <a:srcRect/>
          <a:stretch>
            <a:fillRect/>
          </a:stretch>
        </p:blipFill>
        <p:spPr bwMode="auto">
          <a:xfrm>
            <a:off x="762000" y="585355"/>
            <a:ext cx="5943600" cy="44577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Shape 98"/>
          <p:cNvSpPr txBox="1"/>
          <p:nvPr/>
        </p:nvSpPr>
        <p:spPr>
          <a:xfrm>
            <a:off x="1559250" y="5517475"/>
            <a:ext cx="6025500" cy="82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4200" dirty="0">
                <a:solidFill>
                  <a:schemeClr val="lt2"/>
                </a:solidFill>
                <a:latin typeface="Old Standard TT"/>
                <a:ea typeface="Old Standard TT"/>
                <a:cs typeface="Old Standard TT"/>
                <a:sym typeface="Old Standard TT"/>
              </a:rPr>
              <a:t>Designed</a:t>
            </a:r>
            <a:r>
              <a:rPr lang="en" dirty="0"/>
              <a:t> </a:t>
            </a:r>
            <a:r>
              <a:rPr lang="en" sz="4200" dirty="0">
                <a:solidFill>
                  <a:schemeClr val="lt2"/>
                </a:solidFill>
                <a:latin typeface="Old Standard TT"/>
                <a:ea typeface="Old Standard TT"/>
                <a:cs typeface="Old Standard TT"/>
                <a:sym typeface="Old Standard TT"/>
              </a:rPr>
              <a:t>Prototype</a:t>
            </a:r>
            <a:endParaRPr dirty="0"/>
          </a:p>
        </p:txBody>
      </p:sp>
      <p:pic>
        <p:nvPicPr>
          <p:cNvPr id="2050" name="Picture 2" descr="C:\Users\RADHA SWAMI\Desktop\Desktop1\Project\My report\Pics\IMG_20190426_164523.jpg"/>
          <p:cNvPicPr>
            <a:picLocks noChangeAspect="1" noChangeArrowheads="1"/>
          </p:cNvPicPr>
          <p:nvPr/>
        </p:nvPicPr>
        <p:blipFill>
          <a:blip r:embed="rId3"/>
          <a:srcRect/>
          <a:stretch>
            <a:fillRect/>
          </a:stretch>
        </p:blipFill>
        <p:spPr bwMode="auto">
          <a:xfrm>
            <a:off x="762000" y="571500"/>
            <a:ext cx="6082145" cy="4561609"/>
          </a:xfrm>
          <a:prstGeom prst="rect">
            <a:avLst/>
          </a:prstGeom>
          <a:noFill/>
        </p:spPr>
      </p:pic>
    </p:spTree>
    <p:extLst>
      <p:ext uri="{BB962C8B-B14F-4D97-AF65-F5344CB8AC3E}">
        <p14:creationId xmlns="" xmlns:p14="http://schemas.microsoft.com/office/powerpoint/2010/main" val="190169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310</Words>
  <Application>Microsoft Office PowerPoint</Application>
  <PresentationFormat>On-screen Show (4:3)</PresentationFormat>
  <Paragraphs>69</Paragraphs>
  <Slides>27</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Old Standard TT</vt:lpstr>
      <vt:lpstr>Times New Roman</vt:lpstr>
      <vt:lpstr>Paperback</vt:lpstr>
      <vt:lpstr>SPECTROPHOTOMETER,  A LOW-COST ALTERNATIVE</vt:lpstr>
      <vt:lpstr>What is It?</vt:lpstr>
      <vt:lpstr>Internal Components </vt:lpstr>
      <vt:lpstr>Laws of Photometry</vt:lpstr>
      <vt:lpstr>Uses of Spectrophotometer</vt:lpstr>
      <vt:lpstr>Need of A Low Cost Spectrophotometer</vt:lpstr>
      <vt:lpstr>PROTOTYPE</vt:lpstr>
      <vt:lpstr>Slide 8</vt:lpstr>
      <vt:lpstr>Slide 9</vt:lpstr>
      <vt:lpstr>Designed Prototype </vt:lpstr>
      <vt:lpstr>Experiment # 1</vt:lpstr>
      <vt:lpstr>Observations</vt:lpstr>
      <vt:lpstr>Observations</vt:lpstr>
      <vt:lpstr>Problems with Experiment</vt:lpstr>
      <vt:lpstr>Experiment # 2</vt:lpstr>
      <vt:lpstr>Observations</vt:lpstr>
      <vt:lpstr>Observations</vt:lpstr>
      <vt:lpstr>Experiment # 3</vt:lpstr>
      <vt:lpstr>FINDING THE RGB VALUES FOR THE GIVEN WAVELENGTH:</vt:lpstr>
      <vt:lpstr>Observations</vt:lpstr>
      <vt:lpstr>Experiment # 4</vt:lpstr>
      <vt:lpstr>STORING THE RESULTS IN GOOGLE SHEETS USING API</vt:lpstr>
      <vt:lpstr>Experiment # 5</vt:lpstr>
      <vt:lpstr>FAT CONTENT IN MILK:</vt:lpstr>
      <vt:lpstr>Experiment # 6</vt:lpstr>
      <vt:lpstr>PLAIN WATER TEST</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SPECTROPHOTOMETER,  A LOW-COST ALTERNATIVE</dc:title>
  <cp:lastModifiedBy>RADHA SWAMI</cp:lastModifiedBy>
  <cp:revision>18</cp:revision>
  <dcterms:modified xsi:type="dcterms:W3CDTF">2019-05-07T17:18:08Z</dcterms:modified>
</cp:coreProperties>
</file>