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811a45b5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811a45b5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811a45b5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811a45b5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811a45b51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811a45b51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811a45b5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811a45b5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811a45b51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811a45b5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811a45b51_2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811a45b5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811a45b5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811a45b51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811a45b5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811a45b5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811a45b5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811a45b5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811a45b51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811a45b5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811a45b5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811a45b5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811a45b5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811a45b5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811a45b51_2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3811a45b51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811a45b51_2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811a45b5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3811a45b51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3811a45b51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3811a45b51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3811a45b51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811a45b51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811a45b51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3811a45b5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3811a45b5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3811a45b51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3811a45b51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811a45b5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811a45b5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3811a45b51_4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3811a45b51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811a45b51_1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811a45b5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811a45b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811a45b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811a45b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811a45b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811a45b5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811a45b5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811a45b5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811a45b5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422675"/>
            <a:ext cx="8222100" cy="23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Design of an AI based solar controller in partial shading condition</a:t>
            </a:r>
            <a:endParaRPr>
              <a:solidFill>
                <a:srgbClr val="000000"/>
              </a:solidFill>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sz="2200"/>
          </a:p>
          <a:p>
            <a:pPr indent="0" lvl="0" marL="0" rtl="0" algn="l">
              <a:spcBef>
                <a:spcPts val="0"/>
              </a:spcBef>
              <a:spcAft>
                <a:spcPts val="0"/>
              </a:spcAft>
              <a:buNone/>
            </a:pPr>
            <a:r>
              <a:rPr lang="en" sz="2200">
                <a:solidFill>
                  <a:srgbClr val="000000"/>
                </a:solidFill>
              </a:rPr>
              <a:t>Presented by:                                                       </a:t>
            </a:r>
            <a:r>
              <a:rPr lang="en" sz="2200">
                <a:solidFill>
                  <a:srgbClr val="000000"/>
                </a:solidFill>
              </a:rPr>
              <a:t>Supervisor:</a:t>
            </a:r>
            <a:endParaRPr sz="2200">
              <a:solidFill>
                <a:srgbClr val="000000"/>
              </a:solidFill>
            </a:endParaRPr>
          </a:p>
          <a:p>
            <a:pPr indent="0" lvl="0" marL="0" rtl="0" algn="l">
              <a:spcBef>
                <a:spcPts val="0"/>
              </a:spcBef>
              <a:spcAft>
                <a:spcPts val="0"/>
              </a:spcAft>
              <a:buNone/>
            </a:pPr>
            <a:r>
              <a:rPr lang="en" sz="2200">
                <a:solidFill>
                  <a:srgbClr val="000000"/>
                </a:solidFill>
              </a:rPr>
              <a:t>Farah Gharbi                                                        </a:t>
            </a:r>
            <a:r>
              <a:rPr lang="en" sz="2200">
                <a:solidFill>
                  <a:srgbClr val="000000"/>
                </a:solidFill>
              </a:rPr>
              <a:t>Pr Shamsodin Taheri</a:t>
            </a:r>
            <a:endParaRPr sz="2200">
              <a:solidFill>
                <a:srgbClr val="000000"/>
              </a:solidFill>
            </a:endParaRPr>
          </a:p>
          <a:p>
            <a:pPr indent="0" lvl="0" marL="0" rtl="0" algn="l">
              <a:spcBef>
                <a:spcPts val="0"/>
              </a:spcBef>
              <a:spcAft>
                <a:spcPts val="0"/>
              </a:spcAft>
              <a:buNone/>
            </a:pPr>
            <a:r>
              <a:rPr lang="en" sz="2200">
                <a:solidFill>
                  <a:srgbClr val="000000"/>
                </a:solidFill>
              </a:rPr>
              <a:t>Deepanshu Gupta </a:t>
            </a:r>
            <a:r>
              <a:rPr lang="en" sz="2200">
                <a:solidFill>
                  <a:srgbClr val="000000"/>
                </a:solidFill>
              </a:rPr>
              <a:t>                                                                                     </a:t>
            </a:r>
            <a:endParaRPr sz="2200">
              <a:solidFill>
                <a:srgbClr val="000000"/>
              </a:solidFill>
            </a:endParaRPr>
          </a:p>
        </p:txBody>
      </p:sp>
      <p:pic>
        <p:nvPicPr>
          <p:cNvPr id="69" name="Google Shape;69;p13"/>
          <p:cNvPicPr preferRelativeResize="0"/>
          <p:nvPr/>
        </p:nvPicPr>
        <p:blipFill>
          <a:blip r:embed="rId3">
            <a:alphaModFix/>
          </a:blip>
          <a:stretch>
            <a:fillRect/>
          </a:stretch>
        </p:blipFill>
        <p:spPr>
          <a:xfrm>
            <a:off x="3474225" y="3258375"/>
            <a:ext cx="1710949" cy="71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2"/>
          <p:cNvPicPr preferRelativeResize="0"/>
          <p:nvPr/>
        </p:nvPicPr>
        <p:blipFill>
          <a:blip r:embed="rId3">
            <a:alphaModFix/>
          </a:blip>
          <a:stretch>
            <a:fillRect/>
          </a:stretch>
        </p:blipFill>
        <p:spPr>
          <a:xfrm>
            <a:off x="152400" y="788888"/>
            <a:ext cx="8839204" cy="3565730"/>
          </a:xfrm>
          <a:prstGeom prst="rect">
            <a:avLst/>
          </a:prstGeom>
          <a:noFill/>
          <a:ln>
            <a:noFill/>
          </a:ln>
        </p:spPr>
      </p:pic>
      <p:sp>
        <p:nvSpPr>
          <p:cNvPr id="138" name="Google Shape;138;p22"/>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8</a:t>
            </a:r>
            <a:r>
              <a:rPr lang="en">
                <a:latin typeface="Roboto"/>
                <a:ea typeface="Roboto"/>
                <a:cs typeface="Roboto"/>
                <a:sym typeface="Roboto"/>
              </a:rPr>
              <a:t>/27</a:t>
            </a:r>
            <a:endParaRPr>
              <a:latin typeface="Roboto"/>
              <a:ea typeface="Roboto"/>
              <a:cs typeface="Roboto"/>
              <a:sym typeface="Roboto"/>
            </a:endParaRPr>
          </a:p>
        </p:txBody>
      </p:sp>
      <p:pic>
        <p:nvPicPr>
          <p:cNvPr id="139" name="Google Shape;139;p22"/>
          <p:cNvPicPr preferRelativeResize="0"/>
          <p:nvPr/>
        </p:nvPicPr>
        <p:blipFill>
          <a:blip r:embed="rId4">
            <a:alphaModFix/>
          </a:blip>
          <a:stretch>
            <a:fillRect/>
          </a:stretch>
        </p:blipFill>
        <p:spPr>
          <a:xfrm>
            <a:off x="7916450" y="152400"/>
            <a:ext cx="978725" cy="41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43" name="Shape 143"/>
        <p:cNvGrpSpPr/>
        <p:nvPr/>
      </p:nvGrpSpPr>
      <p:grpSpPr>
        <a:xfrm>
          <a:off x="0" y="0"/>
          <a:ext cx="0" cy="0"/>
          <a:chOff x="0" y="0"/>
          <a:chExt cx="0" cy="0"/>
        </a:xfrm>
      </p:grpSpPr>
      <p:sp>
        <p:nvSpPr>
          <p:cNvPr id="144" name="Google Shape;144;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a:t>
            </a:r>
            <a:r>
              <a:rPr lang="en" sz="2400"/>
              <a:t>Results without partial shading </a:t>
            </a:r>
            <a:endParaRPr sz="2400"/>
          </a:p>
        </p:txBody>
      </p:sp>
      <p:pic>
        <p:nvPicPr>
          <p:cNvPr id="145" name="Google Shape;145;p23"/>
          <p:cNvPicPr preferRelativeResize="0"/>
          <p:nvPr/>
        </p:nvPicPr>
        <p:blipFill>
          <a:blip r:embed="rId3">
            <a:alphaModFix/>
          </a:blip>
          <a:stretch>
            <a:fillRect/>
          </a:stretch>
        </p:blipFill>
        <p:spPr>
          <a:xfrm>
            <a:off x="195749" y="777500"/>
            <a:ext cx="8752502" cy="4057150"/>
          </a:xfrm>
          <a:prstGeom prst="rect">
            <a:avLst/>
          </a:prstGeom>
          <a:noFill/>
          <a:ln>
            <a:noFill/>
          </a:ln>
        </p:spPr>
      </p:pic>
      <p:sp>
        <p:nvSpPr>
          <p:cNvPr id="146" name="Google Shape;146;p23"/>
          <p:cNvSpPr txBox="1"/>
          <p:nvPr/>
        </p:nvSpPr>
        <p:spPr>
          <a:xfrm>
            <a:off x="0" y="483465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9</a:t>
            </a:r>
            <a:r>
              <a:rPr lang="en">
                <a:latin typeface="Roboto"/>
                <a:ea typeface="Roboto"/>
                <a:cs typeface="Roboto"/>
                <a:sym typeface="Roboto"/>
              </a:rPr>
              <a:t>/27</a:t>
            </a:r>
            <a:endParaRPr>
              <a:latin typeface="Roboto"/>
              <a:ea typeface="Roboto"/>
              <a:cs typeface="Roboto"/>
              <a:sym typeface="Roboto"/>
            </a:endParaRPr>
          </a:p>
        </p:txBody>
      </p:sp>
      <p:pic>
        <p:nvPicPr>
          <p:cNvPr id="147" name="Google Shape;147;p23"/>
          <p:cNvPicPr preferRelativeResize="0"/>
          <p:nvPr/>
        </p:nvPicPr>
        <p:blipFill>
          <a:blip r:embed="rId4">
            <a:alphaModFix/>
          </a:blip>
          <a:stretch>
            <a:fillRect/>
          </a:stretch>
        </p:blipFill>
        <p:spPr>
          <a:xfrm>
            <a:off x="7916450" y="152400"/>
            <a:ext cx="978725" cy="41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51" name="Shape 151"/>
        <p:cNvGrpSpPr/>
        <p:nvPr/>
      </p:nvGrpSpPr>
      <p:grpSpPr>
        <a:xfrm>
          <a:off x="0" y="0"/>
          <a:ext cx="0" cy="0"/>
          <a:chOff x="0" y="0"/>
          <a:chExt cx="0" cy="0"/>
        </a:xfrm>
      </p:grpSpPr>
      <p:sp>
        <p:nvSpPr>
          <p:cNvPr id="152" name="Google Shape;152;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Partial shading </a:t>
            </a:r>
            <a:endParaRPr/>
          </a:p>
        </p:txBody>
      </p:sp>
      <p:sp>
        <p:nvSpPr>
          <p:cNvPr id="153" name="Google Shape;153;p24"/>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10/27</a:t>
            </a:r>
            <a:endParaRPr>
              <a:latin typeface="Roboto"/>
              <a:ea typeface="Roboto"/>
              <a:cs typeface="Roboto"/>
              <a:sym typeface="Roboto"/>
            </a:endParaRPr>
          </a:p>
        </p:txBody>
      </p:sp>
      <p:pic>
        <p:nvPicPr>
          <p:cNvPr id="154" name="Google Shape;154;p24"/>
          <p:cNvPicPr preferRelativeResize="0"/>
          <p:nvPr/>
        </p:nvPicPr>
        <p:blipFill>
          <a:blip r:embed="rId3">
            <a:alphaModFix/>
          </a:blip>
          <a:stretch>
            <a:fillRect/>
          </a:stretch>
        </p:blipFill>
        <p:spPr>
          <a:xfrm>
            <a:off x="554250" y="1101325"/>
            <a:ext cx="7738450" cy="3294226"/>
          </a:xfrm>
          <a:prstGeom prst="rect">
            <a:avLst/>
          </a:prstGeom>
          <a:noFill/>
          <a:ln>
            <a:noFill/>
          </a:ln>
        </p:spPr>
      </p:pic>
      <p:pic>
        <p:nvPicPr>
          <p:cNvPr id="155" name="Google Shape;155;p24"/>
          <p:cNvPicPr preferRelativeResize="0"/>
          <p:nvPr/>
        </p:nvPicPr>
        <p:blipFill>
          <a:blip r:embed="rId4">
            <a:alphaModFix/>
          </a:blip>
          <a:stretch>
            <a:fillRect/>
          </a:stretch>
        </p:blipFill>
        <p:spPr>
          <a:xfrm>
            <a:off x="7916450" y="152400"/>
            <a:ext cx="978725" cy="41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59" name="Shape 159"/>
        <p:cNvGrpSpPr/>
        <p:nvPr/>
      </p:nvGrpSpPr>
      <p:grpSpPr>
        <a:xfrm>
          <a:off x="0" y="0"/>
          <a:ext cx="0" cy="0"/>
          <a:chOff x="0" y="0"/>
          <a:chExt cx="0" cy="0"/>
        </a:xfrm>
      </p:grpSpPr>
      <p:sp>
        <p:nvSpPr>
          <p:cNvPr id="160" name="Google Shape;160;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Partial shading </a:t>
            </a:r>
            <a:endParaRPr/>
          </a:p>
        </p:txBody>
      </p:sp>
      <p:sp>
        <p:nvSpPr>
          <p:cNvPr id="161" name="Google Shape;161;p25"/>
          <p:cNvSpPr txBox="1"/>
          <p:nvPr/>
        </p:nvSpPr>
        <p:spPr>
          <a:xfrm>
            <a:off x="180000" y="1077800"/>
            <a:ext cx="8784000" cy="35094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Roboto"/>
              <a:buChar char="●"/>
            </a:pPr>
            <a:r>
              <a:rPr lang="en" sz="1800">
                <a:latin typeface="Roboto"/>
                <a:ea typeface="Roboto"/>
                <a:cs typeface="Roboto"/>
                <a:sym typeface="Roboto"/>
              </a:rPr>
              <a:t>Situation in which certain sections of a solar photovoltaic (PV) array are shaded while others receive full sunlight.</a:t>
            </a:r>
            <a:endParaRPr sz="1800">
              <a:latin typeface="Roboto"/>
              <a:ea typeface="Roboto"/>
              <a:cs typeface="Roboto"/>
              <a:sym typeface="Roboto"/>
            </a:endParaRPr>
          </a:p>
          <a:p>
            <a:pPr indent="0" lvl="0" marL="457200" rtl="0" algn="just">
              <a:spcBef>
                <a:spcPts val="0"/>
              </a:spcBef>
              <a:spcAft>
                <a:spcPts val="0"/>
              </a:spcAft>
              <a:buNone/>
            </a:pPr>
            <a:r>
              <a:t/>
            </a:r>
            <a:endParaRPr sz="1800">
              <a:latin typeface="Roboto"/>
              <a:ea typeface="Roboto"/>
              <a:cs typeface="Roboto"/>
              <a:sym typeface="Roboto"/>
            </a:endParaRPr>
          </a:p>
          <a:p>
            <a:pPr indent="-342900" lvl="0" marL="457200" rtl="0" algn="just">
              <a:spcBef>
                <a:spcPts val="0"/>
              </a:spcBef>
              <a:spcAft>
                <a:spcPts val="0"/>
              </a:spcAft>
              <a:buSzPts val="1800"/>
              <a:buFont typeface="Roboto"/>
              <a:buChar char="●"/>
            </a:pPr>
            <a:r>
              <a:rPr lang="en" sz="1800">
                <a:latin typeface="Roboto"/>
                <a:ea typeface="Roboto"/>
                <a:cs typeface="Roboto"/>
                <a:sym typeface="Roboto"/>
              </a:rPr>
              <a:t>Can be caused by various factors, such as nearby buildings, trees, clouds.</a:t>
            </a:r>
            <a:endParaRPr sz="1800">
              <a:latin typeface="Roboto"/>
              <a:ea typeface="Roboto"/>
              <a:cs typeface="Roboto"/>
              <a:sym typeface="Roboto"/>
            </a:endParaRPr>
          </a:p>
          <a:p>
            <a:pPr indent="0" lvl="0" marL="457200" rtl="0" algn="just">
              <a:spcBef>
                <a:spcPts val="0"/>
              </a:spcBef>
              <a:spcAft>
                <a:spcPts val="0"/>
              </a:spcAft>
              <a:buNone/>
            </a:pPr>
            <a:r>
              <a:t/>
            </a:r>
            <a:endParaRPr sz="1800">
              <a:latin typeface="Roboto"/>
              <a:ea typeface="Roboto"/>
              <a:cs typeface="Roboto"/>
              <a:sym typeface="Roboto"/>
            </a:endParaRPr>
          </a:p>
          <a:p>
            <a:pPr indent="-342900" lvl="0" marL="457200" rtl="0" algn="just">
              <a:spcBef>
                <a:spcPts val="0"/>
              </a:spcBef>
              <a:spcAft>
                <a:spcPts val="0"/>
              </a:spcAft>
              <a:buSzPts val="1800"/>
              <a:buFont typeface="Roboto"/>
              <a:buChar char="●"/>
            </a:pPr>
            <a:r>
              <a:rPr lang="en" sz="1800">
                <a:latin typeface="Roboto"/>
                <a:ea typeface="Roboto"/>
                <a:cs typeface="Roboto"/>
                <a:sym typeface="Roboto"/>
              </a:rPr>
              <a:t>Shaded cells produce less electricity, and if they are connected in series with non-shaded cells it will decrease the current of these cells.</a:t>
            </a:r>
            <a:endParaRPr sz="1800">
              <a:latin typeface="Roboto"/>
              <a:ea typeface="Roboto"/>
              <a:cs typeface="Roboto"/>
              <a:sym typeface="Roboto"/>
            </a:endParaRPr>
          </a:p>
          <a:p>
            <a:pPr indent="0" lvl="0" marL="457200" rtl="0" algn="just">
              <a:spcBef>
                <a:spcPts val="0"/>
              </a:spcBef>
              <a:spcAft>
                <a:spcPts val="0"/>
              </a:spcAft>
              <a:buNone/>
            </a:pPr>
            <a:r>
              <a:t/>
            </a:r>
            <a:endParaRPr sz="1800">
              <a:latin typeface="Roboto"/>
              <a:ea typeface="Roboto"/>
              <a:cs typeface="Roboto"/>
              <a:sym typeface="Roboto"/>
            </a:endParaRPr>
          </a:p>
          <a:p>
            <a:pPr indent="-171450" lvl="0" marL="342900" rtl="0" algn="l">
              <a:spcBef>
                <a:spcPts val="0"/>
              </a:spcBef>
              <a:spcAft>
                <a:spcPts val="0"/>
              </a:spcAft>
              <a:buSzPts val="1800"/>
              <a:buFont typeface="Roboto"/>
              <a:buChar char="➔"/>
            </a:pPr>
            <a:r>
              <a:rPr lang="en" sz="1800">
                <a:latin typeface="Roboto"/>
                <a:ea typeface="Roboto"/>
                <a:cs typeface="Roboto"/>
                <a:sym typeface="Roboto"/>
              </a:rPr>
              <a:t>  limit the overall power generation of the entire array</a:t>
            </a:r>
            <a:endParaRPr sz="1800">
              <a:latin typeface="Roboto"/>
              <a:ea typeface="Roboto"/>
              <a:cs typeface="Roboto"/>
              <a:sym typeface="Roboto"/>
            </a:endParaRPr>
          </a:p>
          <a:p>
            <a:pPr indent="0" lvl="0" marL="457200" rtl="0" algn="just">
              <a:spcBef>
                <a:spcPts val="0"/>
              </a:spcBef>
              <a:spcAft>
                <a:spcPts val="0"/>
              </a:spcAft>
              <a:buNone/>
            </a:pPr>
            <a:r>
              <a:t/>
            </a:r>
            <a:endParaRPr sz="1800">
              <a:latin typeface="Roboto"/>
              <a:ea typeface="Roboto"/>
              <a:cs typeface="Roboto"/>
              <a:sym typeface="Roboto"/>
            </a:endParaRPr>
          </a:p>
          <a:p>
            <a:pPr indent="-171450" lvl="0" marL="342900" rtl="0" algn="just">
              <a:spcBef>
                <a:spcPts val="0"/>
              </a:spcBef>
              <a:spcAft>
                <a:spcPts val="0"/>
              </a:spcAft>
              <a:buSzPts val="1800"/>
              <a:buFont typeface="Roboto"/>
              <a:buChar char="➔"/>
            </a:pPr>
            <a:r>
              <a:rPr lang="en" sz="1800">
                <a:latin typeface="Roboto"/>
                <a:ea typeface="Roboto"/>
                <a:cs typeface="Roboto"/>
                <a:sym typeface="Roboto"/>
              </a:rPr>
              <a:t>  Imbalance in the energy output of the entire system.</a:t>
            </a:r>
            <a:endParaRPr sz="1800">
              <a:latin typeface="Roboto"/>
              <a:ea typeface="Roboto"/>
              <a:cs typeface="Roboto"/>
              <a:sym typeface="Roboto"/>
            </a:endParaRPr>
          </a:p>
          <a:p>
            <a:pPr indent="0" lvl="0" marL="457200" rtl="0" algn="just">
              <a:spcBef>
                <a:spcPts val="0"/>
              </a:spcBef>
              <a:spcAft>
                <a:spcPts val="0"/>
              </a:spcAft>
              <a:buNone/>
            </a:pPr>
            <a:r>
              <a:t/>
            </a:r>
            <a:endParaRPr sz="1800">
              <a:latin typeface="Roboto"/>
              <a:ea typeface="Roboto"/>
              <a:cs typeface="Roboto"/>
              <a:sym typeface="Roboto"/>
            </a:endParaRPr>
          </a:p>
        </p:txBody>
      </p:sp>
      <p:sp>
        <p:nvSpPr>
          <p:cNvPr id="162" name="Google Shape;162;p25"/>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11/27</a:t>
            </a:r>
            <a:endParaRPr>
              <a:latin typeface="Roboto"/>
              <a:ea typeface="Roboto"/>
              <a:cs typeface="Roboto"/>
              <a:sym typeface="Roboto"/>
            </a:endParaRPr>
          </a:p>
        </p:txBody>
      </p:sp>
      <p:pic>
        <p:nvPicPr>
          <p:cNvPr id="163" name="Google Shape;163;p25"/>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67" name="Shape 167"/>
        <p:cNvGrpSpPr/>
        <p:nvPr/>
      </p:nvGrpSpPr>
      <p:grpSpPr>
        <a:xfrm>
          <a:off x="0" y="0"/>
          <a:ext cx="0" cy="0"/>
          <a:chOff x="0" y="0"/>
          <a:chExt cx="0" cy="0"/>
        </a:xfrm>
      </p:grpSpPr>
      <p:sp>
        <p:nvSpPr>
          <p:cNvPr id="168" name="Google Shape;168;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MPPT Role in Partial shading </a:t>
            </a:r>
            <a:endParaRPr/>
          </a:p>
        </p:txBody>
      </p:sp>
      <p:sp>
        <p:nvSpPr>
          <p:cNvPr id="169" name="Google Shape;169;p26"/>
          <p:cNvSpPr txBox="1"/>
          <p:nvPr/>
        </p:nvSpPr>
        <p:spPr>
          <a:xfrm>
            <a:off x="598275" y="1213025"/>
            <a:ext cx="75159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Dynamic Adjustment</a:t>
            </a:r>
            <a:r>
              <a:rPr lang="en" sz="1600">
                <a:latin typeface="Roboto"/>
                <a:ea typeface="Roboto"/>
                <a:cs typeface="Roboto"/>
                <a:sym typeface="Roboto"/>
              </a:rPr>
              <a:t>: It dynamically adjusts their operating voltage and current to maximize power output, even when partial shading occurs. This ensures non-shaded cells always operate at their peak performance.</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Independent Control</a:t>
            </a:r>
            <a:r>
              <a:rPr lang="en" sz="1600">
                <a:latin typeface="Roboto"/>
                <a:ea typeface="Roboto"/>
                <a:cs typeface="Roboto"/>
                <a:sym typeface="Roboto"/>
              </a:rPr>
              <a:t>: MPPT enables individual control over each solar cell or module in the array.</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Fast Response:</a:t>
            </a:r>
            <a:r>
              <a:rPr lang="en" sz="1600">
                <a:latin typeface="Roboto"/>
                <a:ea typeface="Roboto"/>
                <a:cs typeface="Roboto"/>
                <a:sym typeface="Roboto"/>
              </a:rPr>
              <a:t> Modern MPPT algorithms are designed to respond quickly to changing environmental conditions, including partial shading.</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Efficient Power Extraction:</a:t>
            </a:r>
            <a:r>
              <a:rPr lang="en" sz="1600">
                <a:latin typeface="Roboto"/>
                <a:ea typeface="Roboto"/>
                <a:cs typeface="Roboto"/>
                <a:sym typeface="Roboto"/>
              </a:rPr>
              <a:t> By ensuring that each cell/module operates at its maximum power point</a:t>
            </a:r>
            <a:endParaRPr sz="1600">
              <a:latin typeface="Roboto"/>
              <a:ea typeface="Roboto"/>
              <a:cs typeface="Roboto"/>
              <a:sym typeface="Roboto"/>
            </a:endParaRPr>
          </a:p>
        </p:txBody>
      </p:sp>
      <p:sp>
        <p:nvSpPr>
          <p:cNvPr id="170" name="Google Shape;170;p26"/>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12/27</a:t>
            </a:r>
            <a:endParaRPr>
              <a:latin typeface="Roboto"/>
              <a:ea typeface="Roboto"/>
              <a:cs typeface="Roboto"/>
              <a:sym typeface="Roboto"/>
            </a:endParaRPr>
          </a:p>
        </p:txBody>
      </p:sp>
      <p:pic>
        <p:nvPicPr>
          <p:cNvPr id="171" name="Google Shape;171;p26"/>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75" name="Shape 175"/>
        <p:cNvGrpSpPr/>
        <p:nvPr/>
      </p:nvGrpSpPr>
      <p:grpSpPr>
        <a:xfrm>
          <a:off x="0" y="0"/>
          <a:ext cx="0" cy="0"/>
          <a:chOff x="0" y="0"/>
          <a:chExt cx="0" cy="0"/>
        </a:xfrm>
      </p:grpSpPr>
      <p:sp>
        <p:nvSpPr>
          <p:cNvPr id="176" name="Google Shape;176;p27"/>
          <p:cNvSpPr txBox="1"/>
          <p:nvPr>
            <p:ph type="title"/>
          </p:nvPr>
        </p:nvSpPr>
        <p:spPr>
          <a:xfrm>
            <a:off x="642950" y="526350"/>
            <a:ext cx="75186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Incremental Conductance simulation in partial shading condition</a:t>
            </a:r>
            <a:endParaRPr sz="4800"/>
          </a:p>
        </p:txBody>
      </p:sp>
      <p:sp>
        <p:nvSpPr>
          <p:cNvPr id="177" name="Google Shape;177;p27"/>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13/27</a:t>
            </a:r>
            <a:endParaRPr>
              <a:latin typeface="Roboto"/>
              <a:ea typeface="Roboto"/>
              <a:cs typeface="Roboto"/>
              <a:sym typeface="Roboto"/>
            </a:endParaRPr>
          </a:p>
        </p:txBody>
      </p:sp>
      <p:pic>
        <p:nvPicPr>
          <p:cNvPr id="178" name="Google Shape;178;p27"/>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8"/>
          <p:cNvPicPr preferRelativeResize="0"/>
          <p:nvPr/>
        </p:nvPicPr>
        <p:blipFill>
          <a:blip r:embed="rId3">
            <a:alphaModFix/>
          </a:blip>
          <a:stretch>
            <a:fillRect/>
          </a:stretch>
        </p:blipFill>
        <p:spPr>
          <a:xfrm>
            <a:off x="152400" y="152400"/>
            <a:ext cx="8839202" cy="4587506"/>
          </a:xfrm>
          <a:prstGeom prst="rect">
            <a:avLst/>
          </a:prstGeom>
          <a:noFill/>
          <a:ln>
            <a:noFill/>
          </a:ln>
        </p:spPr>
      </p:pic>
      <p:sp>
        <p:nvSpPr>
          <p:cNvPr id="184" name="Google Shape;184;p28"/>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14/27</a:t>
            </a:r>
            <a:endParaRPr>
              <a:latin typeface="Roboto"/>
              <a:ea typeface="Roboto"/>
              <a:cs typeface="Roboto"/>
              <a:sym typeface="Roboto"/>
            </a:endParaRPr>
          </a:p>
        </p:txBody>
      </p:sp>
      <p:pic>
        <p:nvPicPr>
          <p:cNvPr id="185" name="Google Shape;185;p28"/>
          <p:cNvPicPr preferRelativeResize="0"/>
          <p:nvPr/>
        </p:nvPicPr>
        <p:blipFill>
          <a:blip r:embed="rId4">
            <a:alphaModFix/>
          </a:blip>
          <a:stretch>
            <a:fillRect/>
          </a:stretch>
        </p:blipFill>
        <p:spPr>
          <a:xfrm>
            <a:off x="7916450" y="152400"/>
            <a:ext cx="978725" cy="41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89" name="Shape 189"/>
        <p:cNvGrpSpPr/>
        <p:nvPr/>
      </p:nvGrpSpPr>
      <p:grpSpPr>
        <a:xfrm>
          <a:off x="0" y="0"/>
          <a:ext cx="0" cy="0"/>
          <a:chOff x="0" y="0"/>
          <a:chExt cx="0" cy="0"/>
        </a:xfrm>
      </p:grpSpPr>
      <p:sp>
        <p:nvSpPr>
          <p:cNvPr id="190" name="Google Shape;190;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Results in partial shading condition (PV voltage)</a:t>
            </a:r>
            <a:endParaRPr sz="2400"/>
          </a:p>
        </p:txBody>
      </p:sp>
      <p:pic>
        <p:nvPicPr>
          <p:cNvPr id="191" name="Google Shape;191;p29"/>
          <p:cNvPicPr preferRelativeResize="0"/>
          <p:nvPr/>
        </p:nvPicPr>
        <p:blipFill>
          <a:blip r:embed="rId3">
            <a:alphaModFix/>
          </a:blip>
          <a:stretch>
            <a:fillRect/>
          </a:stretch>
        </p:blipFill>
        <p:spPr>
          <a:xfrm>
            <a:off x="298350" y="839425"/>
            <a:ext cx="8494051" cy="3969805"/>
          </a:xfrm>
          <a:prstGeom prst="rect">
            <a:avLst/>
          </a:prstGeom>
          <a:noFill/>
          <a:ln>
            <a:noFill/>
          </a:ln>
        </p:spPr>
      </p:pic>
      <p:sp>
        <p:nvSpPr>
          <p:cNvPr id="192" name="Google Shape;192;p29"/>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15/27</a:t>
            </a:r>
            <a:endParaRPr>
              <a:latin typeface="Roboto"/>
              <a:ea typeface="Roboto"/>
              <a:cs typeface="Roboto"/>
              <a:sym typeface="Roboto"/>
            </a:endParaRPr>
          </a:p>
        </p:txBody>
      </p:sp>
      <p:pic>
        <p:nvPicPr>
          <p:cNvPr id="193" name="Google Shape;193;p29"/>
          <p:cNvPicPr preferRelativeResize="0"/>
          <p:nvPr/>
        </p:nvPicPr>
        <p:blipFill>
          <a:blip r:embed="rId4">
            <a:alphaModFix/>
          </a:blip>
          <a:stretch>
            <a:fillRect/>
          </a:stretch>
        </p:blipFill>
        <p:spPr>
          <a:xfrm>
            <a:off x="7916450" y="152400"/>
            <a:ext cx="978725" cy="41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97" name="Shape 197"/>
        <p:cNvGrpSpPr/>
        <p:nvPr/>
      </p:nvGrpSpPr>
      <p:grpSpPr>
        <a:xfrm>
          <a:off x="0" y="0"/>
          <a:ext cx="0" cy="0"/>
          <a:chOff x="0" y="0"/>
          <a:chExt cx="0" cy="0"/>
        </a:xfrm>
      </p:grpSpPr>
      <p:sp>
        <p:nvSpPr>
          <p:cNvPr id="198" name="Google Shape;198;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Results in partial shading condition (PV Power)</a:t>
            </a:r>
            <a:endParaRPr sz="2400"/>
          </a:p>
        </p:txBody>
      </p:sp>
      <p:pic>
        <p:nvPicPr>
          <p:cNvPr id="199" name="Google Shape;199;p30"/>
          <p:cNvPicPr preferRelativeResize="0"/>
          <p:nvPr/>
        </p:nvPicPr>
        <p:blipFill>
          <a:blip r:embed="rId3">
            <a:alphaModFix/>
          </a:blip>
          <a:stretch>
            <a:fillRect/>
          </a:stretch>
        </p:blipFill>
        <p:spPr>
          <a:xfrm>
            <a:off x="152400" y="700000"/>
            <a:ext cx="8839201" cy="4032800"/>
          </a:xfrm>
          <a:prstGeom prst="rect">
            <a:avLst/>
          </a:prstGeom>
          <a:noFill/>
          <a:ln>
            <a:noFill/>
          </a:ln>
        </p:spPr>
      </p:pic>
      <p:sp>
        <p:nvSpPr>
          <p:cNvPr id="200" name="Google Shape;200;p30"/>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16/27</a:t>
            </a:r>
            <a:endParaRPr>
              <a:latin typeface="Roboto"/>
              <a:ea typeface="Roboto"/>
              <a:cs typeface="Roboto"/>
              <a:sym typeface="Roboto"/>
            </a:endParaRPr>
          </a:p>
        </p:txBody>
      </p:sp>
      <p:pic>
        <p:nvPicPr>
          <p:cNvPr id="201" name="Google Shape;201;p30"/>
          <p:cNvPicPr preferRelativeResize="0"/>
          <p:nvPr/>
        </p:nvPicPr>
        <p:blipFill>
          <a:blip r:embed="rId4">
            <a:alphaModFix/>
          </a:blip>
          <a:stretch>
            <a:fillRect/>
          </a:stretch>
        </p:blipFill>
        <p:spPr>
          <a:xfrm>
            <a:off x="7916450" y="152400"/>
            <a:ext cx="978725" cy="41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05" name="Shape 205"/>
        <p:cNvGrpSpPr/>
        <p:nvPr/>
      </p:nvGrpSpPr>
      <p:grpSpPr>
        <a:xfrm>
          <a:off x="0" y="0"/>
          <a:ext cx="0" cy="0"/>
          <a:chOff x="0" y="0"/>
          <a:chExt cx="0" cy="0"/>
        </a:xfrm>
      </p:grpSpPr>
      <p:sp>
        <p:nvSpPr>
          <p:cNvPr id="206" name="Google Shape;206;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Traditional methods are not efficient in Partial shading condition </a:t>
            </a:r>
            <a:endParaRPr/>
          </a:p>
        </p:txBody>
      </p:sp>
      <p:sp>
        <p:nvSpPr>
          <p:cNvPr id="207" name="Google Shape;207;p31"/>
          <p:cNvSpPr txBox="1"/>
          <p:nvPr/>
        </p:nvSpPr>
        <p:spPr>
          <a:xfrm>
            <a:off x="173850" y="710675"/>
            <a:ext cx="86754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Global MPP Detection</a:t>
            </a:r>
            <a:r>
              <a:rPr lang="en" sz="1600">
                <a:latin typeface="Roboto"/>
                <a:ea typeface="Roboto"/>
                <a:cs typeface="Roboto"/>
                <a:sym typeface="Roboto"/>
              </a:rPr>
              <a:t>: Traditional techniques calculate the MPP for the entire solar array. However, in partial shading scenarios,The algorithm might detect an MPP that corresponds to only the shaded portion of the array.</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Slow Response:</a:t>
            </a:r>
            <a:r>
              <a:rPr lang="en" sz="1600">
                <a:latin typeface="Roboto"/>
                <a:ea typeface="Roboto"/>
                <a:cs typeface="Roboto"/>
                <a:sym typeface="Roboto"/>
              </a:rPr>
              <a:t> Traditional MPPT algorithms often have slow response times, and they might not be able to adapt quickly to changing shading conditions. As shading patterns shift, the algorithm may take some time to converge to the new MPP, causing power losses during the transition period.</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Oscillation:</a:t>
            </a:r>
            <a:r>
              <a:rPr lang="en" sz="1600">
                <a:latin typeface="Roboto"/>
                <a:ea typeface="Roboto"/>
                <a:cs typeface="Roboto"/>
                <a:sym typeface="Roboto"/>
              </a:rPr>
              <a:t> In partial shading situations, the MPPT algorithm might get stuck in oscillation between different MPPs, constantly trying to find the optimal point. This behavior can lead to power losses and instability in the system.</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
        <p:nvSpPr>
          <p:cNvPr id="208" name="Google Shape;208;p31"/>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17/27</a:t>
            </a:r>
            <a:endParaRPr>
              <a:latin typeface="Roboto"/>
              <a:ea typeface="Roboto"/>
              <a:cs typeface="Roboto"/>
              <a:sym typeface="Roboto"/>
            </a:endParaRPr>
          </a:p>
        </p:txBody>
      </p:sp>
      <p:pic>
        <p:nvPicPr>
          <p:cNvPr id="209" name="Google Shape;209;p31"/>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460950" y="1741875"/>
            <a:ext cx="8222100" cy="29289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2600">
                <a:solidFill>
                  <a:srgbClr val="000000"/>
                </a:solidFill>
              </a:rPr>
              <a:t>1. Introduction</a:t>
            </a:r>
            <a:endParaRPr sz="2600">
              <a:solidFill>
                <a:srgbClr val="000000"/>
              </a:solidFill>
            </a:endParaRPr>
          </a:p>
          <a:p>
            <a:pPr indent="0" lvl="0" marL="0" rtl="0" algn="l">
              <a:lnSpc>
                <a:spcPct val="150000"/>
              </a:lnSpc>
              <a:spcBef>
                <a:spcPts val="0"/>
              </a:spcBef>
              <a:spcAft>
                <a:spcPts val="0"/>
              </a:spcAft>
              <a:buNone/>
            </a:pPr>
            <a:r>
              <a:rPr lang="en" sz="2600">
                <a:solidFill>
                  <a:srgbClr val="000000"/>
                </a:solidFill>
              </a:rPr>
              <a:t>2. What is MPPT</a:t>
            </a:r>
            <a:endParaRPr sz="2600">
              <a:solidFill>
                <a:srgbClr val="000000"/>
              </a:solidFill>
            </a:endParaRPr>
          </a:p>
          <a:p>
            <a:pPr indent="0" lvl="0" marL="0" rtl="0" algn="l">
              <a:lnSpc>
                <a:spcPct val="150000"/>
              </a:lnSpc>
              <a:spcBef>
                <a:spcPts val="0"/>
              </a:spcBef>
              <a:spcAft>
                <a:spcPts val="0"/>
              </a:spcAft>
              <a:buNone/>
            </a:pPr>
            <a:r>
              <a:rPr lang="en" sz="2600">
                <a:solidFill>
                  <a:srgbClr val="000000"/>
                </a:solidFill>
              </a:rPr>
              <a:t>3. MPPT types </a:t>
            </a:r>
            <a:endParaRPr sz="2600">
              <a:solidFill>
                <a:srgbClr val="000000"/>
              </a:solidFill>
            </a:endParaRPr>
          </a:p>
          <a:p>
            <a:pPr indent="0" lvl="0" marL="0" rtl="0" algn="l">
              <a:lnSpc>
                <a:spcPct val="150000"/>
              </a:lnSpc>
              <a:spcBef>
                <a:spcPts val="0"/>
              </a:spcBef>
              <a:spcAft>
                <a:spcPts val="0"/>
              </a:spcAft>
              <a:buNone/>
            </a:pPr>
            <a:r>
              <a:rPr lang="en" sz="2600">
                <a:solidFill>
                  <a:srgbClr val="000000"/>
                </a:solidFill>
              </a:rPr>
              <a:t>4. Incremental conductance </a:t>
            </a:r>
            <a:endParaRPr sz="2600">
              <a:solidFill>
                <a:srgbClr val="000000"/>
              </a:solidFill>
            </a:endParaRPr>
          </a:p>
          <a:p>
            <a:pPr indent="0" lvl="0" marL="0" rtl="0" algn="l">
              <a:lnSpc>
                <a:spcPct val="150000"/>
              </a:lnSpc>
              <a:spcBef>
                <a:spcPts val="0"/>
              </a:spcBef>
              <a:spcAft>
                <a:spcPts val="0"/>
              </a:spcAft>
              <a:buNone/>
            </a:pPr>
            <a:r>
              <a:rPr lang="en" sz="2600">
                <a:solidFill>
                  <a:srgbClr val="000000"/>
                </a:solidFill>
              </a:rPr>
              <a:t>5.Grey Wolf Optimization </a:t>
            </a:r>
            <a:endParaRPr sz="2600">
              <a:solidFill>
                <a:srgbClr val="000000"/>
              </a:solidFill>
            </a:endParaRPr>
          </a:p>
          <a:p>
            <a:pPr indent="0" lvl="0" marL="0" rtl="0" algn="l">
              <a:lnSpc>
                <a:spcPct val="150000"/>
              </a:lnSpc>
              <a:spcBef>
                <a:spcPts val="0"/>
              </a:spcBef>
              <a:spcAft>
                <a:spcPts val="0"/>
              </a:spcAft>
              <a:buNone/>
            </a:pPr>
            <a:r>
              <a:t/>
            </a:r>
            <a:endParaRPr sz="3000">
              <a:solidFill>
                <a:srgbClr val="000000"/>
              </a:solidFill>
            </a:endParaRPr>
          </a:p>
        </p:txBody>
      </p:sp>
      <p:sp>
        <p:nvSpPr>
          <p:cNvPr id="75" name="Google Shape;75;p14"/>
          <p:cNvSpPr txBox="1"/>
          <p:nvPr/>
        </p:nvSpPr>
        <p:spPr>
          <a:xfrm>
            <a:off x="2184800" y="369100"/>
            <a:ext cx="4179000" cy="55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Roboto"/>
                <a:ea typeface="Roboto"/>
                <a:cs typeface="Roboto"/>
                <a:sym typeface="Roboto"/>
              </a:rPr>
              <a:t>Table of content</a:t>
            </a:r>
            <a:endParaRPr sz="3300">
              <a:latin typeface="Roboto"/>
              <a:ea typeface="Roboto"/>
              <a:cs typeface="Roboto"/>
              <a:sym typeface="Roboto"/>
            </a:endParaRPr>
          </a:p>
        </p:txBody>
      </p:sp>
      <p:pic>
        <p:nvPicPr>
          <p:cNvPr id="76" name="Google Shape;76;p14"/>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13" name="Shape 213"/>
        <p:cNvGrpSpPr/>
        <p:nvPr/>
      </p:nvGrpSpPr>
      <p:grpSpPr>
        <a:xfrm>
          <a:off x="0" y="0"/>
          <a:ext cx="0" cy="0"/>
          <a:chOff x="0" y="0"/>
          <a:chExt cx="0" cy="0"/>
        </a:xfrm>
      </p:grpSpPr>
      <p:sp>
        <p:nvSpPr>
          <p:cNvPr id="214" name="Google Shape;214;p32"/>
          <p:cNvSpPr txBox="1"/>
          <p:nvPr>
            <p:ph type="title"/>
          </p:nvPr>
        </p:nvSpPr>
        <p:spPr>
          <a:xfrm>
            <a:off x="642950" y="526350"/>
            <a:ext cx="75186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GREY WOLF </a:t>
            </a:r>
            <a:r>
              <a:rPr lang="en" sz="4800"/>
              <a:t>OPTIMIZATION</a:t>
            </a:r>
            <a:r>
              <a:rPr lang="en" sz="4800"/>
              <a:t> MPPT </a:t>
            </a:r>
            <a:endParaRPr sz="4800"/>
          </a:p>
        </p:txBody>
      </p:sp>
      <p:sp>
        <p:nvSpPr>
          <p:cNvPr id="215" name="Google Shape;215;p32"/>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18/27</a:t>
            </a:r>
            <a:endParaRPr>
              <a:latin typeface="Roboto"/>
              <a:ea typeface="Roboto"/>
              <a:cs typeface="Roboto"/>
              <a:sym typeface="Roboto"/>
            </a:endParaRPr>
          </a:p>
        </p:txBody>
      </p:sp>
      <p:pic>
        <p:nvPicPr>
          <p:cNvPr id="216" name="Google Shape;216;p32"/>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20" name="Shape 220"/>
        <p:cNvGrpSpPr/>
        <p:nvPr/>
      </p:nvGrpSpPr>
      <p:grpSpPr>
        <a:xfrm>
          <a:off x="0" y="0"/>
          <a:ext cx="0" cy="0"/>
          <a:chOff x="0" y="0"/>
          <a:chExt cx="0" cy="0"/>
        </a:xfrm>
      </p:grpSpPr>
      <p:sp>
        <p:nvSpPr>
          <p:cNvPr id="221" name="Google Shape;221;p33"/>
          <p:cNvSpPr txBox="1"/>
          <p:nvPr>
            <p:ph type="title"/>
          </p:nvPr>
        </p:nvSpPr>
        <p:spPr>
          <a:xfrm>
            <a:off x="243300" y="662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Grey Wolf Optimization </a:t>
            </a:r>
            <a:endParaRPr/>
          </a:p>
        </p:txBody>
      </p:sp>
      <p:sp>
        <p:nvSpPr>
          <p:cNvPr id="222" name="Google Shape;222;p33"/>
          <p:cNvSpPr txBox="1"/>
          <p:nvPr/>
        </p:nvSpPr>
        <p:spPr>
          <a:xfrm>
            <a:off x="98250" y="1965625"/>
            <a:ext cx="88266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Optimization algorithm inspired by the social behaviour of wolves.</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M</a:t>
            </a:r>
            <a:r>
              <a:rPr lang="en" sz="1600">
                <a:latin typeface="Roboto"/>
                <a:ea typeface="Roboto"/>
                <a:cs typeface="Roboto"/>
                <a:sym typeface="Roboto"/>
              </a:rPr>
              <a:t>etaheuristic algorithm that is widely used for optimization problems.</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A</a:t>
            </a:r>
            <a:r>
              <a:rPr lang="en" sz="1600">
                <a:latin typeface="Roboto"/>
                <a:ea typeface="Roboto"/>
                <a:cs typeface="Roboto"/>
                <a:sym typeface="Roboto"/>
              </a:rPr>
              <a:t>ims to find the optimal voltage and current values in MPP under varying conditions.</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Can efficiently track the maximum power point even in dynamic and uncertain solar conditions.</a:t>
            </a:r>
            <a:endParaRPr sz="1600">
              <a:latin typeface="Roboto"/>
              <a:ea typeface="Roboto"/>
              <a:cs typeface="Roboto"/>
              <a:sym typeface="Roboto"/>
            </a:endParaRPr>
          </a:p>
        </p:txBody>
      </p:sp>
      <p:sp>
        <p:nvSpPr>
          <p:cNvPr id="223" name="Google Shape;223;p33"/>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19/27</a:t>
            </a:r>
            <a:endParaRPr>
              <a:latin typeface="Roboto"/>
              <a:ea typeface="Roboto"/>
              <a:cs typeface="Roboto"/>
              <a:sym typeface="Roboto"/>
            </a:endParaRPr>
          </a:p>
        </p:txBody>
      </p:sp>
      <p:pic>
        <p:nvPicPr>
          <p:cNvPr id="224" name="Google Shape;224;p33"/>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34"/>
          <p:cNvSpPr txBox="1"/>
          <p:nvPr>
            <p:ph idx="4294967295" type="title"/>
          </p:nvPr>
        </p:nvSpPr>
        <p:spPr>
          <a:xfrm>
            <a:off x="0" y="29925"/>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 </a:t>
            </a:r>
            <a:r>
              <a:rPr lang="en">
                <a:solidFill>
                  <a:srgbClr val="3D85C6"/>
                </a:solidFill>
              </a:rPr>
              <a:t>HOW GWO WORKS ?</a:t>
            </a:r>
            <a:endParaRPr>
              <a:solidFill>
                <a:srgbClr val="3D85C6"/>
              </a:solidFill>
            </a:endParaRPr>
          </a:p>
        </p:txBody>
      </p:sp>
      <p:pic>
        <p:nvPicPr>
          <p:cNvPr id="230" name="Google Shape;230;p34"/>
          <p:cNvPicPr preferRelativeResize="0"/>
          <p:nvPr/>
        </p:nvPicPr>
        <p:blipFill>
          <a:blip r:embed="rId3">
            <a:alphaModFix/>
          </a:blip>
          <a:stretch>
            <a:fillRect/>
          </a:stretch>
        </p:blipFill>
        <p:spPr>
          <a:xfrm>
            <a:off x="337550" y="738250"/>
            <a:ext cx="4026100" cy="3836250"/>
          </a:xfrm>
          <a:prstGeom prst="rect">
            <a:avLst/>
          </a:prstGeom>
          <a:noFill/>
          <a:ln>
            <a:noFill/>
          </a:ln>
        </p:spPr>
      </p:pic>
      <p:pic>
        <p:nvPicPr>
          <p:cNvPr id="231" name="Google Shape;231;p34"/>
          <p:cNvPicPr preferRelativeResize="0"/>
          <p:nvPr/>
        </p:nvPicPr>
        <p:blipFill>
          <a:blip r:embed="rId4">
            <a:alphaModFix/>
          </a:blip>
          <a:stretch>
            <a:fillRect/>
          </a:stretch>
        </p:blipFill>
        <p:spPr>
          <a:xfrm>
            <a:off x="5215400" y="29900"/>
            <a:ext cx="3249950" cy="5083676"/>
          </a:xfrm>
          <a:prstGeom prst="rect">
            <a:avLst/>
          </a:prstGeom>
          <a:noFill/>
          <a:ln>
            <a:noFill/>
          </a:ln>
        </p:spPr>
      </p:pic>
      <p:sp>
        <p:nvSpPr>
          <p:cNvPr id="232" name="Google Shape;232;p34"/>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20</a:t>
            </a:r>
            <a:r>
              <a:rPr lang="en">
                <a:latin typeface="Roboto"/>
                <a:ea typeface="Roboto"/>
                <a:cs typeface="Roboto"/>
                <a:sym typeface="Roboto"/>
              </a:rPr>
              <a:t>/27</a:t>
            </a:r>
            <a:endParaRPr>
              <a:latin typeface="Roboto"/>
              <a:ea typeface="Roboto"/>
              <a:cs typeface="Roboto"/>
              <a:sym typeface="Roboto"/>
            </a:endParaRPr>
          </a:p>
        </p:txBody>
      </p:sp>
      <p:pic>
        <p:nvPicPr>
          <p:cNvPr id="233" name="Google Shape;233;p34"/>
          <p:cNvPicPr preferRelativeResize="0"/>
          <p:nvPr/>
        </p:nvPicPr>
        <p:blipFill>
          <a:blip r:embed="rId5">
            <a:alphaModFix/>
          </a:blip>
          <a:stretch>
            <a:fillRect/>
          </a:stretch>
        </p:blipFill>
        <p:spPr>
          <a:xfrm>
            <a:off x="7916450" y="152400"/>
            <a:ext cx="978725" cy="410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37" name="Shape 237"/>
        <p:cNvGrpSpPr/>
        <p:nvPr/>
      </p:nvGrpSpPr>
      <p:grpSpPr>
        <a:xfrm>
          <a:off x="0" y="0"/>
          <a:ext cx="0" cy="0"/>
          <a:chOff x="0" y="0"/>
          <a:chExt cx="0" cy="0"/>
        </a:xfrm>
      </p:grpSpPr>
      <p:sp>
        <p:nvSpPr>
          <p:cNvPr id="238" name="Google Shape;238;p35"/>
          <p:cNvSpPr txBox="1"/>
          <p:nvPr>
            <p:ph type="title"/>
          </p:nvPr>
        </p:nvSpPr>
        <p:spPr>
          <a:xfrm>
            <a:off x="642950" y="526350"/>
            <a:ext cx="75186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GWO </a:t>
            </a:r>
            <a:r>
              <a:rPr lang="en" sz="4800"/>
              <a:t>Simulation </a:t>
            </a:r>
            <a:endParaRPr sz="4800"/>
          </a:p>
        </p:txBody>
      </p:sp>
      <p:sp>
        <p:nvSpPr>
          <p:cNvPr id="239" name="Google Shape;239;p35"/>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21</a:t>
            </a:r>
            <a:r>
              <a:rPr lang="en">
                <a:latin typeface="Roboto"/>
                <a:ea typeface="Roboto"/>
                <a:cs typeface="Roboto"/>
                <a:sym typeface="Roboto"/>
              </a:rPr>
              <a:t>/27</a:t>
            </a:r>
            <a:endParaRPr>
              <a:latin typeface="Roboto"/>
              <a:ea typeface="Roboto"/>
              <a:cs typeface="Roboto"/>
              <a:sym typeface="Roboto"/>
            </a:endParaRPr>
          </a:p>
        </p:txBody>
      </p:sp>
      <p:pic>
        <p:nvPicPr>
          <p:cNvPr id="240" name="Google Shape;240;p35"/>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6"/>
          <p:cNvPicPr preferRelativeResize="0"/>
          <p:nvPr/>
        </p:nvPicPr>
        <p:blipFill>
          <a:blip r:embed="rId3">
            <a:alphaModFix/>
          </a:blip>
          <a:stretch>
            <a:fillRect/>
          </a:stretch>
        </p:blipFill>
        <p:spPr>
          <a:xfrm>
            <a:off x="152400" y="408450"/>
            <a:ext cx="8839199" cy="4160200"/>
          </a:xfrm>
          <a:prstGeom prst="rect">
            <a:avLst/>
          </a:prstGeom>
          <a:noFill/>
          <a:ln>
            <a:noFill/>
          </a:ln>
        </p:spPr>
      </p:pic>
      <p:sp>
        <p:nvSpPr>
          <p:cNvPr id="246" name="Google Shape;246;p36"/>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22</a:t>
            </a:r>
            <a:r>
              <a:rPr lang="en">
                <a:latin typeface="Roboto"/>
                <a:ea typeface="Roboto"/>
                <a:cs typeface="Roboto"/>
                <a:sym typeface="Roboto"/>
              </a:rPr>
              <a:t>/27</a:t>
            </a:r>
            <a:endParaRPr>
              <a:latin typeface="Roboto"/>
              <a:ea typeface="Roboto"/>
              <a:cs typeface="Roboto"/>
              <a:sym typeface="Roboto"/>
            </a:endParaRPr>
          </a:p>
        </p:txBody>
      </p:sp>
      <p:pic>
        <p:nvPicPr>
          <p:cNvPr id="247" name="Google Shape;247;p36"/>
          <p:cNvPicPr preferRelativeResize="0"/>
          <p:nvPr/>
        </p:nvPicPr>
        <p:blipFill>
          <a:blip r:embed="rId4">
            <a:alphaModFix/>
          </a:blip>
          <a:stretch>
            <a:fillRect/>
          </a:stretch>
        </p:blipFill>
        <p:spPr>
          <a:xfrm>
            <a:off x="7916450" y="152400"/>
            <a:ext cx="978725" cy="410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51" name="Shape 251"/>
        <p:cNvGrpSpPr/>
        <p:nvPr/>
      </p:nvGrpSpPr>
      <p:grpSpPr>
        <a:xfrm>
          <a:off x="0" y="0"/>
          <a:ext cx="0" cy="0"/>
          <a:chOff x="0" y="0"/>
          <a:chExt cx="0" cy="0"/>
        </a:xfrm>
      </p:grpSpPr>
      <p:sp>
        <p:nvSpPr>
          <p:cNvPr id="252" name="Google Shape;252;p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Results in partial shading condition (Duty Cycle)</a:t>
            </a:r>
            <a:endParaRPr sz="2400"/>
          </a:p>
        </p:txBody>
      </p:sp>
      <p:pic>
        <p:nvPicPr>
          <p:cNvPr id="253" name="Google Shape;253;p37"/>
          <p:cNvPicPr preferRelativeResize="0"/>
          <p:nvPr/>
        </p:nvPicPr>
        <p:blipFill>
          <a:blip r:embed="rId3">
            <a:alphaModFix/>
          </a:blip>
          <a:stretch>
            <a:fillRect/>
          </a:stretch>
        </p:blipFill>
        <p:spPr>
          <a:xfrm>
            <a:off x="158700" y="619050"/>
            <a:ext cx="8826599" cy="3982725"/>
          </a:xfrm>
          <a:prstGeom prst="rect">
            <a:avLst/>
          </a:prstGeom>
          <a:noFill/>
          <a:ln>
            <a:noFill/>
          </a:ln>
        </p:spPr>
      </p:pic>
      <p:sp>
        <p:nvSpPr>
          <p:cNvPr id="254" name="Google Shape;254;p37"/>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23</a:t>
            </a:r>
            <a:r>
              <a:rPr lang="en">
                <a:latin typeface="Roboto"/>
                <a:ea typeface="Roboto"/>
                <a:cs typeface="Roboto"/>
                <a:sym typeface="Roboto"/>
              </a:rPr>
              <a:t>/27</a:t>
            </a:r>
            <a:endParaRPr>
              <a:latin typeface="Roboto"/>
              <a:ea typeface="Roboto"/>
              <a:cs typeface="Roboto"/>
              <a:sym typeface="Roboto"/>
            </a:endParaRPr>
          </a:p>
        </p:txBody>
      </p:sp>
      <p:pic>
        <p:nvPicPr>
          <p:cNvPr id="255" name="Google Shape;255;p37"/>
          <p:cNvPicPr preferRelativeResize="0"/>
          <p:nvPr/>
        </p:nvPicPr>
        <p:blipFill>
          <a:blip r:embed="rId4">
            <a:alphaModFix/>
          </a:blip>
          <a:stretch>
            <a:fillRect/>
          </a:stretch>
        </p:blipFill>
        <p:spPr>
          <a:xfrm>
            <a:off x="7916450" y="152400"/>
            <a:ext cx="978725" cy="410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59" name="Shape 259"/>
        <p:cNvGrpSpPr/>
        <p:nvPr/>
      </p:nvGrpSpPr>
      <p:grpSpPr>
        <a:xfrm>
          <a:off x="0" y="0"/>
          <a:ext cx="0" cy="0"/>
          <a:chOff x="0" y="0"/>
          <a:chExt cx="0" cy="0"/>
        </a:xfrm>
      </p:grpSpPr>
      <p:sp>
        <p:nvSpPr>
          <p:cNvPr id="260" name="Google Shape;260;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Results in partial shading condition (PV Voltage)</a:t>
            </a:r>
            <a:endParaRPr sz="2400"/>
          </a:p>
        </p:txBody>
      </p:sp>
      <p:pic>
        <p:nvPicPr>
          <p:cNvPr id="261" name="Google Shape;261;p38"/>
          <p:cNvPicPr preferRelativeResize="0"/>
          <p:nvPr/>
        </p:nvPicPr>
        <p:blipFill>
          <a:blip r:embed="rId3">
            <a:alphaModFix/>
          </a:blip>
          <a:stretch>
            <a:fillRect/>
          </a:stretch>
        </p:blipFill>
        <p:spPr>
          <a:xfrm>
            <a:off x="158700" y="619050"/>
            <a:ext cx="8826599" cy="4000576"/>
          </a:xfrm>
          <a:prstGeom prst="rect">
            <a:avLst/>
          </a:prstGeom>
          <a:noFill/>
          <a:ln>
            <a:noFill/>
          </a:ln>
        </p:spPr>
      </p:pic>
      <p:sp>
        <p:nvSpPr>
          <p:cNvPr id="262" name="Google Shape;262;p38"/>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24</a:t>
            </a:r>
            <a:r>
              <a:rPr lang="en">
                <a:latin typeface="Roboto"/>
                <a:ea typeface="Roboto"/>
                <a:cs typeface="Roboto"/>
                <a:sym typeface="Roboto"/>
              </a:rPr>
              <a:t>/27</a:t>
            </a:r>
            <a:endParaRPr>
              <a:latin typeface="Roboto"/>
              <a:ea typeface="Roboto"/>
              <a:cs typeface="Roboto"/>
              <a:sym typeface="Roboto"/>
            </a:endParaRPr>
          </a:p>
        </p:txBody>
      </p:sp>
      <p:pic>
        <p:nvPicPr>
          <p:cNvPr id="263" name="Google Shape;263;p38"/>
          <p:cNvPicPr preferRelativeResize="0"/>
          <p:nvPr/>
        </p:nvPicPr>
        <p:blipFill>
          <a:blip r:embed="rId4">
            <a:alphaModFix/>
          </a:blip>
          <a:stretch>
            <a:fillRect/>
          </a:stretch>
        </p:blipFill>
        <p:spPr>
          <a:xfrm>
            <a:off x="7916450" y="152400"/>
            <a:ext cx="978725" cy="41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67" name="Shape 267"/>
        <p:cNvGrpSpPr/>
        <p:nvPr/>
      </p:nvGrpSpPr>
      <p:grpSpPr>
        <a:xfrm>
          <a:off x="0" y="0"/>
          <a:ext cx="0" cy="0"/>
          <a:chOff x="0" y="0"/>
          <a:chExt cx="0" cy="0"/>
        </a:xfrm>
      </p:grpSpPr>
      <p:sp>
        <p:nvSpPr>
          <p:cNvPr id="268" name="Google Shape;268;p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Results in partial shading condition (PV power)</a:t>
            </a:r>
            <a:endParaRPr sz="2400"/>
          </a:p>
        </p:txBody>
      </p:sp>
      <p:pic>
        <p:nvPicPr>
          <p:cNvPr id="269" name="Google Shape;269;p39"/>
          <p:cNvPicPr preferRelativeResize="0"/>
          <p:nvPr/>
        </p:nvPicPr>
        <p:blipFill>
          <a:blip r:embed="rId3">
            <a:alphaModFix/>
          </a:blip>
          <a:stretch>
            <a:fillRect/>
          </a:stretch>
        </p:blipFill>
        <p:spPr>
          <a:xfrm>
            <a:off x="178475" y="700000"/>
            <a:ext cx="8666152" cy="3944662"/>
          </a:xfrm>
          <a:prstGeom prst="rect">
            <a:avLst/>
          </a:prstGeom>
          <a:noFill/>
          <a:ln>
            <a:noFill/>
          </a:ln>
        </p:spPr>
      </p:pic>
      <p:sp>
        <p:nvSpPr>
          <p:cNvPr id="270" name="Google Shape;270;p39"/>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25</a:t>
            </a:r>
            <a:r>
              <a:rPr lang="en">
                <a:latin typeface="Roboto"/>
                <a:ea typeface="Roboto"/>
                <a:cs typeface="Roboto"/>
                <a:sym typeface="Roboto"/>
              </a:rPr>
              <a:t>/27</a:t>
            </a:r>
            <a:endParaRPr>
              <a:latin typeface="Roboto"/>
              <a:ea typeface="Roboto"/>
              <a:cs typeface="Roboto"/>
              <a:sym typeface="Roboto"/>
            </a:endParaRPr>
          </a:p>
        </p:txBody>
      </p:sp>
      <p:pic>
        <p:nvPicPr>
          <p:cNvPr id="271" name="Google Shape;271;p39"/>
          <p:cNvPicPr preferRelativeResize="0"/>
          <p:nvPr/>
        </p:nvPicPr>
        <p:blipFill>
          <a:blip r:embed="rId4">
            <a:alphaModFix/>
          </a:blip>
          <a:stretch>
            <a:fillRect/>
          </a:stretch>
        </p:blipFill>
        <p:spPr>
          <a:xfrm>
            <a:off x="7916450" y="152400"/>
            <a:ext cx="978725" cy="410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75" name="Shape 275"/>
        <p:cNvGrpSpPr/>
        <p:nvPr/>
      </p:nvGrpSpPr>
      <p:grpSpPr>
        <a:xfrm>
          <a:off x="0" y="0"/>
          <a:ext cx="0" cy="0"/>
          <a:chOff x="0" y="0"/>
          <a:chExt cx="0" cy="0"/>
        </a:xfrm>
      </p:grpSpPr>
      <p:sp>
        <p:nvSpPr>
          <p:cNvPr id="276" name="Google Shape;276;p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analysis </a:t>
            </a:r>
            <a:endParaRPr/>
          </a:p>
        </p:txBody>
      </p:sp>
      <p:sp>
        <p:nvSpPr>
          <p:cNvPr id="277" name="Google Shape;277;p40"/>
          <p:cNvSpPr txBox="1"/>
          <p:nvPr/>
        </p:nvSpPr>
        <p:spPr>
          <a:xfrm>
            <a:off x="289350" y="1441850"/>
            <a:ext cx="84444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       </a:t>
            </a:r>
            <a:r>
              <a:rPr b="1" lang="en" sz="1600">
                <a:latin typeface="Roboto"/>
                <a:ea typeface="Roboto"/>
                <a:cs typeface="Roboto"/>
                <a:sym typeface="Roboto"/>
              </a:rPr>
              <a:t>Favorable results:</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101600" lvl="0" marL="457200" rtl="0" algn="l">
              <a:spcBef>
                <a:spcPts val="0"/>
              </a:spcBef>
              <a:spcAft>
                <a:spcPts val="0"/>
              </a:spcAft>
              <a:buSzPts val="1600"/>
              <a:buFont typeface="Roboto"/>
              <a:buChar char="●"/>
            </a:pPr>
            <a:r>
              <a:rPr lang="en" sz="1600">
                <a:latin typeface="Roboto"/>
                <a:ea typeface="Roboto"/>
                <a:cs typeface="Roboto"/>
                <a:sym typeface="Roboto"/>
              </a:rPr>
              <a:t> Best duty cycle: found after 5 seconds </a:t>
            </a:r>
            <a:endParaRPr sz="1600">
              <a:latin typeface="Roboto"/>
              <a:ea typeface="Roboto"/>
              <a:cs typeface="Roboto"/>
              <a:sym typeface="Roboto"/>
            </a:endParaRPr>
          </a:p>
          <a:p>
            <a:pPr indent="-101600" lvl="0" marL="457200" rtl="0" algn="l">
              <a:spcBef>
                <a:spcPts val="0"/>
              </a:spcBef>
              <a:spcAft>
                <a:spcPts val="0"/>
              </a:spcAft>
              <a:buSzPts val="1600"/>
              <a:buFont typeface="Roboto"/>
              <a:buChar char="●"/>
            </a:pPr>
            <a:r>
              <a:rPr lang="en" sz="1600">
                <a:latin typeface="Roboto"/>
                <a:ea typeface="Roboto"/>
                <a:cs typeface="Roboto"/>
                <a:sym typeface="Roboto"/>
              </a:rPr>
              <a:t> Converging to the GMPP and not getting stuck in a LMPP</a:t>
            </a:r>
            <a:endParaRPr sz="1600">
              <a:latin typeface="Roboto"/>
              <a:ea typeface="Roboto"/>
              <a:cs typeface="Roboto"/>
              <a:sym typeface="Roboto"/>
            </a:endParaRPr>
          </a:p>
          <a:p>
            <a:pPr indent="-101600" lvl="0" marL="457200" rtl="0" algn="l">
              <a:spcBef>
                <a:spcPts val="0"/>
              </a:spcBef>
              <a:spcAft>
                <a:spcPts val="0"/>
              </a:spcAft>
              <a:buSzPts val="1600"/>
              <a:buFont typeface="Roboto"/>
              <a:buChar char="●"/>
            </a:pPr>
            <a:r>
              <a:rPr lang="en" sz="1600">
                <a:latin typeface="Roboto"/>
                <a:ea typeface="Roboto"/>
                <a:cs typeface="Roboto"/>
                <a:sym typeface="Roboto"/>
              </a:rPr>
              <a:t> Small fluctuations in the PV generated power after finding the GMPP</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     </a:t>
            </a:r>
            <a:r>
              <a:rPr b="1" lang="en" sz="1600">
                <a:latin typeface="Roboto"/>
                <a:ea typeface="Roboto"/>
                <a:cs typeface="Roboto"/>
                <a:sym typeface="Roboto"/>
              </a:rPr>
              <a:t>  Unfavorable results:</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101600" lvl="0" marL="400050" rtl="0" algn="l">
              <a:spcBef>
                <a:spcPts val="0"/>
              </a:spcBef>
              <a:spcAft>
                <a:spcPts val="0"/>
              </a:spcAft>
              <a:buSzPts val="1600"/>
              <a:buFont typeface="Roboto"/>
              <a:buChar char="●"/>
            </a:pPr>
            <a:r>
              <a:rPr b="1" lang="en" sz="1600">
                <a:latin typeface="Roboto"/>
                <a:ea typeface="Roboto"/>
                <a:cs typeface="Roboto"/>
                <a:sym typeface="Roboto"/>
              </a:rPr>
              <a:t>  </a:t>
            </a:r>
            <a:r>
              <a:rPr lang="en" sz="1600">
                <a:latin typeface="Roboto"/>
                <a:ea typeface="Roboto"/>
                <a:cs typeface="Roboto"/>
                <a:sym typeface="Roboto"/>
              </a:rPr>
              <a:t>Power fluctuation before finding the MPP due to the randomness of generated initial duty cycle values.</a:t>
            </a:r>
            <a:endParaRPr sz="1600">
              <a:latin typeface="Roboto"/>
              <a:ea typeface="Roboto"/>
              <a:cs typeface="Roboto"/>
              <a:sym typeface="Roboto"/>
            </a:endParaRPr>
          </a:p>
          <a:p>
            <a:pPr indent="-101600" lvl="0" marL="400050" rtl="0" algn="l">
              <a:spcBef>
                <a:spcPts val="0"/>
              </a:spcBef>
              <a:spcAft>
                <a:spcPts val="0"/>
              </a:spcAft>
              <a:buSzPts val="1600"/>
              <a:buFont typeface="Roboto"/>
              <a:buChar char="●"/>
            </a:pPr>
            <a:r>
              <a:rPr lang="en" sz="1600">
                <a:latin typeface="Roboto"/>
                <a:ea typeface="Roboto"/>
                <a:cs typeface="Roboto"/>
                <a:sym typeface="Roboto"/>
              </a:rPr>
              <a:t>  Finding MPP could be faster.</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p:txBody>
      </p:sp>
      <p:sp>
        <p:nvSpPr>
          <p:cNvPr id="278" name="Google Shape;278;p40"/>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26</a:t>
            </a:r>
            <a:r>
              <a:rPr lang="en">
                <a:latin typeface="Roboto"/>
                <a:ea typeface="Roboto"/>
                <a:cs typeface="Roboto"/>
                <a:sym typeface="Roboto"/>
              </a:rPr>
              <a:t>/27</a:t>
            </a:r>
            <a:endParaRPr>
              <a:latin typeface="Roboto"/>
              <a:ea typeface="Roboto"/>
              <a:cs typeface="Roboto"/>
              <a:sym typeface="Roboto"/>
            </a:endParaRPr>
          </a:p>
        </p:txBody>
      </p:sp>
      <p:pic>
        <p:nvPicPr>
          <p:cNvPr id="279" name="Google Shape;279;p40"/>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83" name="Shape 283"/>
        <p:cNvGrpSpPr/>
        <p:nvPr/>
      </p:nvGrpSpPr>
      <p:grpSpPr>
        <a:xfrm>
          <a:off x="0" y="0"/>
          <a:ext cx="0" cy="0"/>
          <a:chOff x="0" y="0"/>
          <a:chExt cx="0" cy="0"/>
        </a:xfrm>
      </p:grpSpPr>
      <p:sp>
        <p:nvSpPr>
          <p:cNvPr id="284" name="Google Shape;284;p41"/>
          <p:cNvSpPr txBox="1"/>
          <p:nvPr>
            <p:ph type="title"/>
          </p:nvPr>
        </p:nvSpPr>
        <p:spPr>
          <a:xfrm>
            <a:off x="243300" y="662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and perspectives</a:t>
            </a:r>
            <a:endParaRPr/>
          </a:p>
        </p:txBody>
      </p:sp>
      <p:sp>
        <p:nvSpPr>
          <p:cNvPr id="285" name="Google Shape;285;p41"/>
          <p:cNvSpPr txBox="1"/>
          <p:nvPr/>
        </p:nvSpPr>
        <p:spPr>
          <a:xfrm>
            <a:off x="98250" y="1965625"/>
            <a:ext cx="8826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GWO can track the GMPP in partial shading condition but it’s convergence is slow due to the randomness of the </a:t>
            </a:r>
            <a:r>
              <a:rPr lang="en" sz="1600">
                <a:latin typeface="Roboto"/>
                <a:ea typeface="Roboto"/>
                <a:cs typeface="Roboto"/>
                <a:sym typeface="Roboto"/>
              </a:rPr>
              <a:t>initially generated duty cycles </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Build an AI based algorithm to minimize the initial search area for the best duty cycle  </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We have to estimate the MPP area using an neural network model and search around it to minimize the time of convergence to the GMPP</a:t>
            </a:r>
            <a:endParaRPr sz="1600">
              <a:latin typeface="Roboto"/>
              <a:ea typeface="Roboto"/>
              <a:cs typeface="Roboto"/>
              <a:sym typeface="Roboto"/>
            </a:endParaRPr>
          </a:p>
          <a:p>
            <a:pPr indent="0" lvl="0" marL="0" rtl="0" algn="l">
              <a:lnSpc>
                <a:spcPct val="200000"/>
              </a:lnSpc>
              <a:spcBef>
                <a:spcPts val="0"/>
              </a:spcBef>
              <a:spcAft>
                <a:spcPts val="0"/>
              </a:spcAft>
              <a:buNone/>
            </a:pPr>
            <a:r>
              <a:t/>
            </a:r>
            <a:endParaRPr sz="1600">
              <a:latin typeface="Roboto"/>
              <a:ea typeface="Roboto"/>
              <a:cs typeface="Roboto"/>
              <a:sym typeface="Roboto"/>
            </a:endParaRPr>
          </a:p>
        </p:txBody>
      </p:sp>
      <p:sp>
        <p:nvSpPr>
          <p:cNvPr id="286" name="Google Shape;286;p41"/>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27</a:t>
            </a:r>
            <a:r>
              <a:rPr lang="en">
                <a:latin typeface="Roboto"/>
                <a:ea typeface="Roboto"/>
                <a:cs typeface="Roboto"/>
                <a:sym typeface="Roboto"/>
              </a:rPr>
              <a:t>/27</a:t>
            </a:r>
            <a:endParaRPr>
              <a:latin typeface="Roboto"/>
              <a:ea typeface="Roboto"/>
              <a:cs typeface="Roboto"/>
              <a:sym typeface="Roboto"/>
            </a:endParaRPr>
          </a:p>
        </p:txBody>
      </p:sp>
      <p:pic>
        <p:nvPicPr>
          <p:cNvPr id="287" name="Google Shape;287;p41"/>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Introduction </a:t>
            </a:r>
            <a:endParaRPr>
              <a:solidFill>
                <a:srgbClr val="000000"/>
              </a:solidFill>
            </a:endParaRPr>
          </a:p>
        </p:txBody>
      </p:sp>
      <p:sp>
        <p:nvSpPr>
          <p:cNvPr id="82" name="Google Shape;82;p15"/>
          <p:cNvSpPr txBox="1"/>
          <p:nvPr>
            <p:ph idx="1" type="body"/>
          </p:nvPr>
        </p:nvSpPr>
        <p:spPr>
          <a:xfrm>
            <a:off x="471900" y="2322575"/>
            <a:ext cx="8222100" cy="2710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1600"/>
              </a:spcAft>
              <a:buNone/>
            </a:pPr>
            <a:r>
              <a:rPr lang="en">
                <a:solidFill>
                  <a:srgbClr val="000000"/>
                </a:solidFill>
                <a:latin typeface="Arial"/>
                <a:ea typeface="Arial"/>
                <a:cs typeface="Arial"/>
                <a:sym typeface="Arial"/>
              </a:rPr>
              <a:t>Partial shading conditions often occur when photovoltaic (PV) panel does not receive a uniform irradiation due to passing clouds, presence of snow,</a:t>
            </a:r>
            <a:r>
              <a:rPr lang="en">
                <a:solidFill>
                  <a:srgbClr val="000000"/>
                </a:solidFill>
                <a:latin typeface="Arial"/>
                <a:ea typeface="Arial"/>
                <a:cs typeface="Arial"/>
                <a:sym typeface="Arial"/>
              </a:rPr>
              <a:t> neighboring </a:t>
            </a:r>
            <a:r>
              <a:rPr lang="en">
                <a:solidFill>
                  <a:srgbClr val="000000"/>
                </a:solidFill>
                <a:latin typeface="Arial"/>
                <a:ea typeface="Arial"/>
                <a:cs typeface="Arial"/>
                <a:sym typeface="Arial"/>
              </a:rPr>
              <a:t>buildings, towers, trees and telephone poles. This condition changes the convex shape of the power versus voltage (P-V) curve of the PV panel with multiple peaks. That’s why, we have to track the Global Maximum Power Point to maximize the </a:t>
            </a:r>
            <a:r>
              <a:rPr lang="en">
                <a:solidFill>
                  <a:srgbClr val="000000"/>
                </a:solidFill>
                <a:latin typeface="Arial"/>
                <a:ea typeface="Arial"/>
                <a:cs typeface="Arial"/>
                <a:sym typeface="Arial"/>
              </a:rPr>
              <a:t>efficiency</a:t>
            </a:r>
            <a:r>
              <a:rPr lang="en">
                <a:solidFill>
                  <a:srgbClr val="000000"/>
                </a:solidFill>
                <a:latin typeface="Arial"/>
                <a:ea typeface="Arial"/>
                <a:cs typeface="Arial"/>
                <a:sym typeface="Arial"/>
              </a:rPr>
              <a:t> of the (PV) panel.</a:t>
            </a:r>
            <a:endParaRPr>
              <a:solidFill>
                <a:srgbClr val="000000"/>
              </a:solidFill>
              <a:latin typeface="Arial"/>
              <a:ea typeface="Arial"/>
              <a:cs typeface="Arial"/>
              <a:sym typeface="Arial"/>
            </a:endParaRPr>
          </a:p>
        </p:txBody>
      </p:sp>
      <p:sp>
        <p:nvSpPr>
          <p:cNvPr id="83" name="Google Shape;83;p15"/>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1/27</a:t>
            </a:r>
            <a:endParaRPr>
              <a:latin typeface="Roboto"/>
              <a:ea typeface="Roboto"/>
              <a:cs typeface="Roboto"/>
              <a:sym typeface="Roboto"/>
            </a:endParaRPr>
          </a:p>
        </p:txBody>
      </p:sp>
      <p:pic>
        <p:nvPicPr>
          <p:cNvPr id="84" name="Google Shape;84;p15"/>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91" name="Shape 291"/>
        <p:cNvGrpSpPr/>
        <p:nvPr/>
      </p:nvGrpSpPr>
      <p:grpSpPr>
        <a:xfrm>
          <a:off x="0" y="0"/>
          <a:ext cx="0" cy="0"/>
          <a:chOff x="0" y="0"/>
          <a:chExt cx="0" cy="0"/>
        </a:xfrm>
      </p:grpSpPr>
      <p:sp>
        <p:nvSpPr>
          <p:cNvPr id="292" name="Google Shape;292;p42"/>
          <p:cNvSpPr txBox="1"/>
          <p:nvPr>
            <p:ph type="title"/>
          </p:nvPr>
        </p:nvSpPr>
        <p:spPr>
          <a:xfrm>
            <a:off x="642950" y="526350"/>
            <a:ext cx="75186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Thanks for your attention!</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471900" y="4029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Maximum Power Point Tracking </a:t>
            </a:r>
            <a:endParaRPr/>
          </a:p>
        </p:txBody>
      </p:sp>
      <p:sp>
        <p:nvSpPr>
          <p:cNvPr id="90" name="Google Shape;90;p16"/>
          <p:cNvSpPr txBox="1"/>
          <p:nvPr>
            <p:ph idx="1" type="body"/>
          </p:nvPr>
        </p:nvSpPr>
        <p:spPr>
          <a:xfrm>
            <a:off x="204000" y="1919075"/>
            <a:ext cx="4856100" cy="27102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Aims to find the maximum power for solar panels </a:t>
            </a:r>
            <a:endParaRPr>
              <a:solidFill>
                <a:srgbClr val="000000"/>
              </a:solidFill>
              <a:latin typeface="Arial"/>
              <a:ea typeface="Arial"/>
              <a:cs typeface="Arial"/>
              <a:sym typeface="Arial"/>
            </a:endParaRPr>
          </a:p>
          <a:p>
            <a:pPr indent="-342900" lvl="0" marL="457200" rtl="0" algn="just">
              <a:lnSpc>
                <a:spcPct val="100000"/>
              </a:lnSpc>
              <a:spcBef>
                <a:spcPts val="1600"/>
              </a:spcBef>
              <a:spcAft>
                <a:spcPts val="0"/>
              </a:spcAft>
              <a:buClr>
                <a:srgbClr val="000000"/>
              </a:buClr>
              <a:buSzPts val="1800"/>
              <a:buFont typeface="Arial"/>
              <a:buChar char="●"/>
            </a:pPr>
            <a:r>
              <a:rPr lang="en">
                <a:solidFill>
                  <a:srgbClr val="000000"/>
                </a:solidFill>
                <a:latin typeface="Arial"/>
                <a:ea typeface="Arial"/>
                <a:cs typeface="Arial"/>
                <a:sym typeface="Arial"/>
              </a:rPr>
              <a:t>P</a:t>
            </a:r>
            <a:r>
              <a:rPr lang="en">
                <a:solidFill>
                  <a:srgbClr val="000000"/>
                </a:solidFill>
                <a:latin typeface="Arial"/>
                <a:ea typeface="Arial"/>
                <a:cs typeface="Arial"/>
                <a:sym typeface="Arial"/>
              </a:rPr>
              <a:t>lays a crucial role in maximizing the energy yield from solar panels.</a:t>
            </a:r>
            <a:endParaRPr>
              <a:solidFill>
                <a:srgbClr val="000000"/>
              </a:solidFill>
              <a:latin typeface="Arial"/>
              <a:ea typeface="Arial"/>
              <a:cs typeface="Arial"/>
              <a:sym typeface="Arial"/>
            </a:endParaRPr>
          </a:p>
          <a:p>
            <a:pPr indent="-342900" lvl="0" marL="457200" rtl="0" algn="just">
              <a:lnSpc>
                <a:spcPct val="100000"/>
              </a:lnSpc>
              <a:spcBef>
                <a:spcPts val="1600"/>
              </a:spcBef>
              <a:spcAft>
                <a:spcPts val="0"/>
              </a:spcAft>
              <a:buClr>
                <a:srgbClr val="000000"/>
              </a:buClr>
              <a:buSzPts val="1800"/>
              <a:buFont typeface="Arial"/>
              <a:buChar char="●"/>
            </a:pPr>
            <a:r>
              <a:rPr lang="en">
                <a:solidFill>
                  <a:srgbClr val="000000"/>
                </a:solidFill>
                <a:latin typeface="Arial"/>
                <a:ea typeface="Arial"/>
                <a:cs typeface="Arial"/>
                <a:sym typeface="Arial"/>
              </a:rPr>
              <a:t>Ensures that solar installations operate at their highest possible efficiency.</a:t>
            </a:r>
            <a:endParaRPr>
              <a:solidFill>
                <a:srgbClr val="000000"/>
              </a:solidFill>
              <a:latin typeface="Arial"/>
              <a:ea typeface="Arial"/>
              <a:cs typeface="Arial"/>
              <a:sym typeface="Arial"/>
            </a:endParaRPr>
          </a:p>
          <a:p>
            <a:pPr indent="-285750" lvl="0" marL="457200" rtl="0" algn="just">
              <a:lnSpc>
                <a:spcPct val="100000"/>
              </a:lnSpc>
              <a:spcBef>
                <a:spcPts val="1600"/>
              </a:spcBef>
              <a:spcAft>
                <a:spcPts val="1600"/>
              </a:spcAft>
              <a:buClr>
                <a:srgbClr val="000000"/>
              </a:buClr>
              <a:buSzPts val="1800"/>
              <a:buFont typeface="Arial"/>
              <a:buChar char="➔"/>
            </a:pPr>
            <a:r>
              <a:rPr lang="en">
                <a:solidFill>
                  <a:srgbClr val="000000"/>
                </a:solidFill>
                <a:latin typeface="Arial"/>
                <a:ea typeface="Arial"/>
                <a:cs typeface="Arial"/>
                <a:sym typeface="Arial"/>
              </a:rPr>
              <a:t>Increased energy production, reduced costs, and a more sustainable future.</a:t>
            </a:r>
            <a:endParaRPr>
              <a:solidFill>
                <a:srgbClr val="000000"/>
              </a:solidFill>
              <a:latin typeface="Arial"/>
              <a:ea typeface="Arial"/>
              <a:cs typeface="Arial"/>
              <a:sym typeface="Arial"/>
            </a:endParaRPr>
          </a:p>
        </p:txBody>
      </p:sp>
      <p:pic>
        <p:nvPicPr>
          <p:cNvPr id="91" name="Google Shape;91;p16"/>
          <p:cNvPicPr preferRelativeResize="0"/>
          <p:nvPr/>
        </p:nvPicPr>
        <p:blipFill>
          <a:blip r:embed="rId3">
            <a:alphaModFix/>
          </a:blip>
          <a:stretch>
            <a:fillRect/>
          </a:stretch>
        </p:blipFill>
        <p:spPr>
          <a:xfrm>
            <a:off x="5168450" y="1990525"/>
            <a:ext cx="3779100" cy="2848860"/>
          </a:xfrm>
          <a:prstGeom prst="rect">
            <a:avLst/>
          </a:prstGeom>
          <a:noFill/>
          <a:ln>
            <a:noFill/>
          </a:ln>
        </p:spPr>
      </p:pic>
      <p:sp>
        <p:nvSpPr>
          <p:cNvPr id="92" name="Google Shape;92;p16"/>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a:t>
            </a:r>
            <a:r>
              <a:rPr lang="en">
                <a:latin typeface="Roboto"/>
                <a:ea typeface="Roboto"/>
                <a:cs typeface="Roboto"/>
                <a:sym typeface="Roboto"/>
              </a:rPr>
              <a:t>/27</a:t>
            </a:r>
            <a:endParaRPr>
              <a:latin typeface="Roboto"/>
              <a:ea typeface="Roboto"/>
              <a:cs typeface="Roboto"/>
              <a:sym typeface="Roboto"/>
            </a:endParaRPr>
          </a:p>
        </p:txBody>
      </p:sp>
      <p:pic>
        <p:nvPicPr>
          <p:cNvPr id="93" name="Google Shape;93;p16"/>
          <p:cNvPicPr preferRelativeResize="0"/>
          <p:nvPr/>
        </p:nvPicPr>
        <p:blipFill>
          <a:blip r:embed="rId4">
            <a:alphaModFix/>
          </a:blip>
          <a:stretch>
            <a:fillRect/>
          </a:stretch>
        </p:blipFill>
        <p:spPr>
          <a:xfrm>
            <a:off x="7916450" y="152400"/>
            <a:ext cx="978725" cy="4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Block Diagram of MPPT</a:t>
            </a:r>
            <a:endParaRPr sz="2100"/>
          </a:p>
        </p:txBody>
      </p:sp>
      <p:pic>
        <p:nvPicPr>
          <p:cNvPr id="99" name="Google Shape;99;p17"/>
          <p:cNvPicPr preferRelativeResize="0"/>
          <p:nvPr/>
        </p:nvPicPr>
        <p:blipFill>
          <a:blip r:embed="rId3">
            <a:alphaModFix/>
          </a:blip>
          <a:stretch>
            <a:fillRect/>
          </a:stretch>
        </p:blipFill>
        <p:spPr>
          <a:xfrm>
            <a:off x="538162" y="807175"/>
            <a:ext cx="8067675" cy="4051150"/>
          </a:xfrm>
          <a:prstGeom prst="rect">
            <a:avLst/>
          </a:prstGeom>
          <a:noFill/>
          <a:ln>
            <a:noFill/>
          </a:ln>
        </p:spPr>
      </p:pic>
      <p:sp>
        <p:nvSpPr>
          <p:cNvPr id="100" name="Google Shape;100;p17"/>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3</a:t>
            </a:r>
            <a:r>
              <a:rPr lang="en">
                <a:latin typeface="Roboto"/>
                <a:ea typeface="Roboto"/>
                <a:cs typeface="Roboto"/>
                <a:sym typeface="Roboto"/>
              </a:rPr>
              <a:t>/27</a:t>
            </a:r>
            <a:endParaRPr>
              <a:latin typeface="Roboto"/>
              <a:ea typeface="Roboto"/>
              <a:cs typeface="Roboto"/>
              <a:sym typeface="Roboto"/>
            </a:endParaRPr>
          </a:p>
        </p:txBody>
      </p:sp>
      <p:pic>
        <p:nvPicPr>
          <p:cNvPr id="101" name="Google Shape;101;p17"/>
          <p:cNvPicPr preferRelativeResize="0"/>
          <p:nvPr/>
        </p:nvPicPr>
        <p:blipFill>
          <a:blip r:embed="rId4">
            <a:alphaModFix/>
          </a:blip>
          <a:stretch>
            <a:fillRect/>
          </a:stretch>
        </p:blipFill>
        <p:spPr>
          <a:xfrm>
            <a:off x="7916450" y="152400"/>
            <a:ext cx="978725" cy="41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05" name="Shape 105"/>
        <p:cNvGrpSpPr/>
        <p:nvPr/>
      </p:nvGrpSpPr>
      <p:grpSpPr>
        <a:xfrm>
          <a:off x="0" y="0"/>
          <a:ext cx="0" cy="0"/>
          <a:chOff x="0" y="0"/>
          <a:chExt cx="0" cy="0"/>
        </a:xfrm>
      </p:grpSpPr>
      <p:sp>
        <p:nvSpPr>
          <p:cNvPr id="106" name="Google Shape;106;p18"/>
          <p:cNvSpPr txBox="1"/>
          <p:nvPr>
            <p:ph type="title"/>
          </p:nvPr>
        </p:nvSpPr>
        <p:spPr>
          <a:xfrm>
            <a:off x="172503" y="171512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Different types of MPPT Techniques </a:t>
            </a:r>
            <a:endParaRPr sz="2500"/>
          </a:p>
        </p:txBody>
      </p:sp>
      <p:sp>
        <p:nvSpPr>
          <p:cNvPr id="107" name="Google Shape;107;p18"/>
          <p:cNvSpPr txBox="1"/>
          <p:nvPr>
            <p:ph idx="1" type="body"/>
          </p:nvPr>
        </p:nvSpPr>
        <p:spPr>
          <a:xfrm>
            <a:off x="3907475" y="956200"/>
            <a:ext cx="3897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Traditional MPPT techniques</a:t>
            </a:r>
            <a:endParaRPr b="1" sz="2000">
              <a:solidFill>
                <a:srgbClr val="000000"/>
              </a:solidFill>
            </a:endParaRPr>
          </a:p>
          <a:p>
            <a:pPr indent="-336550" lvl="0" marL="457200" rtl="0" algn="l">
              <a:spcBef>
                <a:spcPts val="1600"/>
              </a:spcBef>
              <a:spcAft>
                <a:spcPts val="0"/>
              </a:spcAft>
              <a:buClr>
                <a:srgbClr val="000000"/>
              </a:buClr>
              <a:buSzPts val="1700"/>
              <a:buChar char="●"/>
            </a:pPr>
            <a:r>
              <a:rPr lang="en" sz="1700">
                <a:solidFill>
                  <a:srgbClr val="000000"/>
                </a:solidFill>
              </a:rPr>
              <a:t>Perturb and Observe (P&amp;O)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Incremental Conductance</a:t>
            </a:r>
            <a:endParaRPr sz="1700">
              <a:solidFill>
                <a:srgbClr val="000000"/>
              </a:solidFill>
            </a:endParaRPr>
          </a:p>
          <a:p>
            <a:pPr indent="0" lvl="0" marL="0" rtl="0" algn="l">
              <a:spcBef>
                <a:spcPts val="1600"/>
              </a:spcBef>
              <a:spcAft>
                <a:spcPts val="0"/>
              </a:spcAft>
              <a:buNone/>
            </a:pPr>
            <a:r>
              <a:rPr b="1" lang="en" sz="1900">
                <a:solidFill>
                  <a:srgbClr val="000000"/>
                </a:solidFill>
              </a:rPr>
              <a:t>AI based MPPT techniques</a:t>
            </a:r>
            <a:endParaRPr b="1" sz="1900">
              <a:solidFill>
                <a:srgbClr val="000000"/>
              </a:solidFill>
            </a:endParaRPr>
          </a:p>
          <a:p>
            <a:pPr indent="-336550" lvl="0" marL="457200" rtl="0" algn="l">
              <a:spcBef>
                <a:spcPts val="1600"/>
              </a:spcBef>
              <a:spcAft>
                <a:spcPts val="0"/>
              </a:spcAft>
              <a:buClr>
                <a:srgbClr val="000000"/>
              </a:buClr>
              <a:buSzPts val="1700"/>
              <a:buChar char="●"/>
            </a:pPr>
            <a:r>
              <a:rPr lang="en" sz="1700">
                <a:solidFill>
                  <a:srgbClr val="000000"/>
                </a:solidFill>
              </a:rPr>
              <a:t>Fuzzy logic control (FLC)</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Artificial Neural network</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Differential</a:t>
            </a:r>
            <a:r>
              <a:rPr lang="en" sz="1700">
                <a:solidFill>
                  <a:srgbClr val="000000"/>
                </a:solidFill>
              </a:rPr>
              <a:t> Evolution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Genetic Algorithm</a:t>
            </a:r>
            <a:endParaRPr sz="1700">
              <a:solidFill>
                <a:srgbClr val="000000"/>
              </a:solidFill>
            </a:endParaRPr>
          </a:p>
        </p:txBody>
      </p:sp>
      <p:sp>
        <p:nvSpPr>
          <p:cNvPr id="108" name="Google Shape;108;p18"/>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a:t>
            </a:r>
            <a:r>
              <a:rPr lang="en">
                <a:latin typeface="Roboto"/>
                <a:ea typeface="Roboto"/>
                <a:cs typeface="Roboto"/>
                <a:sym typeface="Roboto"/>
              </a:rPr>
              <a:t>/27</a:t>
            </a:r>
            <a:endParaRPr>
              <a:latin typeface="Roboto"/>
              <a:ea typeface="Roboto"/>
              <a:cs typeface="Roboto"/>
              <a:sym typeface="Roboto"/>
            </a:endParaRPr>
          </a:p>
        </p:txBody>
      </p:sp>
      <p:pic>
        <p:nvPicPr>
          <p:cNvPr id="109" name="Google Shape;109;p18"/>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13" name="Shape 113"/>
        <p:cNvGrpSpPr/>
        <p:nvPr/>
      </p:nvGrpSpPr>
      <p:grpSpPr>
        <a:xfrm>
          <a:off x="0" y="0"/>
          <a:ext cx="0" cy="0"/>
          <a:chOff x="0" y="0"/>
          <a:chExt cx="0" cy="0"/>
        </a:xfrm>
      </p:grpSpPr>
      <p:sp>
        <p:nvSpPr>
          <p:cNvPr id="114" name="Google Shape;114;p19"/>
          <p:cNvSpPr txBox="1"/>
          <p:nvPr>
            <p:ph type="title"/>
          </p:nvPr>
        </p:nvSpPr>
        <p:spPr>
          <a:xfrm>
            <a:off x="283875" y="3895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Incremental Conductance </a:t>
            </a:r>
            <a:endParaRPr/>
          </a:p>
        </p:txBody>
      </p:sp>
      <p:sp>
        <p:nvSpPr>
          <p:cNvPr id="115" name="Google Shape;115;p19"/>
          <p:cNvSpPr txBox="1"/>
          <p:nvPr>
            <p:ph idx="1" type="body"/>
          </p:nvPr>
        </p:nvSpPr>
        <p:spPr>
          <a:xfrm>
            <a:off x="395700" y="2187175"/>
            <a:ext cx="8142300" cy="2593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PV panel terminal voltage is adjusted according to MPP voltage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MPP is achieved by comparing the instantaneous conduction (I/V) to the incremental conductance (∆I/∆V).</a:t>
            </a:r>
            <a:endParaRPr sz="1800">
              <a:solidFill>
                <a:srgbClr val="000000"/>
              </a:solidFill>
            </a:endParaRPr>
          </a:p>
          <a:p>
            <a:pPr indent="-342900" lvl="0" marL="457200" rtl="0" algn="l">
              <a:lnSpc>
                <a:spcPct val="115000"/>
              </a:lnSpc>
              <a:spcBef>
                <a:spcPts val="1600"/>
              </a:spcBef>
              <a:spcAft>
                <a:spcPts val="1600"/>
              </a:spcAft>
              <a:buClr>
                <a:srgbClr val="000000"/>
              </a:buClr>
              <a:buSzPts val="1800"/>
              <a:buChar char="●"/>
            </a:pPr>
            <a:r>
              <a:rPr lang="en" sz="1800">
                <a:solidFill>
                  <a:srgbClr val="000000"/>
                </a:solidFill>
              </a:rPr>
              <a:t>Being able to determine when the MPP has been reached is possible because the relationship dP/dV is negative when the MPPT is to the right of the MPP and positive when it is to the left of the MPP.</a:t>
            </a:r>
            <a:endParaRPr sz="1800">
              <a:solidFill>
                <a:srgbClr val="000000"/>
              </a:solidFill>
            </a:endParaRPr>
          </a:p>
        </p:txBody>
      </p:sp>
      <p:sp>
        <p:nvSpPr>
          <p:cNvPr id="116" name="Google Shape;116;p19"/>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5</a:t>
            </a:r>
            <a:r>
              <a:rPr lang="en">
                <a:latin typeface="Roboto"/>
                <a:ea typeface="Roboto"/>
                <a:cs typeface="Roboto"/>
                <a:sym typeface="Roboto"/>
              </a:rPr>
              <a:t>/27</a:t>
            </a:r>
            <a:endParaRPr>
              <a:latin typeface="Roboto"/>
              <a:ea typeface="Roboto"/>
              <a:cs typeface="Roboto"/>
              <a:sym typeface="Roboto"/>
            </a:endParaRPr>
          </a:p>
        </p:txBody>
      </p:sp>
      <p:pic>
        <p:nvPicPr>
          <p:cNvPr id="117" name="Google Shape;117;p19"/>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Incremental Conductance flowchart </a:t>
            </a:r>
            <a:endParaRPr/>
          </a:p>
        </p:txBody>
      </p:sp>
      <p:pic>
        <p:nvPicPr>
          <p:cNvPr id="123" name="Google Shape;123;p20"/>
          <p:cNvPicPr preferRelativeResize="0"/>
          <p:nvPr/>
        </p:nvPicPr>
        <p:blipFill>
          <a:blip r:embed="rId3">
            <a:alphaModFix/>
          </a:blip>
          <a:stretch>
            <a:fillRect/>
          </a:stretch>
        </p:blipFill>
        <p:spPr>
          <a:xfrm>
            <a:off x="2402088" y="826525"/>
            <a:ext cx="4339824" cy="4316975"/>
          </a:xfrm>
          <a:prstGeom prst="rect">
            <a:avLst/>
          </a:prstGeom>
          <a:noFill/>
          <a:ln>
            <a:noFill/>
          </a:ln>
        </p:spPr>
      </p:pic>
      <p:sp>
        <p:nvSpPr>
          <p:cNvPr id="124" name="Google Shape;124;p20"/>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6</a:t>
            </a:r>
            <a:r>
              <a:rPr lang="en">
                <a:latin typeface="Roboto"/>
                <a:ea typeface="Roboto"/>
                <a:cs typeface="Roboto"/>
                <a:sym typeface="Roboto"/>
              </a:rPr>
              <a:t>/27</a:t>
            </a:r>
            <a:endParaRPr>
              <a:latin typeface="Roboto"/>
              <a:ea typeface="Roboto"/>
              <a:cs typeface="Roboto"/>
              <a:sym typeface="Roboto"/>
            </a:endParaRPr>
          </a:p>
        </p:txBody>
      </p:sp>
      <p:pic>
        <p:nvPicPr>
          <p:cNvPr id="125" name="Google Shape;125;p20"/>
          <p:cNvPicPr preferRelativeResize="0"/>
          <p:nvPr/>
        </p:nvPicPr>
        <p:blipFill>
          <a:blip r:embed="rId4">
            <a:alphaModFix/>
          </a:blip>
          <a:stretch>
            <a:fillRect/>
          </a:stretch>
        </p:blipFill>
        <p:spPr>
          <a:xfrm>
            <a:off x="7916450" y="152400"/>
            <a:ext cx="978725" cy="41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29" name="Shape 129"/>
        <p:cNvGrpSpPr/>
        <p:nvPr/>
      </p:nvGrpSpPr>
      <p:grpSpPr>
        <a:xfrm>
          <a:off x="0" y="0"/>
          <a:ext cx="0" cy="0"/>
          <a:chOff x="0" y="0"/>
          <a:chExt cx="0" cy="0"/>
        </a:xfrm>
      </p:grpSpPr>
      <p:sp>
        <p:nvSpPr>
          <p:cNvPr id="130" name="Google Shape;130;p21"/>
          <p:cNvSpPr txBox="1"/>
          <p:nvPr>
            <p:ph type="title"/>
          </p:nvPr>
        </p:nvSpPr>
        <p:spPr>
          <a:xfrm>
            <a:off x="642950" y="526350"/>
            <a:ext cx="75186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Incremental Conductance Simulation</a:t>
            </a:r>
            <a:endParaRPr sz="4800"/>
          </a:p>
        </p:txBody>
      </p:sp>
      <p:sp>
        <p:nvSpPr>
          <p:cNvPr id="131" name="Google Shape;131;p21"/>
          <p:cNvSpPr txBox="1"/>
          <p:nvPr/>
        </p:nvSpPr>
        <p:spPr>
          <a:xfrm>
            <a:off x="0" y="4732800"/>
            <a:ext cx="803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7</a:t>
            </a:r>
            <a:r>
              <a:rPr lang="en">
                <a:latin typeface="Roboto"/>
                <a:ea typeface="Roboto"/>
                <a:cs typeface="Roboto"/>
                <a:sym typeface="Roboto"/>
              </a:rPr>
              <a:t>/27</a:t>
            </a:r>
            <a:endParaRPr>
              <a:latin typeface="Roboto"/>
              <a:ea typeface="Roboto"/>
              <a:cs typeface="Roboto"/>
              <a:sym typeface="Roboto"/>
            </a:endParaRPr>
          </a:p>
        </p:txBody>
      </p:sp>
      <p:pic>
        <p:nvPicPr>
          <p:cNvPr id="132" name="Google Shape;132;p21"/>
          <p:cNvPicPr preferRelativeResize="0"/>
          <p:nvPr/>
        </p:nvPicPr>
        <p:blipFill>
          <a:blip r:embed="rId3">
            <a:alphaModFix/>
          </a:blip>
          <a:stretch>
            <a:fillRect/>
          </a:stretch>
        </p:blipFill>
        <p:spPr>
          <a:xfrm>
            <a:off x="7916450" y="152400"/>
            <a:ext cx="978725" cy="41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