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1" r:id="rId1"/>
  </p:sldMasterIdLst>
  <p:notesMasterIdLst>
    <p:notesMasterId r:id="rId17"/>
  </p:notesMasterIdLst>
  <p:sldIdLst>
    <p:sldId id="264" r:id="rId2"/>
    <p:sldId id="285" r:id="rId3"/>
    <p:sldId id="282" r:id="rId4"/>
    <p:sldId id="283" r:id="rId5"/>
    <p:sldId id="267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6" r:id="rId15"/>
    <p:sldId id="284" r:id="rId16"/>
  </p:sldIdLst>
  <p:sldSz cx="14630400" cy="8229600"/>
  <p:notesSz cx="8229600" cy="14630400"/>
  <p:embeddedFontLst>
    <p:embeddedFont>
      <p:font typeface="Franklin Gothic Book" panose="020B0503020102020204" pitchFamily="34" charset="0"/>
      <p:regular r:id="rId18"/>
      <p:italic r:id="rId19"/>
    </p:embeddedFont>
    <p:embeddedFont>
      <p:font typeface="Garamond" panose="02020404030301010803" pitchFamily="18" charset="0"/>
      <p:regular r:id="rId20"/>
      <p:bold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9F9"/>
    <a:srgbClr val="5B5F71"/>
    <a:srgbClr val="F6F7FF"/>
    <a:srgbClr val="F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033" autoAdjust="0"/>
  </p:normalViewPr>
  <p:slideViewPr>
    <p:cSldViewPr snapToGrid="0" snapToObjects="1">
      <p:cViewPr varScale="1">
        <p:scale>
          <a:sx n="49" d="100"/>
          <a:sy n="49" d="100"/>
        </p:scale>
        <p:origin x="94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85"/>
    </p:cViewPr>
  </p:sorterViewPr>
  <p:notesViewPr>
    <p:cSldViewPr snapToGrid="0" snapToObjects="1">
      <p:cViewPr varScale="1">
        <p:scale>
          <a:sx n="39" d="100"/>
          <a:sy n="39" d="100"/>
        </p:scale>
        <p:origin x="3566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63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3652-56C1-C73F-937F-6C3C4AFC3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D7F96-CEDF-3351-7B14-F2B7F1AED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BF2A3-0977-C410-0D0E-96FF810B3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45508-C0F0-3C62-A07A-775A9033E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133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780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106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721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871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1331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79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9068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4082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90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87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6953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34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8422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843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219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9901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206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215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444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audio" Target="../media/audio1.wav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C71DC-08E7-2068-A450-A12C7E1B9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675" y="2904993"/>
            <a:ext cx="2202831" cy="2202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D791C-517A-8BB6-A97F-78510B394E8C}"/>
              </a:ext>
            </a:extLst>
          </p:cNvPr>
          <p:cNvSpPr txBox="1"/>
          <p:nvPr/>
        </p:nvSpPr>
        <p:spPr>
          <a:xfrm>
            <a:off x="2639040" y="837592"/>
            <a:ext cx="85421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4000" dirty="0"/>
              <a:t>Industrial Training Seminar </a:t>
            </a:r>
          </a:p>
          <a:p>
            <a:pPr marL="0" indent="0" algn="ctr">
              <a:buNone/>
            </a:pPr>
            <a:r>
              <a:rPr lang="en-US" sz="4000" dirty="0"/>
              <a:t>On</a:t>
            </a:r>
          </a:p>
          <a:p>
            <a:pPr marL="0" indent="0" algn="ctr">
              <a:buNone/>
            </a:pPr>
            <a:r>
              <a:rPr lang="en-US" sz="4000" dirty="0"/>
              <a:t>Python &amp; Data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484D7-AAE8-319B-5826-29555DF38550}"/>
              </a:ext>
            </a:extLst>
          </p:cNvPr>
          <p:cNvSpPr txBox="1"/>
          <p:nvPr/>
        </p:nvSpPr>
        <p:spPr>
          <a:xfrm>
            <a:off x="10869763" y="5884502"/>
            <a:ext cx="26350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Submitted By-</a:t>
            </a:r>
          </a:p>
          <a:p>
            <a:pPr marL="0" indent="0" algn="ctr">
              <a:buNone/>
            </a:pPr>
            <a:r>
              <a:rPr lang="en-US" sz="2800" dirty="0"/>
              <a:t>Deepanshu</a:t>
            </a:r>
          </a:p>
          <a:p>
            <a:pPr marL="0" indent="0" algn="ctr">
              <a:buNone/>
            </a:pPr>
            <a:r>
              <a:rPr lang="en-US" sz="2800" dirty="0"/>
              <a:t> 517/23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FDADE-B8C1-D5F4-D8FD-249A9275EC61}"/>
              </a:ext>
            </a:extLst>
          </p:cNvPr>
          <p:cNvSpPr txBox="1"/>
          <p:nvPr/>
        </p:nvSpPr>
        <p:spPr>
          <a:xfrm>
            <a:off x="1321499" y="6188752"/>
            <a:ext cx="26350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Submitted To-</a:t>
            </a:r>
          </a:p>
          <a:p>
            <a:pPr marL="0" indent="0" algn="ctr">
              <a:buNone/>
            </a:pPr>
            <a:r>
              <a:rPr lang="en-US" sz="2800" dirty="0"/>
              <a:t>Mr. </a:t>
            </a:r>
            <a:r>
              <a:rPr lang="en-US" sz="2800" dirty="0" err="1"/>
              <a:t>Navam</a:t>
            </a:r>
            <a:r>
              <a:rPr lang="en-US" sz="2800" dirty="0"/>
              <a:t> Sir </a:t>
            </a:r>
          </a:p>
        </p:txBody>
      </p:sp>
    </p:spTree>
    <p:extLst>
      <p:ext uri="{BB962C8B-B14F-4D97-AF65-F5344CB8AC3E}">
        <p14:creationId xmlns:p14="http://schemas.microsoft.com/office/powerpoint/2010/main" val="422023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  <p:sndAc>
          <p:stSnd>
            <p:snd r:embed="rId3" name="hammer.wav"/>
          </p:stSnd>
        </p:sndAc>
      </p:transition>
    </mc:Choice>
    <mc:Fallback xmlns="">
      <p:transition spd="slow">
        <p:fade/>
        <p:sndAc>
          <p:stSnd>
            <p:snd r:embed="rId5" name="hammer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B4F71-8D36-5CB8-EEC9-BF3A40BDD49A}"/>
              </a:ext>
            </a:extLst>
          </p:cNvPr>
          <p:cNvSpPr txBox="1"/>
          <p:nvPr/>
        </p:nvSpPr>
        <p:spPr>
          <a:xfrm>
            <a:off x="5180098" y="960749"/>
            <a:ext cx="392499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D68622-2711-83D0-10A0-6A26485C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140" y="2411074"/>
            <a:ext cx="12334673" cy="331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library for creating 2D plots and charts.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line, bar, scatter, histogram, and pie charts.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customizable (colors, labels, styles).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Basis for many other visualization libraries (like Seaborn).</a:t>
            </a:r>
          </a:p>
        </p:txBody>
      </p:sp>
    </p:spTree>
    <p:extLst>
      <p:ext uri="{BB962C8B-B14F-4D97-AF65-F5344CB8AC3E}">
        <p14:creationId xmlns:p14="http://schemas.microsoft.com/office/powerpoint/2010/main" val="168154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3FDA84-E49F-039B-74AE-F4D212C4CF59}"/>
              </a:ext>
            </a:extLst>
          </p:cNvPr>
          <p:cNvSpPr txBox="1"/>
          <p:nvPr/>
        </p:nvSpPr>
        <p:spPr>
          <a:xfrm>
            <a:off x="5447489" y="921758"/>
            <a:ext cx="636189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Seaborn</a:t>
            </a:r>
            <a:r>
              <a:rPr lang="en-IN" dirty="0"/>
              <a:t> 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0622468-E4D6-5181-5126-25491D866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74" y="2479262"/>
            <a:ext cx="12256852" cy="414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on top of Matplotlib for simplicity.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attractive statistical plots (heatmaps, boxplots, etc.).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correlation and distribution analysis.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easy themes and color palettes.</a:t>
            </a:r>
          </a:p>
        </p:txBody>
      </p:sp>
    </p:spTree>
    <p:extLst>
      <p:ext uri="{BB962C8B-B14F-4D97-AF65-F5344CB8AC3E}">
        <p14:creationId xmlns:p14="http://schemas.microsoft.com/office/powerpoint/2010/main" val="424534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739117-3EE5-3E74-9864-A7845EBA6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0353"/>
              </p:ext>
            </p:extLst>
          </p:nvPr>
        </p:nvGraphicFramePr>
        <p:xfrm>
          <a:off x="1147864" y="1945532"/>
          <a:ext cx="12529224" cy="5460982"/>
        </p:xfrm>
        <a:graphic>
          <a:graphicData uri="http://schemas.openxmlformats.org/drawingml/2006/table">
            <a:tbl>
              <a:tblPr/>
              <a:tblGrid>
                <a:gridCol w="4176408">
                  <a:extLst>
                    <a:ext uri="{9D8B030D-6E8A-4147-A177-3AD203B41FA5}">
                      <a16:colId xmlns:a16="http://schemas.microsoft.com/office/drawing/2014/main" val="3886873289"/>
                    </a:ext>
                  </a:extLst>
                </a:gridCol>
                <a:gridCol w="4176408">
                  <a:extLst>
                    <a:ext uri="{9D8B030D-6E8A-4147-A177-3AD203B41FA5}">
                      <a16:colId xmlns:a16="http://schemas.microsoft.com/office/drawing/2014/main" val="3349417549"/>
                    </a:ext>
                  </a:extLst>
                </a:gridCol>
                <a:gridCol w="4176408">
                  <a:extLst>
                    <a:ext uri="{9D8B030D-6E8A-4147-A177-3AD203B41FA5}">
                      <a16:colId xmlns:a16="http://schemas.microsoft.com/office/drawing/2014/main" val="2487222639"/>
                    </a:ext>
                  </a:extLst>
                </a:gridCol>
              </a:tblGrid>
              <a:tr h="5500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Matplotlib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Seaborn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574262"/>
                  </a:ext>
                </a:extLst>
              </a:tr>
              <a:tr h="982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Purpose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General-purpose plotting 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Statistical data visualization 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01034"/>
                  </a:ext>
                </a:extLst>
              </a:tr>
              <a:tr h="982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Code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Requires more code &amp; manual customization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Simpler, high-level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577441"/>
                  </a:ext>
                </a:extLst>
              </a:tr>
              <a:tr h="982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Visual Style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Basic &amp; plain default plots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Attractive themes &amp; color palettes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201963"/>
                  </a:ext>
                </a:extLst>
              </a:tr>
              <a:tr h="982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Types of Plots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Line, bar, scatter, histogram, pie,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Heatmap, boxplot, violin, pairplot,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438828"/>
                  </a:ext>
                </a:extLst>
              </a:tr>
              <a:tr h="9821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Use Case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Best for full control &amp; customization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dirty="0"/>
                        <a:t>Best for quick, beautiful visuals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6363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D737D7-9E3B-F05F-7287-719196027A37}"/>
              </a:ext>
            </a:extLst>
          </p:cNvPr>
          <p:cNvSpPr txBox="1"/>
          <p:nvPr/>
        </p:nvSpPr>
        <p:spPr>
          <a:xfrm>
            <a:off x="817123" y="823086"/>
            <a:ext cx="1299615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76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Matplotlib &amp; Seaborn</a:t>
            </a:r>
          </a:p>
        </p:txBody>
      </p:sp>
    </p:spTree>
    <p:extLst>
      <p:ext uri="{BB962C8B-B14F-4D97-AF65-F5344CB8AC3E}">
        <p14:creationId xmlns:p14="http://schemas.microsoft.com/office/powerpoint/2010/main" val="607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0A793A-B877-63A6-140F-22B9F1F830A7}"/>
              </a:ext>
            </a:extLst>
          </p:cNvPr>
          <p:cNvSpPr txBox="1"/>
          <p:nvPr/>
        </p:nvSpPr>
        <p:spPr>
          <a:xfrm>
            <a:off x="5603131" y="700391"/>
            <a:ext cx="492219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76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</a:t>
            </a:r>
            <a:endParaRPr lang="en-IN" sz="576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8FD00A-C554-379D-A968-3426C1B74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84" y="2766097"/>
            <a:ext cx="12237396" cy="331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framework for building data apps quickly.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Turns Python scripts into interactive web dashboards.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charts, maps, filters, and file uploads.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useful for sharing Data Science/ML models.</a:t>
            </a:r>
          </a:p>
        </p:txBody>
      </p:sp>
    </p:spTree>
    <p:extLst>
      <p:ext uri="{BB962C8B-B14F-4D97-AF65-F5344CB8AC3E}">
        <p14:creationId xmlns:p14="http://schemas.microsoft.com/office/powerpoint/2010/main" val="370869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A40E9-5FD2-9065-BB83-5CD304E8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44618-BC16-8EED-46DE-2FD34E003B10}"/>
              </a:ext>
            </a:extLst>
          </p:cNvPr>
          <p:cNvSpPr txBox="1"/>
          <p:nvPr/>
        </p:nvSpPr>
        <p:spPr>
          <a:xfrm>
            <a:off x="1476102" y="-16634"/>
            <a:ext cx="1294529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76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 do After Python + Data Science </a:t>
            </a:r>
          </a:p>
        </p:txBody>
      </p:sp>
    </p:spTree>
    <p:extLst>
      <p:ext uri="{BB962C8B-B14F-4D97-AF65-F5344CB8AC3E}">
        <p14:creationId xmlns:p14="http://schemas.microsoft.com/office/powerpoint/2010/main" val="2019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F15473-B4AC-F03E-D3D0-5913EC8C1CA7}"/>
              </a:ext>
            </a:extLst>
          </p:cNvPr>
          <p:cNvSpPr/>
          <p:nvPr/>
        </p:nvSpPr>
        <p:spPr>
          <a:xfrm>
            <a:off x="12612029" y="7649737"/>
            <a:ext cx="1895708" cy="479502"/>
          </a:xfrm>
          <a:prstGeom prst="rect">
            <a:avLst/>
          </a:prstGeom>
          <a:solidFill>
            <a:srgbClr val="F6F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solidFill>
                <a:srgbClr val="D2D9F9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4D5A-A611-98DA-A9BF-D825AB10F249}"/>
              </a:ext>
            </a:extLst>
          </p:cNvPr>
          <p:cNvGrpSpPr/>
          <p:nvPr/>
        </p:nvGrpSpPr>
        <p:grpSpPr>
          <a:xfrm>
            <a:off x="4333946" y="2862544"/>
            <a:ext cx="6193846" cy="2400657"/>
            <a:chOff x="4333946" y="2862544"/>
            <a:chExt cx="6193846" cy="24006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773A4D-A56A-A0A2-CFAD-1D070D4BA392}"/>
                </a:ext>
              </a:extLst>
            </p:cNvPr>
            <p:cNvSpPr txBox="1"/>
            <p:nvPr/>
          </p:nvSpPr>
          <p:spPr>
            <a:xfrm>
              <a:off x="4333946" y="2862544"/>
              <a:ext cx="478083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0" dirty="0">
                  <a:solidFill>
                    <a:srgbClr val="D2D9F9"/>
                  </a:solidFill>
                </a:rPr>
                <a:t>I</a:t>
              </a:r>
              <a:endParaRPr lang="en-IN" sz="15000" dirty="0">
                <a:solidFill>
                  <a:srgbClr val="D2D9F9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8E2F9C-81DF-C02D-6E00-FEB9D7D72C7F}"/>
                </a:ext>
              </a:extLst>
            </p:cNvPr>
            <p:cNvSpPr txBox="1"/>
            <p:nvPr/>
          </p:nvSpPr>
          <p:spPr>
            <a:xfrm>
              <a:off x="4696460" y="3158601"/>
              <a:ext cx="58313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/>
                <a:t>THANK YOU </a:t>
              </a:r>
              <a:endParaRPr lang="en-IN" sz="80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5FFC98-E1FD-4EAB-C877-A0C13F2C9049}"/>
                </a:ext>
              </a:extLst>
            </p:cNvPr>
            <p:cNvSpPr txBox="1"/>
            <p:nvPr/>
          </p:nvSpPr>
          <p:spPr>
            <a:xfrm>
              <a:off x="4861560" y="4114800"/>
              <a:ext cx="248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For Listening </a:t>
              </a:r>
              <a:endParaRPr lang="en-IN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30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75945-E018-3562-57B4-D3CEA5E9BA4F}"/>
              </a:ext>
            </a:extLst>
          </p:cNvPr>
          <p:cNvSpPr txBox="1"/>
          <p:nvPr/>
        </p:nvSpPr>
        <p:spPr>
          <a:xfrm>
            <a:off x="3798278" y="578576"/>
            <a:ext cx="824366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Profile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3E68D-E1EE-9CDE-743C-ABD2BE8EC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14" y="2391244"/>
            <a:ext cx="3959919" cy="344711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EDC97-0341-72B3-216D-DB255BA01704}"/>
              </a:ext>
            </a:extLst>
          </p:cNvPr>
          <p:cNvSpPr txBox="1"/>
          <p:nvPr/>
        </p:nvSpPr>
        <p:spPr>
          <a:xfrm>
            <a:off x="5345723" y="1557305"/>
            <a:ext cx="8975188" cy="2915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• Certification: ISO 9001:2015 Certified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• Specialization:</a:t>
            </a:r>
          </a:p>
          <a:p>
            <a:pPr marL="891540" lvl="1" indent="-342900">
              <a:lnSpc>
                <a:spcPct val="110000"/>
              </a:lnSpc>
              <a:buFont typeface="Franklin Gothic Book" panose="020B0503020102020204" pitchFamily="34" charset="0"/>
              <a:buChar char="―"/>
            </a:pPr>
            <a:r>
              <a:rPr lang="en-US" sz="2400" dirty="0"/>
              <a:t>Web Development </a:t>
            </a:r>
          </a:p>
          <a:p>
            <a:pPr marL="891540" lvl="1" indent="-342900">
              <a:lnSpc>
                <a:spcPct val="110000"/>
              </a:lnSpc>
              <a:buFont typeface="Franklin Gothic Book" panose="020B0503020102020204" pitchFamily="34" charset="0"/>
              <a:buChar char="―"/>
            </a:pPr>
            <a:r>
              <a:rPr lang="en-US" sz="2400" dirty="0"/>
              <a:t>Mobile Application Development </a:t>
            </a:r>
          </a:p>
          <a:p>
            <a:pPr marL="891540" lvl="1" indent="-342900">
              <a:lnSpc>
                <a:spcPct val="110000"/>
              </a:lnSpc>
              <a:buFont typeface="Franklin Gothic Book" panose="020B0503020102020204" pitchFamily="34" charset="0"/>
              <a:buChar char="―"/>
            </a:pPr>
            <a:r>
              <a:rPr lang="en-US" sz="2400" dirty="0"/>
              <a:t>Custom Software Development </a:t>
            </a:r>
          </a:p>
          <a:p>
            <a:pPr marL="891540" lvl="1" indent="-342900">
              <a:lnSpc>
                <a:spcPct val="110000"/>
              </a:lnSpc>
              <a:buFont typeface="Franklin Gothic Book" panose="020B0503020102020204" pitchFamily="34" charset="0"/>
              <a:buChar char="―"/>
            </a:pPr>
            <a:r>
              <a:rPr lang="en-US" sz="2400" dirty="0"/>
              <a:t>UI/UX Design - Hosting Services </a:t>
            </a:r>
          </a:p>
          <a:p>
            <a:pPr marL="891540" lvl="1" indent="-342900">
              <a:lnSpc>
                <a:spcPct val="110000"/>
              </a:lnSpc>
              <a:buFont typeface="Franklin Gothic Book" panose="020B0503020102020204" pitchFamily="34" charset="0"/>
              <a:buChar char="―"/>
            </a:pPr>
            <a:r>
              <a:rPr lang="en-US" sz="2400" dirty="0"/>
              <a:t>Digital Marketing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BED47-18D3-7E5C-67E2-9B465C9FC0AE}"/>
              </a:ext>
            </a:extLst>
          </p:cNvPr>
          <p:cNvSpPr txBox="1"/>
          <p:nvPr/>
        </p:nvSpPr>
        <p:spPr>
          <a:xfrm>
            <a:off x="5373859" y="4473168"/>
            <a:ext cx="89470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• SERVICES: </a:t>
            </a:r>
          </a:p>
          <a:p>
            <a:pPr marL="891540" lvl="1" indent="-342900">
              <a:buFont typeface="Franklin Gothic Book" panose="020B0503020102020204" pitchFamily="34" charset="0"/>
              <a:buChar char="―"/>
            </a:pPr>
            <a:r>
              <a:rPr lang="en-US" sz="2400" dirty="0"/>
              <a:t>Advance IT solution supporting the entire business </a:t>
            </a:r>
          </a:p>
          <a:p>
            <a:pPr marL="891540" lvl="1" indent="-342900">
              <a:buFont typeface="Franklin Gothic Book" panose="020B0503020102020204" pitchFamily="34" charset="0"/>
              <a:buChar char="―"/>
            </a:pPr>
            <a:r>
              <a:rPr lang="en-US" sz="2400" dirty="0"/>
              <a:t>Consulting to system </a:t>
            </a:r>
            <a:r>
              <a:rPr lang="en-US" sz="2400" dirty="0" err="1"/>
              <a:t>acdevelopment</a:t>
            </a:r>
            <a:r>
              <a:rPr lang="en-US" sz="2400" dirty="0"/>
              <a:t> </a:t>
            </a:r>
          </a:p>
          <a:p>
            <a:pPr marL="891540" lvl="1" indent="-342900">
              <a:buFont typeface="Franklin Gothic Book" panose="020B0503020102020204" pitchFamily="34" charset="0"/>
              <a:buChar char="―"/>
            </a:pPr>
            <a:r>
              <a:rPr lang="en-US" sz="2400" dirty="0"/>
              <a:t>Deployment</a:t>
            </a:r>
          </a:p>
          <a:p>
            <a:pPr marL="891540" lvl="1" indent="-342900">
              <a:buFont typeface="Franklin Gothic Book" panose="020B0503020102020204" pitchFamily="34" charset="0"/>
              <a:buChar char="―"/>
            </a:pPr>
            <a:r>
              <a:rPr lang="en-US" sz="2400" dirty="0"/>
              <a:t>Quality Assurance </a:t>
            </a:r>
          </a:p>
          <a:p>
            <a:pPr marL="891540" lvl="1" indent="-342900">
              <a:buFont typeface="Franklin Gothic Book" panose="020B0503020102020204" pitchFamily="34" charset="0"/>
              <a:buChar char="―"/>
            </a:pPr>
            <a:r>
              <a:rPr lang="en-US" sz="2400" dirty="0"/>
              <a:t>24x7 Support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Headquarters : Jalandhar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Branch Office : </a:t>
            </a:r>
            <a:r>
              <a:rPr lang="en-US" sz="2400" dirty="0" err="1"/>
              <a:t>Hoshiarpur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52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247454B-5A95-C6EC-B480-5D81D855C1AE}"/>
              </a:ext>
            </a:extLst>
          </p:cNvPr>
          <p:cNvSpPr txBox="1"/>
          <p:nvPr/>
        </p:nvSpPr>
        <p:spPr>
          <a:xfrm>
            <a:off x="3871608" y="836579"/>
            <a:ext cx="1025976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76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Tabble</a:t>
            </a:r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Content </a:t>
            </a:r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771E0FD8-9E6E-CE31-6B29-99D825896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132" y="1760685"/>
            <a:ext cx="12762689" cy="580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Python for Data Science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vs Other Languages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(NumPy, Pandas, Matplotlib, Seaborn)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( Matplotlib &amp; Seaborn )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Jobs Using Python + Data Science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8F714-ECCA-274A-7836-F30A8F55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E5BB378E-FACD-20D6-3D98-00B266625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435" y="1887166"/>
            <a:ext cx="11904467" cy="867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High-level, interpreted, and beginner-friendly language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syntax and highly readable code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Free, open-source, and cross-platform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Vast standard library and third-party ecosystem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Data Science, AI, Web Development, and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D244F-CC01-6C84-77E9-5EA549346AEA}"/>
              </a:ext>
            </a:extLst>
          </p:cNvPr>
          <p:cNvSpPr/>
          <p:nvPr/>
        </p:nvSpPr>
        <p:spPr>
          <a:xfrm>
            <a:off x="3350693" y="790745"/>
            <a:ext cx="7738839" cy="1096421"/>
          </a:xfrm>
          <a:prstGeom prst="rect">
            <a:avLst/>
          </a:prstGeom>
        </p:spPr>
        <p:txBody>
          <a:bodyPr/>
          <a:lstStyle/>
          <a:p>
            <a:pPr lvl="0" algn="just"/>
            <a:r>
              <a:rPr lang="en-US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Python </a:t>
            </a:r>
            <a:endParaRPr lang="en-IN" sz="576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5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A161DAE-7287-A99E-C4AE-B52B049F1D35}"/>
              </a:ext>
            </a:extLst>
          </p:cNvPr>
          <p:cNvSpPr txBox="1"/>
          <p:nvPr/>
        </p:nvSpPr>
        <p:spPr>
          <a:xfrm>
            <a:off x="2821021" y="831286"/>
            <a:ext cx="984798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Python For Data Science</a:t>
            </a:r>
          </a:p>
          <a:p>
            <a:endParaRPr lang="en-IN" dirty="0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582E4BDA-63E8-CCB2-8390-BE3CFD8F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060" y="2311577"/>
            <a:ext cx="11404410" cy="41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&amp; beginner-friendly language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libraries for analysis &amp; visualization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Machine Learning &amp; AI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Open-source, free, and cross-platform</a:t>
            </a:r>
          </a:p>
          <a:p>
            <a:pPr marL="742950" marR="0" lvl="0" indent="-7429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Huge community and industry adoption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D0955E-48CA-464F-7DBD-BD206394A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64560"/>
              </p:ext>
            </p:extLst>
          </p:nvPr>
        </p:nvGraphicFramePr>
        <p:xfrm>
          <a:off x="1225685" y="1945532"/>
          <a:ext cx="12451404" cy="5389124"/>
        </p:xfrm>
        <a:graphic>
          <a:graphicData uri="http://schemas.openxmlformats.org/drawingml/2006/table">
            <a:tbl>
              <a:tblPr/>
              <a:tblGrid>
                <a:gridCol w="4150468">
                  <a:extLst>
                    <a:ext uri="{9D8B030D-6E8A-4147-A177-3AD203B41FA5}">
                      <a16:colId xmlns:a16="http://schemas.microsoft.com/office/drawing/2014/main" val="3126459295"/>
                    </a:ext>
                  </a:extLst>
                </a:gridCol>
                <a:gridCol w="4150468">
                  <a:extLst>
                    <a:ext uri="{9D8B030D-6E8A-4147-A177-3AD203B41FA5}">
                      <a16:colId xmlns:a16="http://schemas.microsoft.com/office/drawing/2014/main" val="3833726420"/>
                    </a:ext>
                  </a:extLst>
                </a:gridCol>
                <a:gridCol w="4150468">
                  <a:extLst>
                    <a:ext uri="{9D8B030D-6E8A-4147-A177-3AD203B41FA5}">
                      <a16:colId xmlns:a16="http://schemas.microsoft.com/office/drawing/2014/main" val="2842285981"/>
                    </a:ext>
                  </a:extLst>
                </a:gridCol>
              </a:tblGrid>
              <a:tr h="554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Other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44181"/>
                  </a:ext>
                </a:extLst>
              </a:tr>
              <a:tr h="990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Java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Concise, beginner-friendly, fewer lines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Verbose, faster execution, widely used in enterprise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96772"/>
                  </a:ext>
                </a:extLst>
              </a:tr>
              <a:tr h="1426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C++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Simple syntax, dynamically typed, slower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Complex syntax, compiled (faster), used in gaming &amp;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194078"/>
                  </a:ext>
                </a:extLst>
              </a:tr>
              <a:tr h="990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R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General-purpose, great for ML, AI, web, and data 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Specialized in statistics &amp; visualization, used by statisticians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197754"/>
                  </a:ext>
                </a:extLst>
              </a:tr>
              <a:tr h="1426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JavaScript</a:t>
                      </a:r>
                      <a:endParaRPr lang="en-IN" sz="2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/>
                        <a:t>Strong in AI, Data Science, backend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dirty="0"/>
                        <a:t>Strong in frontend &amp; backend web development, runs in browsers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4542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10D9ED-BBFD-D0FA-198B-7D3F357736E5}"/>
              </a:ext>
            </a:extLst>
          </p:cNvPr>
          <p:cNvSpPr txBox="1"/>
          <p:nvPr/>
        </p:nvSpPr>
        <p:spPr>
          <a:xfrm>
            <a:off x="2859930" y="736320"/>
            <a:ext cx="939691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vs Others Languages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11A08-C7EE-940E-0DE8-EFF1B656786C}"/>
              </a:ext>
            </a:extLst>
          </p:cNvPr>
          <p:cNvSpPr txBox="1"/>
          <p:nvPr/>
        </p:nvSpPr>
        <p:spPr>
          <a:xfrm>
            <a:off x="2529191" y="797668"/>
            <a:ext cx="9863847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Libraries For Pandas </a:t>
            </a:r>
          </a:p>
        </p:txBody>
      </p:sp>
      <p:pic>
        <p:nvPicPr>
          <p:cNvPr id="5123" name="Picture 3" descr="Do data visualization using python,pandas,matplotlib,seaborn by Abdulmuiz10  | Fiverr">
            <a:extLst>
              <a:ext uri="{FF2B5EF4-FFF2-40B4-BE49-F238E27FC236}">
                <a16:creationId xmlns:a16="http://schemas.microsoft.com/office/drawing/2014/main" id="{5D22D8E5-C7B0-7F79-4F34-A7AD9E1AD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34" y="1984443"/>
            <a:ext cx="11400817" cy="542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09D6C2F7-F569-62AA-2C81-C9985806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158" y="1606562"/>
            <a:ext cx="11225719" cy="580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support for multidimensional arrays and matrices.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fast mathematical functions (linear algebra, statistics, etc.).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 library for scientific computing in Python.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seamlessly with Pandas, Matplotlib, and ML libraries.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DAD26-3DE1-06E5-1DDF-803814C64ED8}"/>
              </a:ext>
            </a:extLst>
          </p:cNvPr>
          <p:cNvSpPr txBox="1"/>
          <p:nvPr/>
        </p:nvSpPr>
        <p:spPr>
          <a:xfrm>
            <a:off x="2937753" y="781721"/>
            <a:ext cx="8385243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112272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1FA6D-3B48-29B7-DD81-5B54D0406B49}"/>
              </a:ext>
            </a:extLst>
          </p:cNvPr>
          <p:cNvSpPr txBox="1"/>
          <p:nvPr/>
        </p:nvSpPr>
        <p:spPr>
          <a:xfrm>
            <a:off x="3657600" y="713885"/>
            <a:ext cx="669263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76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5FBD30-17F5-ADEC-7ACA-034E420C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7" y="1664122"/>
            <a:ext cx="11634282" cy="580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objects for data handling.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data cleaning, transformation, and analysis.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operations on structured data (CSV, Excel, SQL).</a:t>
            </a:r>
          </a:p>
          <a:p>
            <a:pPr marL="742950" marR="0" lvl="0" indent="-7429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used for preprocessing before visualization or ML.</a:t>
            </a:r>
          </a:p>
        </p:txBody>
      </p:sp>
    </p:spTree>
    <p:extLst>
      <p:ext uri="{BB962C8B-B14F-4D97-AF65-F5344CB8AC3E}">
        <p14:creationId xmlns:p14="http://schemas.microsoft.com/office/powerpoint/2010/main" val="348096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1068</TotalTime>
  <Words>572</Words>
  <Application>Microsoft Office PowerPoint</Application>
  <PresentationFormat>Custom</PresentationFormat>
  <Paragraphs>124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Franklin Gothic Book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Mohammad Asif</cp:lastModifiedBy>
  <cp:revision>8</cp:revision>
  <dcterms:created xsi:type="dcterms:W3CDTF">2024-09-24T19:03:06Z</dcterms:created>
  <dcterms:modified xsi:type="dcterms:W3CDTF">2025-08-25T06:55:48Z</dcterms:modified>
</cp:coreProperties>
</file>