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8" r:id="rId3"/>
    <p:sldId id="259" r:id="rId4"/>
    <p:sldId id="260" r:id="rId5"/>
    <p:sldId id="261" r:id="rId6"/>
    <p:sldId id="262" r:id="rId7"/>
    <p:sldId id="263" r:id="rId8"/>
    <p:sldId id="264" r:id="rId9"/>
    <p:sldId id="277"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9144000" cy="5143500" type="screen16x9"/>
  <p:notesSz cx="6858000" cy="9144000"/>
  <p:embeddedFontLst>
    <p:embeddedFont>
      <p:font typeface="Montserrat" panose="020B060402020202020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Microsoft Sans Serif" panose="020B0604020202020204" pitchFamily="3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76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244706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229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4710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3967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Hotel Booking Analysis</a:t>
            </a:r>
            <a:br>
              <a:rPr lang="en-GB" sz="3600" b="1" dirty="0" smtClean="0">
                <a:solidFill>
                  <a:schemeClr val="lt1"/>
                </a:solidFill>
                <a:latin typeface="Montserrat"/>
                <a:ea typeface="Montserrat"/>
                <a:cs typeface="Montserrat"/>
                <a:sym typeface="Montserrat"/>
              </a:rPr>
            </a:br>
            <a:r>
              <a:rPr lang="en-GB" sz="2800" dirty="0" err="1" smtClean="0">
                <a:solidFill>
                  <a:schemeClr val="lt1"/>
                </a:solidFill>
                <a:latin typeface="Montserrat"/>
                <a:ea typeface="Montserrat"/>
                <a:cs typeface="Montserrat"/>
                <a:sym typeface="Montserrat"/>
              </a:rPr>
              <a:t>Deepanshu</a:t>
            </a:r>
            <a:r>
              <a:rPr lang="en-GB" sz="2800" dirty="0" smtClean="0">
                <a:solidFill>
                  <a:schemeClr val="lt1"/>
                </a:solidFill>
                <a:latin typeface="Montserrat"/>
                <a:ea typeface="Montserrat"/>
                <a:cs typeface="Montserrat"/>
                <a:sym typeface="Montserrat"/>
              </a:rPr>
              <a:t> Kanchan</a:t>
            </a:r>
            <a:endParaRPr sz="2800"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Hotel</a:t>
            </a:r>
            <a:r>
              <a:rPr lang="en-US" b="1" spc="-20" dirty="0" smtClean="0"/>
              <a:t> </a:t>
            </a:r>
            <a:r>
              <a:rPr lang="en-US" b="1" spc="-5" dirty="0" smtClean="0"/>
              <a:t>wise</a:t>
            </a:r>
            <a:r>
              <a:rPr lang="en-US" b="1" spc="-20" dirty="0" smtClean="0"/>
              <a:t> </a:t>
            </a:r>
            <a:r>
              <a:rPr lang="en-US" b="1" spc="-5" dirty="0" smtClean="0"/>
              <a:t>analysis</a:t>
            </a:r>
            <a:endParaRPr lang="en-US" b="1" dirty="0"/>
          </a:p>
        </p:txBody>
      </p:sp>
      <p:sp>
        <p:nvSpPr>
          <p:cNvPr id="3" name="Text Placeholder 2"/>
          <p:cNvSpPr>
            <a:spLocks noGrp="1"/>
          </p:cNvSpPr>
          <p:nvPr>
            <p:ph type="body" idx="1"/>
          </p:nvPr>
        </p:nvSpPr>
        <p:spPr/>
        <p:txBody>
          <a:bodyPr/>
          <a:lstStyle/>
          <a:p>
            <a:r>
              <a:rPr lang="en-GB" b="1" dirty="0" smtClean="0">
                <a:solidFill>
                  <a:schemeClr val="bg1"/>
                </a:solidFill>
              </a:rPr>
              <a:t>Type of hotel in the market and percentage in each Type?</a:t>
            </a:r>
          </a:p>
          <a:p>
            <a:endParaRPr lang="en-US" dirty="0">
              <a:solidFill>
                <a:schemeClr val="bg1"/>
              </a:solidFill>
            </a:endParaRPr>
          </a:p>
        </p:txBody>
      </p:sp>
      <p:sp>
        <p:nvSpPr>
          <p:cNvPr id="5" name="TextBox 4"/>
          <p:cNvSpPr txBox="1"/>
          <p:nvPr/>
        </p:nvSpPr>
        <p:spPr>
          <a:xfrm>
            <a:off x="4645572" y="1776248"/>
            <a:ext cx="3258207" cy="2893100"/>
          </a:xfrm>
          <a:prstGeom prst="rect">
            <a:avLst/>
          </a:prstGeom>
          <a:noFill/>
        </p:spPr>
        <p:txBody>
          <a:bodyPr wrap="square" rtlCol="0">
            <a:spAutoFit/>
          </a:bodyPr>
          <a:lstStyle/>
          <a:p>
            <a:pPr fontAlgn="base"/>
            <a:r>
              <a:rPr lang="en-GB" dirty="0" smtClean="0">
                <a:solidFill>
                  <a:schemeClr val="bg1"/>
                </a:solidFill>
              </a:rPr>
              <a:t>According to Analysis city hotels are comparatively more expensive than resort hotels.</a:t>
            </a:r>
          </a:p>
          <a:p>
            <a:pPr fontAlgn="base"/>
            <a:endParaRPr lang="en-GB" dirty="0" smtClean="0">
              <a:solidFill>
                <a:schemeClr val="bg1"/>
              </a:solidFill>
            </a:endParaRPr>
          </a:p>
          <a:p>
            <a:pPr fontAlgn="base"/>
            <a:r>
              <a:rPr lang="en-GB" dirty="0" smtClean="0">
                <a:solidFill>
                  <a:schemeClr val="bg1"/>
                </a:solidFill>
              </a:rPr>
              <a:t>city hotel having </a:t>
            </a:r>
            <a:r>
              <a:rPr lang="en-GB" dirty="0" smtClean="0">
                <a:solidFill>
                  <a:schemeClr val="bg1"/>
                </a:solidFill>
              </a:rPr>
              <a:t>66.4% </a:t>
            </a:r>
            <a:r>
              <a:rPr lang="en-GB" dirty="0" smtClean="0">
                <a:solidFill>
                  <a:schemeClr val="bg1"/>
                </a:solidFill>
              </a:rPr>
              <a:t>and Resort hotel having </a:t>
            </a:r>
            <a:r>
              <a:rPr lang="en-GB" dirty="0" smtClean="0">
                <a:solidFill>
                  <a:schemeClr val="bg1"/>
                </a:solidFill>
              </a:rPr>
              <a:t>33.6%</a:t>
            </a:r>
            <a:r>
              <a:rPr lang="en-GB" dirty="0" smtClean="0">
                <a:solidFill>
                  <a:schemeClr val="bg1"/>
                </a:solidFill>
              </a:rPr>
              <a:t>  percentage in hotel market </a:t>
            </a:r>
          </a:p>
          <a:p>
            <a:pPr fontAlgn="base"/>
            <a:endParaRPr lang="en-GB" dirty="0" smtClean="0">
              <a:solidFill>
                <a:schemeClr val="bg1"/>
              </a:solidFill>
            </a:endParaRPr>
          </a:p>
          <a:p>
            <a:pPr fontAlgn="base"/>
            <a:r>
              <a:rPr lang="en-GB" dirty="0" smtClean="0">
                <a:solidFill>
                  <a:schemeClr val="bg1"/>
                </a:solidFill>
              </a:rPr>
              <a:t>Resort hotel should me more expensive so, peoples are stick to city hotel</a:t>
            </a:r>
          </a:p>
          <a:p>
            <a:r>
              <a:rPr lang="en-GB" dirty="0" smtClean="0"/>
              <a:t/>
            </a:r>
            <a:br>
              <a:rPr lang="en-GB" dirty="0" smtClean="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07" y="1395575"/>
            <a:ext cx="4004810" cy="34780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41434"/>
            <a:ext cx="8520600" cy="4127441"/>
          </a:xfrm>
        </p:spPr>
        <p:txBody>
          <a:bodyPr/>
          <a:lstStyle/>
          <a:p>
            <a:pPr>
              <a:buNone/>
            </a:pPr>
            <a:r>
              <a:rPr lang="en-GB" b="1" dirty="0" smtClean="0">
                <a:solidFill>
                  <a:schemeClr val="bg1"/>
                </a:solidFill>
              </a:rPr>
              <a:t>Which Hotel has higher lead time and preferred stay in each hotel?</a:t>
            </a:r>
            <a:endParaRPr lang="en-GB" dirty="0" smtClean="0">
              <a:solidFill>
                <a:schemeClr val="bg1"/>
              </a:solidFill>
            </a:endParaRPr>
          </a:p>
          <a:p>
            <a:r>
              <a:rPr lang="en-GB" dirty="0" smtClean="0">
                <a:solidFill>
                  <a:schemeClr val="bg1"/>
                </a:solidFill>
              </a:rPr>
              <a:t/>
            </a:r>
            <a:br>
              <a:rPr lang="en-GB" dirty="0" smtClean="0">
                <a:solidFill>
                  <a:schemeClr val="bg1"/>
                </a:solidFill>
              </a:rPr>
            </a:br>
            <a:endParaRPr lang="en-US" dirty="0">
              <a:solidFill>
                <a:schemeClr val="bg1"/>
              </a:solidFill>
            </a:endParaRPr>
          </a:p>
        </p:txBody>
      </p:sp>
      <p:pic>
        <p:nvPicPr>
          <p:cNvPr id="5" name="Picture 4" descr="lead_time.jpg"/>
          <p:cNvPicPr>
            <a:picLocks noChangeAspect="1"/>
          </p:cNvPicPr>
          <p:nvPr/>
        </p:nvPicPr>
        <p:blipFill>
          <a:blip r:embed="rId3"/>
          <a:stretch>
            <a:fillRect/>
          </a:stretch>
        </p:blipFill>
        <p:spPr>
          <a:xfrm>
            <a:off x="471487" y="965310"/>
            <a:ext cx="3324225" cy="4010025"/>
          </a:xfrm>
          <a:prstGeom prst="rect">
            <a:avLst/>
          </a:prstGeom>
        </p:spPr>
      </p:pic>
      <p:sp>
        <p:nvSpPr>
          <p:cNvPr id="6" name="TextBox 5"/>
          <p:cNvSpPr txBox="1"/>
          <p:nvPr/>
        </p:nvSpPr>
        <p:spPr>
          <a:xfrm>
            <a:off x="4078014" y="1744717"/>
            <a:ext cx="4288220" cy="1169551"/>
          </a:xfrm>
          <a:prstGeom prst="rect">
            <a:avLst/>
          </a:prstGeom>
          <a:noFill/>
        </p:spPr>
        <p:txBody>
          <a:bodyPr wrap="square" rtlCol="0">
            <a:spAutoFit/>
          </a:bodyPr>
          <a:lstStyle/>
          <a:p>
            <a:pPr fontAlgn="base"/>
            <a:r>
              <a:rPr lang="en-GB" dirty="0" smtClean="0">
                <a:solidFill>
                  <a:schemeClr val="bg1"/>
                </a:solidFill>
              </a:rPr>
              <a:t>Lead time of city hotel is more than Resort Hotel</a:t>
            </a:r>
          </a:p>
          <a:p>
            <a:pPr fontAlgn="base"/>
            <a:endParaRPr lang="en-GB" dirty="0" smtClean="0">
              <a:solidFill>
                <a:schemeClr val="bg1"/>
              </a:solidFill>
            </a:endParaRPr>
          </a:p>
          <a:p>
            <a:pPr fontAlgn="base"/>
            <a:r>
              <a:rPr lang="en-GB" dirty="0" smtClean="0">
                <a:solidFill>
                  <a:schemeClr val="bg1"/>
                </a:solidFill>
              </a:rPr>
              <a:t>Resort hotel having longer stay compared to city hotel.i.e.For short stay peoples are choose City Hotel</a:t>
            </a:r>
            <a:endParaRPr lang="en-GB"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62759"/>
            <a:ext cx="8520600" cy="4306116"/>
          </a:xfrm>
        </p:spPr>
        <p:txBody>
          <a:bodyPr/>
          <a:lstStyle/>
          <a:p>
            <a:pPr>
              <a:buNone/>
            </a:pPr>
            <a:r>
              <a:rPr lang="en-GB" b="1" dirty="0" smtClean="0">
                <a:solidFill>
                  <a:schemeClr val="bg1"/>
                </a:solidFill>
              </a:rPr>
              <a:t>Which hotel has a higher bookings cancellation rate?</a:t>
            </a:r>
          </a:p>
          <a:p>
            <a:pPr>
              <a:buNone/>
            </a:pPr>
            <a:endParaRPr lang="en-US" dirty="0">
              <a:solidFill>
                <a:schemeClr val="bg1"/>
              </a:solidFill>
            </a:endParaRPr>
          </a:p>
        </p:txBody>
      </p:sp>
      <p:pic>
        <p:nvPicPr>
          <p:cNvPr id="4" name="Picture 3" descr="booking cancelled.jpg"/>
          <p:cNvPicPr>
            <a:picLocks noChangeAspect="1"/>
          </p:cNvPicPr>
          <p:nvPr/>
        </p:nvPicPr>
        <p:blipFill>
          <a:blip r:embed="rId2"/>
          <a:stretch>
            <a:fillRect/>
          </a:stretch>
        </p:blipFill>
        <p:spPr>
          <a:xfrm>
            <a:off x="418442" y="1334814"/>
            <a:ext cx="3619500" cy="2902333"/>
          </a:xfrm>
          <a:prstGeom prst="rect">
            <a:avLst/>
          </a:prstGeom>
        </p:spPr>
      </p:pic>
      <p:sp>
        <p:nvSpPr>
          <p:cNvPr id="5" name="TextBox 4"/>
          <p:cNvSpPr txBox="1"/>
          <p:nvPr/>
        </p:nvSpPr>
        <p:spPr>
          <a:xfrm>
            <a:off x="5286703" y="1597571"/>
            <a:ext cx="1996966" cy="738664"/>
          </a:xfrm>
          <a:prstGeom prst="rect">
            <a:avLst/>
          </a:prstGeom>
          <a:noFill/>
        </p:spPr>
        <p:txBody>
          <a:bodyPr wrap="square" rtlCol="0">
            <a:spAutoFit/>
          </a:bodyPr>
          <a:lstStyle/>
          <a:p>
            <a:r>
              <a:rPr lang="en-GB" dirty="0" smtClean="0">
                <a:solidFill>
                  <a:schemeClr val="bg1"/>
                </a:solidFill>
              </a:rPr>
              <a:t>City Hotel bookings are more cancelled than Resort hotel</a:t>
            </a:r>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57352"/>
            <a:ext cx="8520600" cy="4211523"/>
          </a:xfrm>
        </p:spPr>
        <p:txBody>
          <a:bodyPr/>
          <a:lstStyle/>
          <a:p>
            <a:pPr>
              <a:buNone/>
            </a:pPr>
            <a:r>
              <a:rPr lang="en-GB" b="1" dirty="0" smtClean="0">
                <a:solidFill>
                  <a:schemeClr val="bg1"/>
                </a:solidFill>
              </a:rPr>
              <a:t>Which distribution channel has a longer average waiting time?</a:t>
            </a:r>
          </a:p>
          <a:p>
            <a:pPr>
              <a:buNone/>
            </a:pPr>
            <a:endParaRPr lang="en-US" dirty="0">
              <a:solidFill>
                <a:schemeClr val="bg1"/>
              </a:solidFill>
            </a:endParaRPr>
          </a:p>
        </p:txBody>
      </p:sp>
      <p:pic>
        <p:nvPicPr>
          <p:cNvPr id="4" name="Picture 3" descr="distribution channel.jpg"/>
          <p:cNvPicPr>
            <a:picLocks noChangeAspect="1"/>
          </p:cNvPicPr>
          <p:nvPr/>
        </p:nvPicPr>
        <p:blipFill>
          <a:blip r:embed="rId2"/>
          <a:stretch>
            <a:fillRect/>
          </a:stretch>
        </p:blipFill>
        <p:spPr>
          <a:xfrm>
            <a:off x="230242" y="1177159"/>
            <a:ext cx="4488903" cy="3563007"/>
          </a:xfrm>
          <a:prstGeom prst="rect">
            <a:avLst/>
          </a:prstGeom>
        </p:spPr>
      </p:pic>
      <p:sp>
        <p:nvSpPr>
          <p:cNvPr id="5" name="TextBox 4"/>
          <p:cNvSpPr txBox="1"/>
          <p:nvPr/>
        </p:nvSpPr>
        <p:spPr>
          <a:xfrm>
            <a:off x="5339255" y="1313793"/>
            <a:ext cx="3026979" cy="1815882"/>
          </a:xfrm>
          <a:prstGeom prst="rect">
            <a:avLst/>
          </a:prstGeom>
          <a:noFill/>
        </p:spPr>
        <p:txBody>
          <a:bodyPr wrap="square" rtlCol="0">
            <a:spAutoFit/>
          </a:bodyPr>
          <a:lstStyle/>
          <a:p>
            <a:r>
              <a:rPr lang="en-GB" dirty="0" smtClean="0">
                <a:solidFill>
                  <a:schemeClr val="bg1"/>
                </a:solidFill>
              </a:rPr>
              <a:t>TA/TO distribution channel having longer waiting time compared to Corporate and Direct</a:t>
            </a:r>
          </a:p>
          <a:p>
            <a:endParaRPr lang="en-GB" dirty="0" smtClean="0">
              <a:solidFill>
                <a:schemeClr val="bg1"/>
              </a:solidFill>
            </a:endParaRPr>
          </a:p>
          <a:p>
            <a:r>
              <a:rPr lang="en-GB" dirty="0" smtClean="0">
                <a:solidFill>
                  <a:schemeClr val="bg1"/>
                </a:solidFill>
              </a:rPr>
              <a:t>The term “TA” means “Travel Agents” and “TO” means “Tour Operators”</a:t>
            </a:r>
          </a:p>
          <a:p>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36331"/>
            <a:ext cx="8520600" cy="4232544"/>
          </a:xfrm>
        </p:spPr>
        <p:txBody>
          <a:bodyPr/>
          <a:lstStyle/>
          <a:p>
            <a:pPr>
              <a:buNone/>
            </a:pPr>
            <a:r>
              <a:rPr lang="en-GB" b="1" dirty="0" smtClean="0">
                <a:solidFill>
                  <a:schemeClr val="bg1"/>
                </a:solidFill>
              </a:rPr>
              <a:t>Which month hotels have high revenue?</a:t>
            </a:r>
          </a:p>
          <a:p>
            <a:pPr>
              <a:buNone/>
            </a:pPr>
            <a:endParaRPr lang="en-US" dirty="0">
              <a:solidFill>
                <a:schemeClr val="bg1"/>
              </a:solidFill>
            </a:endParaRPr>
          </a:p>
        </p:txBody>
      </p:sp>
      <p:pic>
        <p:nvPicPr>
          <p:cNvPr id="4" name="Picture 3" descr="high revenue.jpg"/>
          <p:cNvPicPr>
            <a:picLocks noChangeAspect="1"/>
          </p:cNvPicPr>
          <p:nvPr/>
        </p:nvPicPr>
        <p:blipFill>
          <a:blip r:embed="rId2"/>
          <a:stretch>
            <a:fillRect/>
          </a:stretch>
        </p:blipFill>
        <p:spPr>
          <a:xfrm>
            <a:off x="235004" y="967444"/>
            <a:ext cx="5457825" cy="3629025"/>
          </a:xfrm>
          <a:prstGeom prst="rect">
            <a:avLst/>
          </a:prstGeom>
        </p:spPr>
      </p:pic>
      <p:sp>
        <p:nvSpPr>
          <p:cNvPr id="5" name="TextBox 4"/>
          <p:cNvSpPr txBox="1"/>
          <p:nvPr/>
        </p:nvSpPr>
        <p:spPr>
          <a:xfrm>
            <a:off x="5864772" y="1208690"/>
            <a:ext cx="2669628" cy="2031325"/>
          </a:xfrm>
          <a:prstGeom prst="rect">
            <a:avLst/>
          </a:prstGeom>
          <a:noFill/>
        </p:spPr>
        <p:txBody>
          <a:bodyPr wrap="square" rtlCol="0">
            <a:spAutoFit/>
          </a:bodyPr>
          <a:lstStyle/>
          <a:p>
            <a:pPr fontAlgn="base"/>
            <a:r>
              <a:rPr lang="en-GB" dirty="0" smtClean="0">
                <a:solidFill>
                  <a:schemeClr val="bg1"/>
                </a:solidFill>
              </a:rPr>
              <a:t>Less peoples are visited to Hotel in January month.so,revenue having huge cut off</a:t>
            </a:r>
          </a:p>
          <a:p>
            <a:pPr fontAlgn="base"/>
            <a:endParaRPr lang="en-GB" dirty="0" smtClean="0">
              <a:solidFill>
                <a:schemeClr val="bg1"/>
              </a:solidFill>
            </a:endParaRPr>
          </a:p>
          <a:p>
            <a:pPr fontAlgn="base"/>
            <a:r>
              <a:rPr lang="en-GB" dirty="0" smtClean="0">
                <a:solidFill>
                  <a:schemeClr val="bg1"/>
                </a:solidFill>
              </a:rPr>
              <a:t>But, hotels have large revenue in August due to more people visiting.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25821"/>
            <a:ext cx="8520600" cy="4243054"/>
          </a:xfrm>
        </p:spPr>
        <p:txBody>
          <a:bodyPr/>
          <a:lstStyle/>
          <a:p>
            <a:pPr>
              <a:buNone/>
            </a:pPr>
            <a:r>
              <a:rPr lang="en-GB" dirty="0" smtClean="0">
                <a:solidFill>
                  <a:schemeClr val="bg1"/>
                </a:solidFill>
              </a:rPr>
              <a:t>Which type of meal is booked?</a:t>
            </a:r>
          </a:p>
          <a:p>
            <a:pPr>
              <a:buNone/>
            </a:pPr>
            <a:endParaRPr lang="en-US" dirty="0">
              <a:solidFill>
                <a:schemeClr val="bg1"/>
              </a:solidFill>
            </a:endParaRPr>
          </a:p>
        </p:txBody>
      </p:sp>
      <p:pic>
        <p:nvPicPr>
          <p:cNvPr id="4" name="Picture 3" descr="meal.jpg"/>
          <p:cNvPicPr>
            <a:picLocks noChangeAspect="1"/>
          </p:cNvPicPr>
          <p:nvPr/>
        </p:nvPicPr>
        <p:blipFill>
          <a:blip r:embed="rId2"/>
          <a:stretch>
            <a:fillRect/>
          </a:stretch>
        </p:blipFill>
        <p:spPr>
          <a:xfrm>
            <a:off x="521411" y="1100467"/>
            <a:ext cx="3476625" cy="3152775"/>
          </a:xfrm>
          <a:prstGeom prst="rect">
            <a:avLst/>
          </a:prstGeom>
        </p:spPr>
      </p:pic>
      <p:sp>
        <p:nvSpPr>
          <p:cNvPr id="6" name="TextBox 5"/>
          <p:cNvSpPr txBox="1"/>
          <p:nvPr/>
        </p:nvSpPr>
        <p:spPr>
          <a:xfrm>
            <a:off x="5023944" y="956441"/>
            <a:ext cx="3699642" cy="3108543"/>
          </a:xfrm>
          <a:prstGeom prst="rect">
            <a:avLst/>
          </a:prstGeom>
          <a:noFill/>
        </p:spPr>
        <p:txBody>
          <a:bodyPr wrap="square" rtlCol="0">
            <a:spAutoFit/>
          </a:bodyPr>
          <a:lstStyle/>
          <a:p>
            <a:r>
              <a:rPr lang="en-GB" b="1" dirty="0" smtClean="0">
                <a:solidFill>
                  <a:schemeClr val="bg1"/>
                </a:solidFill>
              </a:rPr>
              <a:t>BB</a:t>
            </a:r>
            <a:r>
              <a:rPr lang="en-GB" dirty="0" smtClean="0">
                <a:solidFill>
                  <a:schemeClr val="bg1"/>
                </a:solidFill>
              </a:rPr>
              <a:t>.(i.e. Bed &amp; Breakfast) is most preferable type of meal for 77.8% guest</a:t>
            </a:r>
          </a:p>
          <a:p>
            <a:endParaRPr lang="en-GB" dirty="0" smtClean="0">
              <a:solidFill>
                <a:schemeClr val="bg1"/>
              </a:solidFill>
            </a:endParaRPr>
          </a:p>
          <a:p>
            <a:r>
              <a:rPr lang="en-GB" dirty="0" smtClean="0">
                <a:solidFill>
                  <a:schemeClr val="bg1"/>
                </a:solidFill>
              </a:rPr>
              <a:t>Categories as per standard </a:t>
            </a:r>
          </a:p>
          <a:p>
            <a:r>
              <a:rPr lang="en-GB" dirty="0" smtClean="0">
                <a:solidFill>
                  <a:schemeClr val="bg1"/>
                </a:solidFill>
              </a:rPr>
              <a:t>hospitality meal package </a:t>
            </a:r>
          </a:p>
          <a:p>
            <a:endParaRPr lang="en-GB" dirty="0" smtClean="0"/>
          </a:p>
          <a:p>
            <a:r>
              <a:rPr lang="en-GB" b="1" dirty="0" smtClean="0">
                <a:solidFill>
                  <a:schemeClr val="bg1"/>
                </a:solidFill>
              </a:rPr>
              <a:t>Undefined/SC </a:t>
            </a:r>
            <a:r>
              <a:rPr lang="en-GB" dirty="0" smtClean="0">
                <a:solidFill>
                  <a:schemeClr val="bg1"/>
                </a:solidFill>
              </a:rPr>
              <a:t>— no meal package</a:t>
            </a:r>
          </a:p>
          <a:p>
            <a:r>
              <a:rPr lang="en-GB" b="1" dirty="0" smtClean="0">
                <a:solidFill>
                  <a:schemeClr val="bg1"/>
                </a:solidFill>
              </a:rPr>
              <a:t>BB </a:t>
            </a:r>
            <a:r>
              <a:rPr lang="en-GB" dirty="0" smtClean="0">
                <a:solidFill>
                  <a:schemeClr val="bg1"/>
                </a:solidFill>
              </a:rPr>
              <a:t>— Bed &amp; Breakfast</a:t>
            </a:r>
          </a:p>
          <a:p>
            <a:r>
              <a:rPr lang="en-GB" b="1" dirty="0" smtClean="0">
                <a:solidFill>
                  <a:schemeClr val="bg1"/>
                </a:solidFill>
              </a:rPr>
              <a:t>HB</a:t>
            </a:r>
            <a:r>
              <a:rPr lang="en-GB" dirty="0" smtClean="0">
                <a:solidFill>
                  <a:schemeClr val="bg1"/>
                </a:solidFill>
              </a:rPr>
              <a:t> —Half board (breakfast and one other meal — usually dinner)</a:t>
            </a:r>
          </a:p>
          <a:p>
            <a:r>
              <a:rPr lang="en-GB" b="1" dirty="0" smtClean="0">
                <a:solidFill>
                  <a:schemeClr val="bg1"/>
                </a:solidFill>
              </a:rPr>
              <a:t>FB</a:t>
            </a:r>
            <a:r>
              <a:rPr lang="en-GB" dirty="0" smtClean="0">
                <a:solidFill>
                  <a:schemeClr val="bg1"/>
                </a:solidFill>
              </a:rPr>
              <a:t> — Full board (breakfast, lunch and dinner)</a:t>
            </a:r>
          </a:p>
          <a:p>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36331"/>
            <a:ext cx="8520600" cy="4232544"/>
          </a:xfrm>
        </p:spPr>
        <p:txBody>
          <a:bodyPr/>
          <a:lstStyle/>
          <a:p>
            <a:pPr>
              <a:buNone/>
            </a:pPr>
            <a:r>
              <a:rPr lang="en-GB" dirty="0" smtClean="0">
                <a:solidFill>
                  <a:schemeClr val="bg1"/>
                </a:solidFill>
              </a:rPr>
              <a:t>Find from which country most guests come from?</a:t>
            </a:r>
          </a:p>
          <a:p>
            <a:pPr>
              <a:buNone/>
            </a:pPr>
            <a:endParaRPr lang="en-GB" dirty="0" smtClean="0">
              <a:solidFill>
                <a:schemeClr val="bg1"/>
              </a:solidFill>
            </a:endParaRPr>
          </a:p>
          <a:p>
            <a:endParaRPr lang="en-US" dirty="0"/>
          </a:p>
        </p:txBody>
      </p:sp>
      <p:pic>
        <p:nvPicPr>
          <p:cNvPr id="4" name="Picture 3" descr="most _gest_country.jpg"/>
          <p:cNvPicPr>
            <a:picLocks noChangeAspect="1"/>
          </p:cNvPicPr>
          <p:nvPr/>
        </p:nvPicPr>
        <p:blipFill>
          <a:blip r:embed="rId2"/>
          <a:stretch>
            <a:fillRect/>
          </a:stretch>
        </p:blipFill>
        <p:spPr>
          <a:xfrm>
            <a:off x="398079" y="851830"/>
            <a:ext cx="4648200" cy="3629025"/>
          </a:xfrm>
          <a:prstGeom prst="rect">
            <a:avLst/>
          </a:prstGeom>
        </p:spPr>
      </p:pic>
      <p:sp>
        <p:nvSpPr>
          <p:cNvPr id="5" name="TextBox 4"/>
          <p:cNvSpPr txBox="1"/>
          <p:nvPr/>
        </p:nvSpPr>
        <p:spPr>
          <a:xfrm>
            <a:off x="5633545" y="1639614"/>
            <a:ext cx="2501462" cy="738664"/>
          </a:xfrm>
          <a:prstGeom prst="rect">
            <a:avLst/>
          </a:prstGeom>
          <a:noFill/>
        </p:spPr>
        <p:txBody>
          <a:bodyPr wrap="square" rtlCol="0">
            <a:spAutoFit/>
          </a:bodyPr>
          <a:lstStyle/>
          <a:p>
            <a:r>
              <a:rPr lang="en-GB" dirty="0" smtClean="0">
                <a:solidFill>
                  <a:schemeClr val="bg1"/>
                </a:solidFill>
              </a:rPr>
              <a:t>Most of the peoples are come from PRT (i.e. Portugal)</a:t>
            </a:r>
            <a:endParaRPr lang="en-US"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83779"/>
            <a:ext cx="8520600" cy="4285096"/>
          </a:xfrm>
        </p:spPr>
        <p:txBody>
          <a:bodyPr/>
          <a:lstStyle/>
          <a:p>
            <a:pPr>
              <a:buNone/>
            </a:pPr>
            <a:r>
              <a:rPr lang="en-GB" dirty="0" smtClean="0">
                <a:solidFill>
                  <a:schemeClr val="bg1"/>
                </a:solidFill>
              </a:rPr>
              <a:t>Year wise booking of hotel?</a:t>
            </a:r>
          </a:p>
          <a:p>
            <a:pPr>
              <a:buNone/>
            </a:pPr>
            <a:endParaRPr lang="en-US" dirty="0">
              <a:solidFill>
                <a:schemeClr val="bg1"/>
              </a:solidFill>
            </a:endParaRPr>
          </a:p>
        </p:txBody>
      </p:sp>
      <p:pic>
        <p:nvPicPr>
          <p:cNvPr id="4" name="Picture 3" descr="year wise booking.jpg"/>
          <p:cNvPicPr>
            <a:picLocks noChangeAspect="1"/>
          </p:cNvPicPr>
          <p:nvPr/>
        </p:nvPicPr>
        <p:blipFill>
          <a:blip r:embed="rId2"/>
          <a:stretch>
            <a:fillRect/>
          </a:stretch>
        </p:blipFill>
        <p:spPr>
          <a:xfrm>
            <a:off x="298066" y="902741"/>
            <a:ext cx="4506533" cy="3532626"/>
          </a:xfrm>
          <a:prstGeom prst="rect">
            <a:avLst/>
          </a:prstGeom>
        </p:spPr>
      </p:pic>
      <p:sp>
        <p:nvSpPr>
          <p:cNvPr id="5" name="TextBox 4"/>
          <p:cNvSpPr txBox="1"/>
          <p:nvPr/>
        </p:nvSpPr>
        <p:spPr>
          <a:xfrm>
            <a:off x="5349765" y="1166648"/>
            <a:ext cx="2837793" cy="1384995"/>
          </a:xfrm>
          <a:prstGeom prst="rect">
            <a:avLst/>
          </a:prstGeom>
          <a:noFill/>
        </p:spPr>
        <p:txBody>
          <a:bodyPr wrap="square" rtlCol="0">
            <a:spAutoFit/>
          </a:bodyPr>
          <a:lstStyle/>
          <a:p>
            <a:r>
              <a:rPr lang="en-GB" dirty="0" smtClean="0">
                <a:solidFill>
                  <a:schemeClr val="bg1"/>
                </a:solidFill>
              </a:rPr>
              <a:t>From  Graph it is clear that 2016 had higher bookings compared to 2017 and 2015.</a:t>
            </a:r>
          </a:p>
          <a:p>
            <a:r>
              <a:rPr lang="en-GB" dirty="0" err="1" smtClean="0">
                <a:solidFill>
                  <a:schemeClr val="bg1"/>
                </a:solidFill>
              </a:rPr>
              <a:t>so,according</a:t>
            </a:r>
            <a:r>
              <a:rPr lang="en-GB" dirty="0" smtClean="0">
                <a:solidFill>
                  <a:schemeClr val="bg1"/>
                </a:solidFill>
              </a:rPr>
              <a:t> to given data there is increment of booking with alternate years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5" dirty="0" smtClean="0"/>
              <a:t>C</a:t>
            </a:r>
            <a:r>
              <a:rPr lang="en-US" b="1" spc="-20" dirty="0" smtClean="0"/>
              <a:t>h</a:t>
            </a:r>
            <a:r>
              <a:rPr lang="en-US" b="1" spc="-5" dirty="0" smtClean="0"/>
              <a:t>all</a:t>
            </a:r>
            <a:r>
              <a:rPr lang="en-US" b="1" dirty="0" smtClean="0"/>
              <a:t>e</a:t>
            </a:r>
            <a:r>
              <a:rPr lang="en-US" b="1" spc="-5" dirty="0" smtClean="0"/>
              <a:t>n</a:t>
            </a:r>
            <a:r>
              <a:rPr lang="en-US" b="1" spc="-20" dirty="0" smtClean="0"/>
              <a:t>g</a:t>
            </a:r>
            <a:r>
              <a:rPr lang="en-US" b="1" spc="-5" dirty="0" smtClean="0"/>
              <a:t>es</a:t>
            </a:r>
            <a:endParaRPr lang="en-US" b="1" dirty="0"/>
          </a:p>
        </p:txBody>
      </p:sp>
      <p:sp>
        <p:nvSpPr>
          <p:cNvPr id="3" name="Text Placeholder 2"/>
          <p:cNvSpPr>
            <a:spLocks noGrp="1"/>
          </p:cNvSpPr>
          <p:nvPr>
            <p:ph type="body" idx="1"/>
          </p:nvPr>
        </p:nvSpPr>
        <p:spPr/>
        <p:txBody>
          <a:bodyPr/>
          <a:lstStyle/>
          <a:p>
            <a:pPr marL="354330" marR="5080" indent="-342265">
              <a:lnSpc>
                <a:spcPct val="114599"/>
              </a:lnSpc>
              <a:spcBef>
                <a:spcPts val="100"/>
              </a:spcBef>
              <a:buClr>
                <a:srgbClr val="373737"/>
              </a:buClr>
              <a:tabLst>
                <a:tab pos="353695" algn="l"/>
                <a:tab pos="354965" algn="l"/>
              </a:tabLst>
            </a:pPr>
            <a:r>
              <a:rPr lang="en-GB" spc="-10" dirty="0" smtClean="0">
                <a:solidFill>
                  <a:srgbClr val="004A52"/>
                </a:solidFill>
                <a:latin typeface="Microsoft Sans Serif"/>
                <a:cs typeface="Microsoft Sans Serif"/>
              </a:rPr>
              <a:t>Data set having huge data need to segregate.Also,dataset</a:t>
            </a:r>
            <a:r>
              <a:rPr lang="en-GB" spc="-40" dirty="0" smtClean="0">
                <a:solidFill>
                  <a:srgbClr val="004A52"/>
                </a:solidFill>
                <a:latin typeface="Microsoft Sans Serif"/>
                <a:cs typeface="Microsoft Sans Serif"/>
              </a:rPr>
              <a:t> </a:t>
            </a:r>
            <a:r>
              <a:rPr lang="en-GB" dirty="0" smtClean="0">
                <a:solidFill>
                  <a:srgbClr val="004A52"/>
                </a:solidFill>
                <a:latin typeface="Microsoft Sans Serif"/>
                <a:cs typeface="Microsoft Sans Serif"/>
              </a:rPr>
              <a:t>having</a:t>
            </a:r>
            <a:r>
              <a:rPr lang="en-GB" spc="15" dirty="0" smtClean="0">
                <a:solidFill>
                  <a:srgbClr val="004A52"/>
                </a:solidFill>
                <a:latin typeface="Microsoft Sans Serif"/>
                <a:cs typeface="Microsoft Sans Serif"/>
              </a:rPr>
              <a:t> </a:t>
            </a:r>
            <a:r>
              <a:rPr lang="en-GB" spc="-5" dirty="0" smtClean="0">
                <a:solidFill>
                  <a:srgbClr val="004A52"/>
                </a:solidFill>
                <a:latin typeface="Microsoft Sans Serif"/>
                <a:cs typeface="Microsoft Sans Serif"/>
              </a:rPr>
              <a:t>lots </a:t>
            </a:r>
            <a:r>
              <a:rPr lang="en-GB" dirty="0" smtClean="0">
                <a:solidFill>
                  <a:srgbClr val="004A52"/>
                </a:solidFill>
                <a:latin typeface="Microsoft Sans Serif"/>
                <a:cs typeface="Microsoft Sans Serif"/>
              </a:rPr>
              <a:t>of</a:t>
            </a:r>
            <a:r>
              <a:rPr lang="en-GB" spc="30" dirty="0" smtClean="0">
                <a:solidFill>
                  <a:srgbClr val="004A52"/>
                </a:solidFill>
                <a:latin typeface="Microsoft Sans Serif"/>
                <a:cs typeface="Microsoft Sans Serif"/>
              </a:rPr>
              <a:t> </a:t>
            </a:r>
            <a:r>
              <a:rPr lang="en-GB" dirty="0" smtClean="0">
                <a:solidFill>
                  <a:srgbClr val="004A52"/>
                </a:solidFill>
                <a:latin typeface="Microsoft Sans Serif"/>
                <a:cs typeface="Microsoft Sans Serif"/>
              </a:rPr>
              <a:t>duplicate</a:t>
            </a:r>
            <a:r>
              <a:rPr lang="en-GB" spc="-40" dirty="0" smtClean="0">
                <a:solidFill>
                  <a:srgbClr val="004A52"/>
                </a:solidFill>
                <a:latin typeface="Microsoft Sans Serif"/>
                <a:cs typeface="Microsoft Sans Serif"/>
              </a:rPr>
              <a:t> </a:t>
            </a:r>
            <a:r>
              <a:rPr lang="en-GB" spc="-5" dirty="0" smtClean="0">
                <a:solidFill>
                  <a:srgbClr val="004A52"/>
                </a:solidFill>
                <a:latin typeface="Microsoft Sans Serif"/>
                <a:cs typeface="Microsoft Sans Serif"/>
              </a:rPr>
              <a:t>value.</a:t>
            </a:r>
            <a:endParaRPr lang="en-GB" sz="2450" dirty="0" smtClean="0">
              <a:latin typeface="Microsoft Sans Serif"/>
              <a:cs typeface="Microsoft Sans Serif"/>
            </a:endParaRPr>
          </a:p>
          <a:p>
            <a:pPr marL="354330" indent="-342265">
              <a:lnSpc>
                <a:spcPct val="100000"/>
              </a:lnSpc>
              <a:buClr>
                <a:srgbClr val="373737"/>
              </a:buClr>
              <a:tabLst>
                <a:tab pos="353695" algn="l"/>
                <a:tab pos="354965" algn="l"/>
              </a:tabLst>
            </a:pPr>
            <a:r>
              <a:rPr lang="en-GB" dirty="0" smtClean="0">
                <a:solidFill>
                  <a:srgbClr val="004A52"/>
                </a:solidFill>
                <a:latin typeface="Microsoft Sans Serif"/>
                <a:cs typeface="Microsoft Sans Serif"/>
              </a:rPr>
              <a:t>Lots of</a:t>
            </a:r>
            <a:r>
              <a:rPr lang="en-GB" spc="-5" dirty="0" smtClean="0">
                <a:solidFill>
                  <a:srgbClr val="004A52"/>
                </a:solidFill>
                <a:latin typeface="Microsoft Sans Serif"/>
                <a:cs typeface="Microsoft Sans Serif"/>
              </a:rPr>
              <a:t> null</a:t>
            </a:r>
            <a:r>
              <a:rPr lang="en-GB" spc="-25" dirty="0" smtClean="0">
                <a:solidFill>
                  <a:srgbClr val="004A52"/>
                </a:solidFill>
                <a:latin typeface="Microsoft Sans Serif"/>
                <a:cs typeface="Microsoft Sans Serif"/>
              </a:rPr>
              <a:t> </a:t>
            </a:r>
            <a:r>
              <a:rPr lang="en-GB" spc="-5" dirty="0" smtClean="0">
                <a:solidFill>
                  <a:srgbClr val="004A52"/>
                </a:solidFill>
                <a:latin typeface="Microsoft Sans Serif"/>
                <a:cs typeface="Microsoft Sans Serif"/>
              </a:rPr>
              <a:t>values</a:t>
            </a:r>
            <a:r>
              <a:rPr lang="en-GB" spc="5" dirty="0" smtClean="0">
                <a:solidFill>
                  <a:srgbClr val="004A52"/>
                </a:solidFill>
                <a:latin typeface="Microsoft Sans Serif"/>
                <a:cs typeface="Microsoft Sans Serif"/>
              </a:rPr>
              <a:t> </a:t>
            </a:r>
            <a:r>
              <a:rPr lang="en-GB" spc="-5" dirty="0" smtClean="0">
                <a:solidFill>
                  <a:srgbClr val="004A52"/>
                </a:solidFill>
                <a:latin typeface="Microsoft Sans Serif"/>
                <a:cs typeface="Microsoft Sans Serif"/>
              </a:rPr>
              <a:t>in </a:t>
            </a:r>
            <a:r>
              <a:rPr lang="en-GB" dirty="0" smtClean="0">
                <a:solidFill>
                  <a:srgbClr val="004A52"/>
                </a:solidFill>
                <a:latin typeface="Microsoft Sans Serif"/>
                <a:cs typeface="Microsoft Sans Serif"/>
              </a:rPr>
              <a:t>the</a:t>
            </a:r>
            <a:r>
              <a:rPr lang="en-GB" spc="-5" dirty="0" smtClean="0">
                <a:solidFill>
                  <a:srgbClr val="004A52"/>
                </a:solidFill>
                <a:latin typeface="Microsoft Sans Serif"/>
                <a:cs typeface="Microsoft Sans Serif"/>
              </a:rPr>
              <a:t> </a:t>
            </a:r>
            <a:r>
              <a:rPr lang="en-GB" dirty="0" smtClean="0">
                <a:solidFill>
                  <a:srgbClr val="004A52"/>
                </a:solidFill>
                <a:latin typeface="Microsoft Sans Serif"/>
                <a:cs typeface="Microsoft Sans Serif"/>
              </a:rPr>
              <a:t>dataset.</a:t>
            </a:r>
          </a:p>
          <a:p>
            <a:pPr marL="354330" indent="-342265">
              <a:lnSpc>
                <a:spcPct val="100000"/>
              </a:lnSpc>
              <a:buClr>
                <a:srgbClr val="373737"/>
              </a:buClr>
              <a:tabLst>
                <a:tab pos="353695" algn="l"/>
                <a:tab pos="354965" algn="l"/>
              </a:tabLst>
            </a:pPr>
            <a:r>
              <a:rPr lang="en-GB" spc="-5" dirty="0" smtClean="0">
                <a:solidFill>
                  <a:srgbClr val="124F5C"/>
                </a:solidFill>
                <a:latin typeface="Arial MT"/>
                <a:cs typeface="Arial MT"/>
              </a:rPr>
              <a:t>Handling</a:t>
            </a:r>
            <a:r>
              <a:rPr lang="en-GB" spc="15" dirty="0" smtClean="0">
                <a:solidFill>
                  <a:srgbClr val="124F5C"/>
                </a:solidFill>
                <a:latin typeface="Arial MT"/>
                <a:cs typeface="Arial MT"/>
              </a:rPr>
              <a:t> </a:t>
            </a:r>
            <a:r>
              <a:rPr lang="en-GB" spc="-5" dirty="0" smtClean="0">
                <a:solidFill>
                  <a:srgbClr val="124F5C"/>
                </a:solidFill>
                <a:latin typeface="Arial MT"/>
                <a:cs typeface="Arial MT"/>
              </a:rPr>
              <a:t>null</a:t>
            </a:r>
            <a:r>
              <a:rPr lang="en-GB" spc="5" dirty="0" smtClean="0">
                <a:solidFill>
                  <a:srgbClr val="124F5C"/>
                </a:solidFill>
                <a:latin typeface="Arial MT"/>
                <a:cs typeface="Arial MT"/>
              </a:rPr>
              <a:t> </a:t>
            </a:r>
            <a:r>
              <a:rPr lang="en-GB" spc="-5" dirty="0" smtClean="0">
                <a:solidFill>
                  <a:srgbClr val="124F5C"/>
                </a:solidFill>
                <a:latin typeface="Arial MT"/>
                <a:cs typeface="Arial MT"/>
              </a:rPr>
              <a:t>values</a:t>
            </a:r>
            <a:r>
              <a:rPr lang="en-GB" spc="15" dirty="0" smtClean="0">
                <a:solidFill>
                  <a:srgbClr val="124F5C"/>
                </a:solidFill>
                <a:latin typeface="Arial MT"/>
                <a:cs typeface="Arial MT"/>
              </a:rPr>
              <a:t> </a:t>
            </a:r>
            <a:r>
              <a:rPr lang="en-GB" spc="-5" dirty="0" smtClean="0">
                <a:solidFill>
                  <a:srgbClr val="124F5C"/>
                </a:solidFill>
                <a:latin typeface="Arial MT"/>
                <a:cs typeface="Arial MT"/>
              </a:rPr>
              <a:t>and</a:t>
            </a:r>
            <a:r>
              <a:rPr lang="en-GB" spc="5" dirty="0" smtClean="0">
                <a:solidFill>
                  <a:srgbClr val="124F5C"/>
                </a:solidFill>
                <a:latin typeface="Arial MT"/>
                <a:cs typeface="Arial MT"/>
              </a:rPr>
              <a:t> </a:t>
            </a:r>
            <a:r>
              <a:rPr lang="en-GB" spc="-5" dirty="0" smtClean="0">
                <a:solidFill>
                  <a:srgbClr val="124F5C"/>
                </a:solidFill>
                <a:latin typeface="Arial MT"/>
                <a:cs typeface="Arial MT"/>
              </a:rPr>
              <a:t>replace</a:t>
            </a:r>
            <a:r>
              <a:rPr lang="en-GB" spc="25" dirty="0" smtClean="0">
                <a:solidFill>
                  <a:srgbClr val="124F5C"/>
                </a:solidFill>
                <a:latin typeface="Arial MT"/>
                <a:cs typeface="Arial MT"/>
              </a:rPr>
              <a:t> </a:t>
            </a:r>
            <a:r>
              <a:rPr lang="en-GB" spc="-5" dirty="0" smtClean="0">
                <a:solidFill>
                  <a:srgbClr val="124F5C"/>
                </a:solidFill>
                <a:latin typeface="Arial MT"/>
                <a:cs typeface="Arial MT"/>
              </a:rPr>
              <a:t>them</a:t>
            </a:r>
            <a:r>
              <a:rPr lang="en-GB" dirty="0" smtClean="0">
                <a:solidFill>
                  <a:srgbClr val="124F5C"/>
                </a:solidFill>
                <a:latin typeface="Arial MT"/>
                <a:cs typeface="Arial MT"/>
              </a:rPr>
              <a:t> </a:t>
            </a:r>
            <a:r>
              <a:rPr lang="en-GB" spc="-15" dirty="0" smtClean="0">
                <a:solidFill>
                  <a:srgbClr val="124F5C"/>
                </a:solidFill>
                <a:latin typeface="Arial MT"/>
                <a:cs typeface="Arial MT"/>
              </a:rPr>
              <a:t>with</a:t>
            </a:r>
            <a:r>
              <a:rPr lang="en-GB" spc="30" dirty="0" smtClean="0">
                <a:solidFill>
                  <a:srgbClr val="124F5C"/>
                </a:solidFill>
                <a:latin typeface="Arial MT"/>
                <a:cs typeface="Arial MT"/>
              </a:rPr>
              <a:t> </a:t>
            </a:r>
            <a:r>
              <a:rPr lang="en-GB" spc="-5" dirty="0" smtClean="0">
                <a:solidFill>
                  <a:srgbClr val="124F5C"/>
                </a:solidFill>
                <a:latin typeface="Arial MT"/>
                <a:cs typeface="Arial MT"/>
              </a:rPr>
              <a:t>Zero or ‘text'. Do with care </a:t>
            </a:r>
            <a:r>
              <a:rPr lang="en-GB" dirty="0" smtClean="0">
                <a:solidFill>
                  <a:srgbClr val="124F5C"/>
                </a:solidFill>
                <a:latin typeface="Arial MT"/>
                <a:cs typeface="Arial MT"/>
              </a:rPr>
              <a:t>so </a:t>
            </a:r>
            <a:r>
              <a:rPr lang="en-GB" spc="-5" dirty="0" smtClean="0">
                <a:solidFill>
                  <a:srgbClr val="124F5C"/>
                </a:solidFill>
                <a:latin typeface="Arial MT"/>
                <a:cs typeface="Arial MT"/>
              </a:rPr>
              <a:t>that</a:t>
            </a:r>
            <a:r>
              <a:rPr lang="en-GB" spc="5" dirty="0" smtClean="0">
                <a:solidFill>
                  <a:srgbClr val="124F5C"/>
                </a:solidFill>
                <a:latin typeface="Arial MT"/>
                <a:cs typeface="Arial MT"/>
              </a:rPr>
              <a:t> </a:t>
            </a:r>
            <a:r>
              <a:rPr lang="en-GB" spc="-5" dirty="0" smtClean="0">
                <a:solidFill>
                  <a:srgbClr val="124F5C"/>
                </a:solidFill>
                <a:latin typeface="Arial MT"/>
                <a:cs typeface="Arial MT"/>
              </a:rPr>
              <a:t>it</a:t>
            </a:r>
            <a:r>
              <a:rPr lang="en-GB" spc="-10" dirty="0" smtClean="0">
                <a:solidFill>
                  <a:srgbClr val="124F5C"/>
                </a:solidFill>
                <a:latin typeface="Arial MT"/>
                <a:cs typeface="Arial MT"/>
              </a:rPr>
              <a:t> doesn’t</a:t>
            </a:r>
            <a:r>
              <a:rPr lang="en-GB" spc="10" dirty="0" smtClean="0">
                <a:solidFill>
                  <a:srgbClr val="124F5C"/>
                </a:solidFill>
                <a:latin typeface="Arial MT"/>
                <a:cs typeface="Arial MT"/>
              </a:rPr>
              <a:t> </a:t>
            </a:r>
            <a:r>
              <a:rPr lang="en-GB" spc="-5" dirty="0" smtClean="0">
                <a:solidFill>
                  <a:srgbClr val="124F5C"/>
                </a:solidFill>
                <a:latin typeface="Arial MT"/>
                <a:cs typeface="Arial MT"/>
              </a:rPr>
              <a:t>affect </a:t>
            </a:r>
            <a:r>
              <a:rPr lang="en-GB" spc="-10" dirty="0" smtClean="0">
                <a:solidFill>
                  <a:srgbClr val="124F5C"/>
                </a:solidFill>
                <a:latin typeface="Arial MT"/>
                <a:cs typeface="Arial MT"/>
              </a:rPr>
              <a:t>analysis.</a:t>
            </a:r>
          </a:p>
          <a:p>
            <a:pPr marL="354330" indent="-342265">
              <a:lnSpc>
                <a:spcPct val="100000"/>
              </a:lnSpc>
              <a:buClr>
                <a:srgbClr val="373737"/>
              </a:buClr>
              <a:tabLst>
                <a:tab pos="353695" algn="l"/>
                <a:tab pos="354965" algn="l"/>
              </a:tabLst>
            </a:pPr>
            <a:r>
              <a:rPr lang="en-GB" spc="-10" dirty="0" smtClean="0">
                <a:solidFill>
                  <a:srgbClr val="124F5C"/>
                </a:solidFill>
                <a:latin typeface="Arial MT"/>
                <a:cs typeface="Arial MT"/>
              </a:rPr>
              <a:t>Choosing</a:t>
            </a:r>
            <a:r>
              <a:rPr lang="en-GB" spc="20" dirty="0" smtClean="0">
                <a:solidFill>
                  <a:srgbClr val="124F5C"/>
                </a:solidFill>
                <a:latin typeface="Arial MT"/>
                <a:cs typeface="Arial MT"/>
              </a:rPr>
              <a:t> </a:t>
            </a:r>
            <a:r>
              <a:rPr lang="en-GB" spc="-5" dirty="0" smtClean="0">
                <a:solidFill>
                  <a:srgbClr val="124F5C"/>
                </a:solidFill>
                <a:latin typeface="Arial MT"/>
                <a:cs typeface="Arial MT"/>
              </a:rPr>
              <a:t>visualization</a:t>
            </a:r>
            <a:r>
              <a:rPr lang="en-GB" spc="20" dirty="0" smtClean="0">
                <a:solidFill>
                  <a:srgbClr val="124F5C"/>
                </a:solidFill>
                <a:latin typeface="Arial MT"/>
                <a:cs typeface="Arial MT"/>
              </a:rPr>
              <a:t> </a:t>
            </a:r>
            <a:r>
              <a:rPr lang="en-GB" dirty="0" smtClean="0">
                <a:solidFill>
                  <a:srgbClr val="124F5C"/>
                </a:solidFill>
                <a:latin typeface="Arial MT"/>
                <a:cs typeface="Arial MT"/>
              </a:rPr>
              <a:t>for </a:t>
            </a:r>
            <a:r>
              <a:rPr lang="en-GB" spc="-5" dirty="0" smtClean="0">
                <a:solidFill>
                  <a:srgbClr val="124F5C"/>
                </a:solidFill>
                <a:latin typeface="Arial MT"/>
                <a:cs typeface="Arial MT"/>
              </a:rPr>
              <a:t>different</a:t>
            </a:r>
            <a:r>
              <a:rPr lang="en-GB" dirty="0" smtClean="0">
                <a:solidFill>
                  <a:srgbClr val="124F5C"/>
                </a:solidFill>
                <a:latin typeface="Arial MT"/>
                <a:cs typeface="Arial MT"/>
              </a:rPr>
              <a:t> </a:t>
            </a:r>
            <a:r>
              <a:rPr lang="en-GB" spc="-10" dirty="0" smtClean="0">
                <a:solidFill>
                  <a:srgbClr val="124F5C"/>
                </a:solidFill>
                <a:latin typeface="Arial MT"/>
                <a:cs typeface="Arial MT"/>
              </a:rPr>
              <a:t>analysis.</a:t>
            </a:r>
            <a:endParaRPr lang="en-GB" dirty="0" smtClean="0">
              <a:latin typeface="Arial MT"/>
              <a:cs typeface="Arial MT"/>
            </a:endParaRPr>
          </a:p>
          <a:p>
            <a:pPr marL="354330" indent="-342265">
              <a:lnSpc>
                <a:spcPct val="100000"/>
              </a:lnSpc>
              <a:buClr>
                <a:srgbClr val="373737"/>
              </a:buClr>
              <a:tabLst>
                <a:tab pos="353695" algn="l"/>
                <a:tab pos="354965" algn="l"/>
              </a:tabLst>
            </a:pPr>
            <a:endParaRPr lang="en-GB" dirty="0" smtClean="0">
              <a:solidFill>
                <a:srgbClr val="004A52"/>
              </a:solidFill>
              <a:latin typeface="Microsoft Sans Serif"/>
              <a:cs typeface="Microsoft Sans Serif"/>
            </a:endParaRPr>
          </a:p>
          <a:p>
            <a:pPr marL="354330" indent="-342265">
              <a:lnSpc>
                <a:spcPct val="100000"/>
              </a:lnSpc>
              <a:buClr>
                <a:srgbClr val="373737"/>
              </a:buClr>
              <a:tabLst>
                <a:tab pos="353695" algn="l"/>
                <a:tab pos="354965" algn="l"/>
              </a:tabLst>
            </a:pPr>
            <a:endParaRPr lang="en-GB" spc="-5" dirty="0" smtClean="0">
              <a:solidFill>
                <a:srgbClr val="124F5C"/>
              </a:solidFill>
              <a:latin typeface="Arial MT"/>
              <a:cs typeface="Arial MT"/>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5" dirty="0" smtClean="0"/>
              <a:t>Co</a:t>
            </a:r>
            <a:r>
              <a:rPr lang="en-US" b="1" spc="-20" dirty="0" smtClean="0"/>
              <a:t>n</a:t>
            </a:r>
            <a:r>
              <a:rPr lang="en-US" b="1" spc="-5" dirty="0" smtClean="0"/>
              <a:t>clu</a:t>
            </a:r>
            <a:r>
              <a:rPr lang="en-US" b="1" dirty="0" smtClean="0"/>
              <a:t>s</a:t>
            </a:r>
            <a:r>
              <a:rPr lang="en-US" b="1" spc="-5" dirty="0" smtClean="0"/>
              <a:t>ion</a:t>
            </a:r>
            <a:endParaRPr lang="en-US" b="1" dirty="0"/>
          </a:p>
        </p:txBody>
      </p:sp>
      <p:sp>
        <p:nvSpPr>
          <p:cNvPr id="3" name="Text Placeholder 2"/>
          <p:cNvSpPr>
            <a:spLocks noGrp="1"/>
          </p:cNvSpPr>
          <p:nvPr>
            <p:ph type="body" idx="1"/>
          </p:nvPr>
        </p:nvSpPr>
        <p:spPr/>
        <p:txBody>
          <a:bodyPr/>
          <a:lstStyle/>
          <a:p>
            <a:r>
              <a:rPr lang="en-GB" sz="1400" dirty="0" smtClean="0">
                <a:solidFill>
                  <a:schemeClr val="bg1"/>
                </a:solidFill>
              </a:rPr>
              <a:t>Average daily rate (adr) is directly proportional to totle_peoples.No peoples increases then revenue must be increased.</a:t>
            </a:r>
          </a:p>
          <a:p>
            <a:r>
              <a:rPr lang="en-GB" sz="1400" dirty="0" smtClean="0">
                <a:solidFill>
                  <a:schemeClr val="bg1"/>
                </a:solidFill>
              </a:rPr>
              <a:t>The percentage of city hotel is 66.45%.while the percentage of resort hotel is 33.55% is use to stay.So,City hotel connect more no of peoples and having higher lead time</a:t>
            </a:r>
          </a:p>
          <a:p>
            <a:r>
              <a:rPr lang="en-GB" sz="1400" dirty="0" smtClean="0">
                <a:solidFill>
                  <a:schemeClr val="bg1"/>
                </a:solidFill>
              </a:rPr>
              <a:t>For longer stay peoples are choose Resort hotel and for short stay choose city hotel</a:t>
            </a:r>
          </a:p>
          <a:p>
            <a:r>
              <a:rPr lang="en-GB" sz="1400" dirty="0" smtClean="0">
                <a:solidFill>
                  <a:schemeClr val="bg1"/>
                </a:solidFill>
              </a:rPr>
              <a:t>City Hotel bookings are more cancelled</a:t>
            </a:r>
          </a:p>
          <a:p>
            <a:r>
              <a:rPr lang="en-GB" sz="1400" dirty="0" smtClean="0">
                <a:solidFill>
                  <a:schemeClr val="bg1"/>
                </a:solidFill>
              </a:rPr>
              <a:t>Here,TA/TO distribution channel having longer waiting time</a:t>
            </a:r>
          </a:p>
          <a:p>
            <a:r>
              <a:rPr lang="en-GB" sz="1400" dirty="0" smtClean="0">
                <a:solidFill>
                  <a:schemeClr val="bg1"/>
                </a:solidFill>
              </a:rPr>
              <a:t>More people visit hotels in August and less people visit in January.</a:t>
            </a:r>
          </a:p>
          <a:p>
            <a:r>
              <a:rPr lang="en-GB" sz="1400" dirty="0" smtClean="0">
                <a:solidFill>
                  <a:schemeClr val="bg1"/>
                </a:solidFill>
              </a:rPr>
              <a:t>BB.(i.e. Bed &amp; Breakfast) is most preferable type of meal for 77.8% guest</a:t>
            </a:r>
          </a:p>
          <a:p>
            <a:r>
              <a:rPr lang="en-GB" sz="1400" dirty="0" smtClean="0">
                <a:solidFill>
                  <a:schemeClr val="bg1"/>
                </a:solidFill>
              </a:rPr>
              <a:t>Most of the peoples are come from PRT (i.e. Portugal)</a:t>
            </a:r>
          </a:p>
          <a:p>
            <a:r>
              <a:rPr lang="en-GB" sz="1400" dirty="0" smtClean="0">
                <a:solidFill>
                  <a:schemeClr val="bg1"/>
                </a:solidFill>
              </a:rPr>
              <a:t>Year 2016 having higher bookings compared to year 2017 and 2015.</a:t>
            </a:r>
            <a:endParaRPr lang="en-GB" sz="1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114" dirty="0" smtClean="0">
                <a:latin typeface="Verdana"/>
                <a:cs typeface="Verdana"/>
              </a:rPr>
              <a:t>Table</a:t>
            </a:r>
            <a:r>
              <a:rPr lang="en-US" b="1" spc="-180" dirty="0" smtClean="0">
                <a:latin typeface="Verdana"/>
                <a:cs typeface="Verdana"/>
              </a:rPr>
              <a:t> </a:t>
            </a:r>
            <a:r>
              <a:rPr lang="en-US" b="1" spc="-95" dirty="0" smtClean="0">
                <a:latin typeface="Verdana"/>
                <a:cs typeface="Verdana"/>
              </a:rPr>
              <a:t>of</a:t>
            </a:r>
            <a:r>
              <a:rPr lang="en-US" b="1" spc="-160" dirty="0" smtClean="0">
                <a:latin typeface="Verdana"/>
                <a:cs typeface="Verdana"/>
              </a:rPr>
              <a:t> </a:t>
            </a:r>
            <a:r>
              <a:rPr lang="en-US" b="1" spc="-60" dirty="0" smtClean="0">
                <a:latin typeface="Verdana"/>
                <a:cs typeface="Verdana"/>
              </a:rPr>
              <a:t>Content</a:t>
            </a:r>
            <a:r>
              <a:rPr lang="en-US" b="1" spc="-175" dirty="0" smtClean="0">
                <a:latin typeface="Verdana"/>
                <a:cs typeface="Verdana"/>
              </a:rPr>
              <a:t>s</a:t>
            </a:r>
            <a:endParaRPr lang="en-US" b="1" dirty="0"/>
          </a:p>
        </p:txBody>
      </p:sp>
      <p:sp>
        <p:nvSpPr>
          <p:cNvPr id="3" name="Text Placeholder 2"/>
          <p:cNvSpPr>
            <a:spLocks noGrp="1"/>
          </p:cNvSpPr>
          <p:nvPr>
            <p:ph type="body" idx="1"/>
          </p:nvPr>
        </p:nvSpPr>
        <p:spPr/>
        <p:txBody>
          <a:bodyPr/>
          <a:lstStyle/>
          <a:p>
            <a:pPr marL="299085" indent="-287020">
              <a:lnSpc>
                <a:spcPct val="100000"/>
              </a:lnSpc>
              <a:spcBef>
                <a:spcPts val="100"/>
              </a:spcBef>
              <a:buClr>
                <a:srgbClr val="000000"/>
              </a:buClr>
              <a:buFont typeface="Arial MT"/>
              <a:buChar char="•"/>
              <a:tabLst>
                <a:tab pos="299085" algn="l"/>
                <a:tab pos="299720" algn="l"/>
              </a:tabLst>
            </a:pPr>
            <a:r>
              <a:rPr lang="en-US" b="1" spc="-60" dirty="0" smtClean="0">
                <a:solidFill>
                  <a:srgbClr val="124F5C"/>
                </a:solidFill>
                <a:latin typeface="Verdana"/>
                <a:cs typeface="Verdana"/>
              </a:rPr>
              <a:t>Objective</a:t>
            </a:r>
            <a:endParaRPr lang="en-US" dirty="0" smtClean="0">
              <a:latin typeface="Verdana"/>
              <a:cs typeface="Verdana"/>
            </a:endParaRPr>
          </a:p>
          <a:p>
            <a:pPr marL="299085" indent="-287020">
              <a:lnSpc>
                <a:spcPct val="100000"/>
              </a:lnSpc>
              <a:buClr>
                <a:srgbClr val="000000"/>
              </a:buClr>
              <a:buFont typeface="Arial MT"/>
              <a:buChar char="•"/>
              <a:tabLst>
                <a:tab pos="299085" algn="l"/>
                <a:tab pos="299720" algn="l"/>
              </a:tabLst>
            </a:pPr>
            <a:r>
              <a:rPr lang="en-US" b="1" spc="-60" dirty="0" smtClean="0">
                <a:solidFill>
                  <a:srgbClr val="124F5C"/>
                </a:solidFill>
                <a:latin typeface="Verdana"/>
                <a:cs typeface="Verdana"/>
              </a:rPr>
              <a:t>Data</a:t>
            </a:r>
            <a:r>
              <a:rPr lang="en-US" b="1" spc="-100" dirty="0" smtClean="0">
                <a:solidFill>
                  <a:srgbClr val="124F5C"/>
                </a:solidFill>
                <a:latin typeface="Verdana"/>
                <a:cs typeface="Verdana"/>
              </a:rPr>
              <a:t> </a:t>
            </a:r>
            <a:r>
              <a:rPr lang="en-US" b="1" spc="-55" dirty="0" smtClean="0">
                <a:solidFill>
                  <a:srgbClr val="124F5C"/>
                </a:solidFill>
                <a:latin typeface="Verdana"/>
                <a:cs typeface="Verdana"/>
              </a:rPr>
              <a:t>Su</a:t>
            </a:r>
            <a:r>
              <a:rPr lang="en-US" b="1" spc="-90" dirty="0" smtClean="0">
                <a:solidFill>
                  <a:srgbClr val="124F5C"/>
                </a:solidFill>
                <a:latin typeface="Verdana"/>
                <a:cs typeface="Verdana"/>
              </a:rPr>
              <a:t>m</a:t>
            </a:r>
            <a:r>
              <a:rPr lang="en-US" b="1" spc="-25" dirty="0" smtClean="0">
                <a:solidFill>
                  <a:srgbClr val="124F5C"/>
                </a:solidFill>
                <a:latin typeface="Verdana"/>
                <a:cs typeface="Verdana"/>
              </a:rPr>
              <a:t>m</a:t>
            </a:r>
            <a:r>
              <a:rPr lang="en-US" b="1" spc="-120" dirty="0" smtClean="0">
                <a:solidFill>
                  <a:srgbClr val="124F5C"/>
                </a:solidFill>
                <a:latin typeface="Verdana"/>
                <a:cs typeface="Verdana"/>
              </a:rPr>
              <a:t>a</a:t>
            </a:r>
            <a:r>
              <a:rPr lang="en-US" b="1" spc="-85" dirty="0" smtClean="0">
                <a:solidFill>
                  <a:srgbClr val="124F5C"/>
                </a:solidFill>
                <a:latin typeface="Verdana"/>
                <a:cs typeface="Verdana"/>
              </a:rPr>
              <a:t>r</a:t>
            </a:r>
            <a:r>
              <a:rPr lang="en-US" b="1" spc="-95" dirty="0" smtClean="0">
                <a:solidFill>
                  <a:srgbClr val="124F5C"/>
                </a:solidFill>
                <a:latin typeface="Verdana"/>
                <a:cs typeface="Verdana"/>
              </a:rPr>
              <a:t>y</a:t>
            </a:r>
            <a:endParaRPr lang="en-US" dirty="0" smtClean="0">
              <a:latin typeface="Verdana"/>
              <a:cs typeface="Verdana"/>
            </a:endParaRPr>
          </a:p>
          <a:p>
            <a:pPr marL="299085" indent="-287020">
              <a:lnSpc>
                <a:spcPct val="100000"/>
              </a:lnSpc>
              <a:buClr>
                <a:srgbClr val="000000"/>
              </a:buClr>
              <a:buFont typeface="Arial MT"/>
              <a:buChar char="•"/>
              <a:tabLst>
                <a:tab pos="299085" algn="l"/>
                <a:tab pos="299720" algn="l"/>
              </a:tabLst>
            </a:pPr>
            <a:r>
              <a:rPr lang="en-US" b="1" spc="-55" dirty="0" smtClean="0">
                <a:solidFill>
                  <a:srgbClr val="124F5C"/>
                </a:solidFill>
                <a:latin typeface="Verdana"/>
                <a:cs typeface="Verdana"/>
              </a:rPr>
              <a:t>D</a:t>
            </a:r>
            <a:r>
              <a:rPr lang="en-US" b="1" spc="-40" dirty="0" smtClean="0">
                <a:solidFill>
                  <a:srgbClr val="124F5C"/>
                </a:solidFill>
                <a:latin typeface="Verdana"/>
                <a:cs typeface="Verdana"/>
              </a:rPr>
              <a:t>a</a:t>
            </a:r>
            <a:r>
              <a:rPr lang="en-US" b="1" spc="-65" dirty="0" smtClean="0">
                <a:solidFill>
                  <a:srgbClr val="124F5C"/>
                </a:solidFill>
                <a:latin typeface="Verdana"/>
                <a:cs typeface="Verdana"/>
              </a:rPr>
              <a:t>ta</a:t>
            </a:r>
            <a:r>
              <a:rPr lang="en-US" b="1" spc="-100" dirty="0" smtClean="0">
                <a:solidFill>
                  <a:srgbClr val="124F5C"/>
                </a:solidFill>
                <a:latin typeface="Verdana"/>
                <a:cs typeface="Verdana"/>
              </a:rPr>
              <a:t> </a:t>
            </a:r>
            <a:r>
              <a:rPr lang="en-US" b="1" spc="-60" dirty="0" smtClean="0">
                <a:solidFill>
                  <a:srgbClr val="124F5C"/>
                </a:solidFill>
                <a:latin typeface="Verdana"/>
                <a:cs typeface="Verdana"/>
              </a:rPr>
              <a:t>loadin</a:t>
            </a:r>
            <a:r>
              <a:rPr lang="en-US" b="1" dirty="0" smtClean="0">
                <a:solidFill>
                  <a:srgbClr val="124F5C"/>
                </a:solidFill>
                <a:latin typeface="Verdana"/>
                <a:cs typeface="Verdana"/>
              </a:rPr>
              <a:t>g</a:t>
            </a:r>
            <a:r>
              <a:rPr lang="en-US" b="1" spc="-110" dirty="0" smtClean="0">
                <a:solidFill>
                  <a:srgbClr val="124F5C"/>
                </a:solidFill>
                <a:latin typeface="Verdana"/>
                <a:cs typeface="Verdana"/>
              </a:rPr>
              <a:t> </a:t>
            </a:r>
            <a:r>
              <a:rPr lang="en-US" b="1" spc="-50" dirty="0" smtClean="0">
                <a:solidFill>
                  <a:srgbClr val="124F5C"/>
                </a:solidFill>
                <a:latin typeface="Verdana"/>
                <a:cs typeface="Verdana"/>
              </a:rPr>
              <a:t>and</a:t>
            </a:r>
            <a:r>
              <a:rPr lang="en-US" b="1" spc="-95" dirty="0" smtClean="0">
                <a:solidFill>
                  <a:srgbClr val="124F5C"/>
                </a:solidFill>
                <a:latin typeface="Verdana"/>
                <a:cs typeface="Verdana"/>
              </a:rPr>
              <a:t> </a:t>
            </a:r>
            <a:r>
              <a:rPr lang="en-US" b="1" spc="-70" dirty="0" smtClean="0">
                <a:solidFill>
                  <a:srgbClr val="124F5C"/>
                </a:solidFill>
                <a:latin typeface="Verdana"/>
                <a:cs typeface="Verdana"/>
              </a:rPr>
              <a:t>exploration</a:t>
            </a:r>
            <a:endParaRPr lang="en-US" dirty="0" smtClean="0">
              <a:latin typeface="Verdana"/>
              <a:cs typeface="Verdana"/>
            </a:endParaRPr>
          </a:p>
          <a:p>
            <a:pPr marL="299085" indent="-287020">
              <a:lnSpc>
                <a:spcPct val="100000"/>
              </a:lnSpc>
              <a:buClr>
                <a:srgbClr val="000000"/>
              </a:buClr>
              <a:buFont typeface="Arial MT"/>
              <a:buChar char="•"/>
              <a:tabLst>
                <a:tab pos="299085" algn="l"/>
                <a:tab pos="299720" algn="l"/>
              </a:tabLst>
            </a:pPr>
            <a:r>
              <a:rPr lang="en-US" b="1" spc="-55" dirty="0" smtClean="0">
                <a:solidFill>
                  <a:srgbClr val="124F5C"/>
                </a:solidFill>
                <a:latin typeface="Verdana"/>
                <a:cs typeface="Verdana"/>
              </a:rPr>
              <a:t>D</a:t>
            </a:r>
            <a:r>
              <a:rPr lang="en-US" b="1" spc="-40" dirty="0" smtClean="0">
                <a:solidFill>
                  <a:srgbClr val="124F5C"/>
                </a:solidFill>
                <a:latin typeface="Verdana"/>
                <a:cs typeface="Verdana"/>
              </a:rPr>
              <a:t>a</a:t>
            </a:r>
            <a:r>
              <a:rPr lang="en-US" b="1" spc="-65" dirty="0" smtClean="0">
                <a:solidFill>
                  <a:srgbClr val="124F5C"/>
                </a:solidFill>
                <a:latin typeface="Verdana"/>
                <a:cs typeface="Verdana"/>
              </a:rPr>
              <a:t>ta</a:t>
            </a:r>
            <a:r>
              <a:rPr lang="en-US" b="1" spc="-100" dirty="0" smtClean="0">
                <a:solidFill>
                  <a:srgbClr val="124F5C"/>
                </a:solidFill>
                <a:latin typeface="Verdana"/>
                <a:cs typeface="Verdana"/>
              </a:rPr>
              <a:t> </a:t>
            </a:r>
            <a:r>
              <a:rPr lang="en-US" b="1" spc="50" dirty="0" smtClean="0">
                <a:solidFill>
                  <a:srgbClr val="124F5C"/>
                </a:solidFill>
                <a:latin typeface="Verdana"/>
                <a:cs typeface="Verdana"/>
              </a:rPr>
              <a:t>W</a:t>
            </a:r>
            <a:r>
              <a:rPr lang="en-US" b="1" spc="-90" dirty="0" smtClean="0">
                <a:solidFill>
                  <a:srgbClr val="124F5C"/>
                </a:solidFill>
                <a:latin typeface="Verdana"/>
                <a:cs typeface="Verdana"/>
              </a:rPr>
              <a:t>r</a:t>
            </a:r>
            <a:r>
              <a:rPr lang="en-US" b="1" spc="-120" dirty="0" smtClean="0">
                <a:solidFill>
                  <a:srgbClr val="124F5C"/>
                </a:solidFill>
                <a:latin typeface="Verdana"/>
                <a:cs typeface="Verdana"/>
              </a:rPr>
              <a:t>a</a:t>
            </a:r>
            <a:r>
              <a:rPr lang="en-US" b="1" spc="-40" dirty="0" smtClean="0">
                <a:solidFill>
                  <a:srgbClr val="124F5C"/>
                </a:solidFill>
                <a:latin typeface="Verdana"/>
                <a:cs typeface="Verdana"/>
              </a:rPr>
              <a:t>ngling</a:t>
            </a:r>
            <a:endParaRPr lang="en-US" dirty="0" smtClean="0">
              <a:latin typeface="Verdana"/>
              <a:cs typeface="Verdana"/>
            </a:endParaRPr>
          </a:p>
          <a:p>
            <a:pPr marL="299085" indent="-287020">
              <a:lnSpc>
                <a:spcPct val="100000"/>
              </a:lnSpc>
              <a:buClr>
                <a:srgbClr val="000000"/>
              </a:buClr>
              <a:buFont typeface="Arial MT"/>
              <a:buChar char="•"/>
              <a:tabLst>
                <a:tab pos="299085" algn="l"/>
                <a:tab pos="299720" algn="l"/>
              </a:tabLst>
            </a:pPr>
            <a:r>
              <a:rPr lang="en-US" b="1" spc="-70" dirty="0" smtClean="0">
                <a:solidFill>
                  <a:srgbClr val="124F5C"/>
                </a:solidFill>
                <a:latin typeface="Verdana"/>
                <a:cs typeface="Verdana"/>
              </a:rPr>
              <a:t>Correl</a:t>
            </a:r>
            <a:r>
              <a:rPr lang="en-US" b="1" spc="-85" dirty="0" smtClean="0">
                <a:solidFill>
                  <a:srgbClr val="124F5C"/>
                </a:solidFill>
                <a:latin typeface="Verdana"/>
                <a:cs typeface="Verdana"/>
              </a:rPr>
              <a:t>a</a:t>
            </a:r>
            <a:r>
              <a:rPr lang="en-US" b="1" spc="-45" dirty="0" smtClean="0">
                <a:solidFill>
                  <a:srgbClr val="124F5C"/>
                </a:solidFill>
                <a:latin typeface="Verdana"/>
                <a:cs typeface="Verdana"/>
              </a:rPr>
              <a:t>ti</a:t>
            </a:r>
            <a:r>
              <a:rPr lang="en-US" b="1" spc="-90" dirty="0" smtClean="0">
                <a:solidFill>
                  <a:srgbClr val="124F5C"/>
                </a:solidFill>
                <a:latin typeface="Verdana"/>
                <a:cs typeface="Verdana"/>
              </a:rPr>
              <a:t>o</a:t>
            </a:r>
            <a:r>
              <a:rPr lang="en-US" b="1" spc="-40" dirty="0" smtClean="0">
                <a:solidFill>
                  <a:srgbClr val="124F5C"/>
                </a:solidFill>
                <a:latin typeface="Verdana"/>
                <a:cs typeface="Verdana"/>
              </a:rPr>
              <a:t>n</a:t>
            </a:r>
            <a:r>
              <a:rPr lang="en-US" b="1" spc="-110" dirty="0" smtClean="0">
                <a:solidFill>
                  <a:srgbClr val="124F5C"/>
                </a:solidFill>
                <a:latin typeface="Verdana"/>
                <a:cs typeface="Verdana"/>
              </a:rPr>
              <a:t> matrix </a:t>
            </a:r>
            <a:r>
              <a:rPr lang="en-US" b="1" spc="-55" dirty="0" smtClean="0">
                <a:solidFill>
                  <a:srgbClr val="124F5C"/>
                </a:solidFill>
                <a:latin typeface="Verdana"/>
                <a:cs typeface="Verdana"/>
              </a:rPr>
              <a:t>analysis</a:t>
            </a:r>
          </a:p>
          <a:p>
            <a:pPr marL="299085" indent="-287020">
              <a:lnSpc>
                <a:spcPct val="100000"/>
              </a:lnSpc>
              <a:buClr>
                <a:srgbClr val="000000"/>
              </a:buClr>
              <a:buFont typeface="Arial MT"/>
              <a:buChar char="•"/>
              <a:tabLst>
                <a:tab pos="299085" algn="l"/>
                <a:tab pos="299720" algn="l"/>
              </a:tabLst>
            </a:pPr>
            <a:r>
              <a:rPr lang="en-US" b="1" spc="-70" dirty="0" smtClean="0">
                <a:solidFill>
                  <a:srgbClr val="124F5C"/>
                </a:solidFill>
                <a:latin typeface="Verdana"/>
                <a:cs typeface="Verdana"/>
              </a:rPr>
              <a:t>Scatter plot </a:t>
            </a:r>
            <a:r>
              <a:rPr lang="en-US" b="1" spc="-55" dirty="0" smtClean="0">
                <a:solidFill>
                  <a:srgbClr val="124F5C"/>
                </a:solidFill>
                <a:latin typeface="Verdana"/>
                <a:cs typeface="Verdana"/>
              </a:rPr>
              <a:t>analysis</a:t>
            </a:r>
            <a:endParaRPr lang="en-US" dirty="0" smtClean="0">
              <a:latin typeface="Verdana"/>
              <a:cs typeface="Verdana"/>
            </a:endParaRPr>
          </a:p>
          <a:p>
            <a:pPr marL="299085" indent="-287020">
              <a:lnSpc>
                <a:spcPct val="100000"/>
              </a:lnSpc>
              <a:buClr>
                <a:srgbClr val="000000"/>
              </a:buClr>
              <a:buFont typeface="Arial MT"/>
              <a:buChar char="•"/>
              <a:tabLst>
                <a:tab pos="299085" algn="l"/>
                <a:tab pos="299720" algn="l"/>
              </a:tabLst>
            </a:pPr>
            <a:r>
              <a:rPr lang="en-US" b="1" spc="-60" dirty="0" smtClean="0">
                <a:solidFill>
                  <a:srgbClr val="124F5C"/>
                </a:solidFill>
                <a:latin typeface="Verdana"/>
                <a:cs typeface="Verdana"/>
              </a:rPr>
              <a:t>Hotel</a:t>
            </a:r>
            <a:r>
              <a:rPr lang="en-US" b="1" spc="-110" dirty="0" smtClean="0">
                <a:solidFill>
                  <a:srgbClr val="124F5C"/>
                </a:solidFill>
                <a:latin typeface="Verdana"/>
                <a:cs typeface="Verdana"/>
              </a:rPr>
              <a:t> </a:t>
            </a:r>
            <a:r>
              <a:rPr lang="en-US" b="1" spc="-90" dirty="0" smtClean="0">
                <a:solidFill>
                  <a:srgbClr val="124F5C"/>
                </a:solidFill>
                <a:latin typeface="Verdana"/>
                <a:cs typeface="Verdana"/>
              </a:rPr>
              <a:t>wis</a:t>
            </a:r>
            <a:r>
              <a:rPr lang="en-US" b="1" spc="-60" dirty="0" smtClean="0">
                <a:solidFill>
                  <a:srgbClr val="124F5C"/>
                </a:solidFill>
                <a:latin typeface="Verdana"/>
                <a:cs typeface="Verdana"/>
              </a:rPr>
              <a:t>e</a:t>
            </a:r>
            <a:r>
              <a:rPr lang="en-US" b="1" spc="-125" dirty="0" smtClean="0">
                <a:solidFill>
                  <a:srgbClr val="124F5C"/>
                </a:solidFill>
                <a:latin typeface="Verdana"/>
                <a:cs typeface="Verdana"/>
              </a:rPr>
              <a:t> </a:t>
            </a:r>
            <a:r>
              <a:rPr lang="en-US" b="1" spc="-65" dirty="0" smtClean="0">
                <a:solidFill>
                  <a:srgbClr val="124F5C"/>
                </a:solidFill>
                <a:latin typeface="Verdana"/>
                <a:cs typeface="Verdana"/>
              </a:rPr>
              <a:t>an</a:t>
            </a:r>
            <a:r>
              <a:rPr lang="en-US" b="1" spc="-95" dirty="0" smtClean="0">
                <a:solidFill>
                  <a:srgbClr val="124F5C"/>
                </a:solidFill>
                <a:latin typeface="Verdana"/>
                <a:cs typeface="Verdana"/>
              </a:rPr>
              <a:t>alysis</a:t>
            </a:r>
            <a:endParaRPr lang="en-US" dirty="0" smtClean="0">
              <a:latin typeface="Verdana"/>
              <a:cs typeface="Verdana"/>
            </a:endParaRPr>
          </a:p>
          <a:p>
            <a:pPr marL="299085" indent="-287020">
              <a:lnSpc>
                <a:spcPct val="100000"/>
              </a:lnSpc>
              <a:buClr>
                <a:srgbClr val="000000"/>
              </a:buClr>
              <a:buFont typeface="Arial MT"/>
              <a:buChar char="•"/>
              <a:tabLst>
                <a:tab pos="299085" algn="l"/>
                <a:tab pos="299720" algn="l"/>
              </a:tabLst>
            </a:pPr>
            <a:r>
              <a:rPr lang="en-US" b="1" spc="-60" dirty="0" smtClean="0">
                <a:solidFill>
                  <a:srgbClr val="124F5C"/>
                </a:solidFill>
                <a:latin typeface="Verdana"/>
                <a:cs typeface="Verdana"/>
              </a:rPr>
              <a:t>So</a:t>
            </a:r>
            <a:r>
              <a:rPr lang="en-US" b="1" spc="-100" dirty="0" smtClean="0">
                <a:solidFill>
                  <a:srgbClr val="124F5C"/>
                </a:solidFill>
                <a:latin typeface="Verdana"/>
                <a:cs typeface="Verdana"/>
              </a:rPr>
              <a:t>m</a:t>
            </a:r>
            <a:r>
              <a:rPr lang="en-US" b="1" spc="-60" dirty="0" smtClean="0">
                <a:solidFill>
                  <a:srgbClr val="124F5C"/>
                </a:solidFill>
                <a:latin typeface="Verdana"/>
                <a:cs typeface="Verdana"/>
              </a:rPr>
              <a:t>e</a:t>
            </a:r>
            <a:r>
              <a:rPr lang="en-US" b="1" spc="-100" dirty="0" smtClean="0">
                <a:solidFill>
                  <a:srgbClr val="124F5C"/>
                </a:solidFill>
                <a:latin typeface="Verdana"/>
                <a:cs typeface="Verdana"/>
              </a:rPr>
              <a:t> </a:t>
            </a:r>
            <a:r>
              <a:rPr lang="en-US" b="1" spc="-55" dirty="0" smtClean="0">
                <a:solidFill>
                  <a:srgbClr val="124F5C"/>
                </a:solidFill>
                <a:latin typeface="Verdana"/>
                <a:cs typeface="Verdana"/>
              </a:rPr>
              <a:t>o</a:t>
            </a:r>
            <a:r>
              <a:rPr lang="en-US" b="1" spc="-50" dirty="0" smtClean="0">
                <a:solidFill>
                  <a:srgbClr val="124F5C"/>
                </a:solidFill>
                <a:latin typeface="Verdana"/>
                <a:cs typeface="Verdana"/>
              </a:rPr>
              <a:t>t</a:t>
            </a:r>
            <a:r>
              <a:rPr lang="en-US" b="1" spc="-75" dirty="0" smtClean="0">
                <a:solidFill>
                  <a:srgbClr val="124F5C"/>
                </a:solidFill>
                <a:latin typeface="Verdana"/>
                <a:cs typeface="Verdana"/>
              </a:rPr>
              <a:t>her</a:t>
            </a:r>
            <a:r>
              <a:rPr lang="en-US" b="1" spc="-105" dirty="0" smtClean="0">
                <a:solidFill>
                  <a:srgbClr val="124F5C"/>
                </a:solidFill>
                <a:latin typeface="Verdana"/>
                <a:cs typeface="Verdana"/>
              </a:rPr>
              <a:t> </a:t>
            </a:r>
            <a:r>
              <a:rPr lang="en-US" b="1" spc="-60" dirty="0" smtClean="0">
                <a:solidFill>
                  <a:srgbClr val="124F5C"/>
                </a:solidFill>
                <a:latin typeface="Verdana"/>
                <a:cs typeface="Verdana"/>
              </a:rPr>
              <a:t>que</a:t>
            </a:r>
            <a:r>
              <a:rPr lang="en-US" b="1" spc="-50" dirty="0" smtClean="0">
                <a:solidFill>
                  <a:srgbClr val="124F5C"/>
                </a:solidFill>
                <a:latin typeface="Verdana"/>
                <a:cs typeface="Verdana"/>
              </a:rPr>
              <a:t>s</a:t>
            </a:r>
            <a:r>
              <a:rPr lang="en-US" b="1" spc="-65" dirty="0" smtClean="0">
                <a:solidFill>
                  <a:srgbClr val="124F5C"/>
                </a:solidFill>
                <a:latin typeface="Verdana"/>
                <a:cs typeface="Verdana"/>
              </a:rPr>
              <a:t>t</a:t>
            </a:r>
            <a:r>
              <a:rPr lang="en-US" b="1" spc="-60" dirty="0" smtClean="0">
                <a:solidFill>
                  <a:srgbClr val="124F5C"/>
                </a:solidFill>
                <a:latin typeface="Verdana"/>
                <a:cs typeface="Verdana"/>
              </a:rPr>
              <a:t>i</a:t>
            </a:r>
            <a:r>
              <a:rPr lang="en-US" b="1" spc="-70" dirty="0" smtClean="0">
                <a:solidFill>
                  <a:srgbClr val="124F5C"/>
                </a:solidFill>
                <a:latin typeface="Verdana"/>
                <a:cs typeface="Verdana"/>
              </a:rPr>
              <a:t>ons</a:t>
            </a:r>
            <a:endParaRPr lang="en-US" dirty="0" smtClean="0">
              <a:latin typeface="Verdana"/>
              <a:cs typeface="Verdana"/>
            </a:endParaRPr>
          </a:p>
          <a:p>
            <a:pPr marL="299085" indent="-287020">
              <a:lnSpc>
                <a:spcPct val="100000"/>
              </a:lnSpc>
              <a:buClr>
                <a:srgbClr val="000000"/>
              </a:buClr>
              <a:buFont typeface="Arial MT"/>
              <a:buChar char="•"/>
              <a:tabLst>
                <a:tab pos="299085" algn="l"/>
                <a:tab pos="299720" algn="l"/>
              </a:tabLst>
            </a:pPr>
            <a:r>
              <a:rPr lang="en-US" b="1" spc="-55" dirty="0" smtClean="0">
                <a:solidFill>
                  <a:srgbClr val="124F5C"/>
                </a:solidFill>
                <a:latin typeface="Verdana"/>
                <a:cs typeface="Verdana"/>
              </a:rPr>
              <a:t>Challenges</a:t>
            </a:r>
          </a:p>
          <a:p>
            <a:pPr marL="299085" indent="-287020">
              <a:lnSpc>
                <a:spcPct val="100000"/>
              </a:lnSpc>
              <a:buClr>
                <a:srgbClr val="000000"/>
              </a:buClr>
              <a:buFont typeface="Arial MT"/>
              <a:buChar char="•"/>
              <a:tabLst>
                <a:tab pos="299085" algn="l"/>
                <a:tab pos="299720" algn="l"/>
              </a:tabLst>
            </a:pPr>
            <a:r>
              <a:rPr lang="en-US" b="1" spc="-55" dirty="0" smtClean="0">
                <a:solidFill>
                  <a:srgbClr val="124F5C"/>
                </a:solidFill>
                <a:latin typeface="Verdana"/>
                <a:cs typeface="Verdana"/>
              </a:rPr>
              <a:t>Reference</a:t>
            </a:r>
            <a:endParaRPr lang="en-US" dirty="0" smtClean="0">
              <a:latin typeface="Verdana"/>
              <a:cs typeface="Verdana"/>
            </a:endParaRPr>
          </a:p>
          <a:p>
            <a:pPr marL="299085" indent="-287020">
              <a:lnSpc>
                <a:spcPct val="100000"/>
              </a:lnSpc>
              <a:buClr>
                <a:srgbClr val="000000"/>
              </a:buClr>
              <a:buFont typeface="Arial MT"/>
              <a:buChar char="•"/>
              <a:tabLst>
                <a:tab pos="299085" algn="l"/>
                <a:tab pos="299720" algn="l"/>
              </a:tabLst>
            </a:pPr>
            <a:r>
              <a:rPr lang="en-US" b="1" spc="-50" dirty="0" smtClean="0">
                <a:solidFill>
                  <a:srgbClr val="124F5C"/>
                </a:solidFill>
                <a:latin typeface="Verdana"/>
                <a:cs typeface="Verdana"/>
              </a:rPr>
              <a:t>Conclusion</a:t>
            </a:r>
            <a:endParaRPr lang="en-US" dirty="0" smtClean="0">
              <a:latin typeface="Verdana"/>
              <a:cs typeface="Verdana"/>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Reference</a:t>
            </a:r>
            <a:endParaRPr lang="en-US" b="1" dirty="0"/>
          </a:p>
        </p:txBody>
      </p:sp>
      <p:sp>
        <p:nvSpPr>
          <p:cNvPr id="3" name="Text Placeholder 2"/>
          <p:cNvSpPr>
            <a:spLocks noGrp="1"/>
          </p:cNvSpPr>
          <p:nvPr>
            <p:ph type="body" idx="1"/>
          </p:nvPr>
        </p:nvSpPr>
        <p:spPr/>
        <p:txBody>
          <a:bodyPr/>
          <a:lstStyle/>
          <a:p>
            <a:r>
              <a:rPr lang="en-US" b="1" dirty="0" err="1" smtClean="0">
                <a:solidFill>
                  <a:schemeClr val="bg1"/>
                </a:solidFill>
              </a:rPr>
              <a:t>Almabetter</a:t>
            </a:r>
            <a:endParaRPr lang="en-US" b="1" dirty="0" smtClean="0">
              <a:solidFill>
                <a:schemeClr val="bg1"/>
              </a:solidFill>
            </a:endParaRPr>
          </a:p>
          <a:p>
            <a:r>
              <a:rPr lang="en-US" b="1" dirty="0" err="1" smtClean="0">
                <a:solidFill>
                  <a:schemeClr val="bg1"/>
                </a:solidFill>
              </a:rPr>
              <a:t>Geeksforgeeks</a:t>
            </a:r>
            <a:endParaRPr lang="en-US" b="1" dirty="0" smtClean="0">
              <a:solidFill>
                <a:schemeClr val="bg1"/>
              </a:solidFill>
            </a:endParaRPr>
          </a:p>
          <a:p>
            <a:r>
              <a:rPr lang="en-US" b="1" dirty="0" err="1" smtClean="0">
                <a:solidFill>
                  <a:schemeClr val="bg1"/>
                </a:solidFill>
              </a:rPr>
              <a:t>Stackoverflow</a:t>
            </a:r>
            <a:endParaRPr lang="en-US" b="1" dirty="0" smtClean="0">
              <a:solidFill>
                <a:schemeClr val="bg1"/>
              </a:solidFill>
            </a:endParaRPr>
          </a:p>
          <a:p>
            <a:r>
              <a:rPr lang="en-US" b="1" dirty="0" smtClean="0">
                <a:solidFill>
                  <a:schemeClr val="bg1"/>
                </a:solidFill>
              </a:rPr>
              <a:t>w3schools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buNone/>
            </a:pPr>
            <a:endParaRPr lang="en-US" sz="4800" b="1" dirty="0">
              <a:solidFill>
                <a:schemeClr val="bg1"/>
              </a:solidFill>
            </a:endParaRPr>
          </a:p>
        </p:txBody>
      </p:sp>
      <p:sp>
        <p:nvSpPr>
          <p:cNvPr id="4" name="Rectangle 3"/>
          <p:cNvSpPr/>
          <p:nvPr/>
        </p:nvSpPr>
        <p:spPr>
          <a:xfrm>
            <a:off x="2748424" y="2110085"/>
            <a:ext cx="3647152" cy="923330"/>
          </a:xfrm>
          <a:prstGeom prst="rect">
            <a:avLst/>
          </a:prstGeom>
          <a:noFill/>
        </p:spPr>
        <p:txBody>
          <a:bodyPr wrap="none" lIns="91440" tIns="45720" rIns="91440" bIns="45720">
            <a:spAutoFit/>
          </a:bodyPr>
          <a:lstStyle/>
          <a:p>
            <a:pPr algn="ctr"/>
            <a:r>
              <a:rPr lang="en-IN" sz="5400" b="1" dirty="0" smtClean="0">
                <a:ln w="17780" cmpd="sng">
                  <a:solidFill>
                    <a:srgbClr val="FFFFFF"/>
                  </a:solidFill>
                  <a:prstDash val="solid"/>
                  <a:miter lim="800000"/>
                </a:ln>
                <a:solidFill>
                  <a:schemeClr val="bg1"/>
                </a:solidFill>
                <a:effectLst>
                  <a:outerShdw blurRad="50800" algn="tl" rotWithShape="0">
                    <a:srgbClr val="000000"/>
                  </a:outerShdw>
                </a:effectLst>
              </a:rPr>
              <a:t>Thank you</a:t>
            </a:r>
            <a:endParaRPr lang="en-US" sz="5400" b="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5" dirty="0" smtClean="0"/>
              <a:t>Objective</a:t>
            </a:r>
            <a:endParaRPr lang="en-US" b="1" dirty="0"/>
          </a:p>
        </p:txBody>
      </p:sp>
      <p:sp>
        <p:nvSpPr>
          <p:cNvPr id="3" name="Text Placeholder 2"/>
          <p:cNvSpPr>
            <a:spLocks noGrp="1"/>
          </p:cNvSpPr>
          <p:nvPr>
            <p:ph type="body" idx="1"/>
          </p:nvPr>
        </p:nvSpPr>
        <p:spPr/>
        <p:txBody>
          <a:bodyPr/>
          <a:lstStyle/>
          <a:p>
            <a:pPr marL="12700">
              <a:lnSpc>
                <a:spcPct val="100000"/>
              </a:lnSpc>
              <a:spcBef>
                <a:spcPts val="100"/>
              </a:spcBef>
              <a:buNone/>
            </a:pPr>
            <a:r>
              <a:rPr lang="en-GB" dirty="0" smtClean="0">
                <a:solidFill>
                  <a:schemeClr val="bg1"/>
                </a:solidFill>
              </a:rPr>
              <a:t>	      This hotel booking dataset contains booking information about city and resort hotels. Both datasets share the same structure, with Database having 119390 Rows and 32 columns. All personally identifying information has been removed from the data. We</a:t>
            </a:r>
            <a:r>
              <a:rPr lang="en-GB" dirty="0" smtClean="0">
                <a:solidFill>
                  <a:srgbClr val="124F5C"/>
                </a:solidFill>
                <a:latin typeface="Arial MT"/>
                <a:cs typeface="Arial MT"/>
              </a:rPr>
              <a:t> </a:t>
            </a:r>
            <a:r>
              <a:rPr lang="en-GB" spc="-5" dirty="0" smtClean="0">
                <a:solidFill>
                  <a:srgbClr val="124F5C"/>
                </a:solidFill>
                <a:latin typeface="Arial MT"/>
                <a:cs typeface="Arial MT"/>
              </a:rPr>
              <a:t>are</a:t>
            </a:r>
            <a:r>
              <a:rPr lang="en-GB" spc="-10" dirty="0" smtClean="0">
                <a:solidFill>
                  <a:srgbClr val="124F5C"/>
                </a:solidFill>
                <a:latin typeface="Arial MT"/>
                <a:cs typeface="Arial MT"/>
              </a:rPr>
              <a:t> </a:t>
            </a:r>
            <a:r>
              <a:rPr lang="en-GB" spc="-5" dirty="0" smtClean="0">
                <a:solidFill>
                  <a:srgbClr val="124F5C"/>
                </a:solidFill>
                <a:latin typeface="Arial MT"/>
                <a:cs typeface="Arial MT"/>
              </a:rPr>
              <a:t>going</a:t>
            </a:r>
            <a:r>
              <a:rPr lang="en-GB" spc="5" dirty="0" smtClean="0">
                <a:solidFill>
                  <a:srgbClr val="124F5C"/>
                </a:solidFill>
                <a:latin typeface="Arial MT"/>
                <a:cs typeface="Arial MT"/>
              </a:rPr>
              <a:t> </a:t>
            </a:r>
            <a:r>
              <a:rPr lang="en-GB" dirty="0" smtClean="0">
                <a:solidFill>
                  <a:srgbClr val="124F5C"/>
                </a:solidFill>
                <a:latin typeface="Arial MT"/>
                <a:cs typeface="Arial MT"/>
              </a:rPr>
              <a:t>to</a:t>
            </a:r>
            <a:r>
              <a:rPr lang="en-GB" spc="5" dirty="0" smtClean="0">
                <a:solidFill>
                  <a:srgbClr val="124F5C"/>
                </a:solidFill>
                <a:latin typeface="Arial MT"/>
                <a:cs typeface="Arial MT"/>
              </a:rPr>
              <a:t> </a:t>
            </a:r>
            <a:r>
              <a:rPr lang="en-GB" spc="-10" dirty="0" smtClean="0">
                <a:solidFill>
                  <a:srgbClr val="124F5C"/>
                </a:solidFill>
                <a:latin typeface="Arial MT"/>
                <a:cs typeface="Arial MT"/>
              </a:rPr>
              <a:t>analyse</a:t>
            </a:r>
            <a:r>
              <a:rPr lang="en-GB" spc="30" dirty="0" smtClean="0">
                <a:solidFill>
                  <a:srgbClr val="124F5C"/>
                </a:solidFill>
                <a:latin typeface="Arial MT"/>
                <a:cs typeface="Arial MT"/>
              </a:rPr>
              <a:t> </a:t>
            </a:r>
            <a:r>
              <a:rPr lang="en-GB" spc="-5" dirty="0" smtClean="0">
                <a:solidFill>
                  <a:srgbClr val="124F5C"/>
                </a:solidFill>
                <a:latin typeface="Arial MT"/>
                <a:cs typeface="Arial MT"/>
              </a:rPr>
              <a:t>hotel</a:t>
            </a:r>
            <a:r>
              <a:rPr lang="en-GB" spc="5" dirty="0" smtClean="0">
                <a:solidFill>
                  <a:srgbClr val="124F5C"/>
                </a:solidFill>
                <a:latin typeface="Arial MT"/>
                <a:cs typeface="Arial MT"/>
              </a:rPr>
              <a:t> </a:t>
            </a:r>
            <a:r>
              <a:rPr lang="en-GB" spc="-10" dirty="0" smtClean="0">
                <a:solidFill>
                  <a:srgbClr val="124F5C"/>
                </a:solidFill>
                <a:latin typeface="Arial MT"/>
                <a:cs typeface="Arial MT"/>
              </a:rPr>
              <a:t>bookings</a:t>
            </a:r>
            <a:r>
              <a:rPr lang="en-GB" spc="25" dirty="0" smtClean="0">
                <a:solidFill>
                  <a:srgbClr val="124F5C"/>
                </a:solidFill>
                <a:latin typeface="Arial MT"/>
                <a:cs typeface="Arial MT"/>
              </a:rPr>
              <a:t> </a:t>
            </a:r>
            <a:r>
              <a:rPr lang="en-GB" spc="-5" dirty="0" smtClean="0">
                <a:solidFill>
                  <a:srgbClr val="124F5C"/>
                </a:solidFill>
                <a:latin typeface="Arial MT"/>
                <a:cs typeface="Arial MT"/>
              </a:rPr>
              <a:t>dataset</a:t>
            </a:r>
            <a:r>
              <a:rPr lang="en-GB" dirty="0" smtClean="0">
                <a:solidFill>
                  <a:srgbClr val="124F5C"/>
                </a:solidFill>
                <a:latin typeface="Arial MT"/>
                <a:cs typeface="Arial MT"/>
              </a:rPr>
              <a:t> for 3</a:t>
            </a:r>
            <a:r>
              <a:rPr lang="en-GB" spc="-5" dirty="0" smtClean="0">
                <a:solidFill>
                  <a:srgbClr val="124F5C"/>
                </a:solidFill>
                <a:latin typeface="Arial MT"/>
                <a:cs typeface="Arial MT"/>
              </a:rPr>
              <a:t> </a:t>
            </a:r>
            <a:r>
              <a:rPr lang="en-GB" spc="-10" dirty="0" smtClean="0">
                <a:solidFill>
                  <a:srgbClr val="124F5C"/>
                </a:solidFill>
                <a:latin typeface="Arial MT"/>
                <a:cs typeface="Arial MT"/>
              </a:rPr>
              <a:t>years</a:t>
            </a:r>
            <a:r>
              <a:rPr lang="en-GB" spc="20" dirty="0" smtClean="0">
                <a:solidFill>
                  <a:srgbClr val="124F5C"/>
                </a:solidFill>
                <a:latin typeface="Arial MT"/>
                <a:cs typeface="Arial MT"/>
              </a:rPr>
              <a:t> i.e.</a:t>
            </a:r>
            <a:r>
              <a:rPr lang="en-GB" dirty="0" smtClean="0">
                <a:solidFill>
                  <a:srgbClr val="124F5C"/>
                </a:solidFill>
                <a:latin typeface="Arial MT"/>
                <a:cs typeface="Arial MT"/>
              </a:rPr>
              <a:t> </a:t>
            </a:r>
            <a:r>
              <a:rPr lang="en-GB" spc="-10" dirty="0" smtClean="0">
                <a:solidFill>
                  <a:srgbClr val="124F5C"/>
                </a:solidFill>
                <a:latin typeface="Arial MT"/>
                <a:cs typeface="Arial MT"/>
              </a:rPr>
              <a:t>2015</a:t>
            </a:r>
            <a:r>
              <a:rPr lang="en-GB" spc="25" dirty="0" smtClean="0">
                <a:solidFill>
                  <a:srgbClr val="124F5C"/>
                </a:solidFill>
                <a:latin typeface="Arial MT"/>
                <a:cs typeface="Arial MT"/>
              </a:rPr>
              <a:t> </a:t>
            </a:r>
            <a:r>
              <a:rPr lang="en-GB" dirty="0" smtClean="0">
                <a:solidFill>
                  <a:srgbClr val="124F5C"/>
                </a:solidFill>
                <a:latin typeface="Arial MT"/>
                <a:cs typeface="Arial MT"/>
              </a:rPr>
              <a:t>-</a:t>
            </a:r>
            <a:r>
              <a:rPr lang="en-GB" spc="-10" dirty="0" smtClean="0">
                <a:solidFill>
                  <a:srgbClr val="124F5C"/>
                </a:solidFill>
                <a:latin typeface="Arial MT"/>
                <a:cs typeface="Arial MT"/>
              </a:rPr>
              <a:t> 2017.</a:t>
            </a:r>
            <a:endParaRPr lang="en-GB" dirty="0" smtClean="0">
              <a:latin typeface="Arial MT"/>
              <a:cs typeface="Arial MT"/>
            </a:endParaRPr>
          </a:p>
          <a:p>
            <a:pPr marL="12700">
              <a:lnSpc>
                <a:spcPct val="100000"/>
              </a:lnSpc>
              <a:spcBef>
                <a:spcPts val="5"/>
              </a:spcBef>
              <a:buNone/>
            </a:pPr>
            <a:r>
              <a:rPr lang="en-GB" dirty="0" smtClean="0">
                <a:solidFill>
                  <a:srgbClr val="124F5C"/>
                </a:solidFill>
                <a:latin typeface="Arial MT"/>
                <a:cs typeface="Arial MT"/>
              </a:rPr>
              <a:t>We </a:t>
            </a:r>
            <a:r>
              <a:rPr lang="en-GB" spc="-15" dirty="0" smtClean="0">
                <a:solidFill>
                  <a:srgbClr val="124F5C"/>
                </a:solidFill>
                <a:latin typeface="Arial MT"/>
                <a:cs typeface="Arial MT"/>
              </a:rPr>
              <a:t>will</a:t>
            </a:r>
            <a:r>
              <a:rPr lang="en-GB" spc="45" dirty="0" smtClean="0">
                <a:solidFill>
                  <a:srgbClr val="124F5C"/>
                </a:solidFill>
                <a:latin typeface="Arial MT"/>
                <a:cs typeface="Arial MT"/>
              </a:rPr>
              <a:t> </a:t>
            </a:r>
            <a:r>
              <a:rPr lang="en-GB" spc="-5" dirty="0" smtClean="0">
                <a:solidFill>
                  <a:srgbClr val="124F5C"/>
                </a:solidFill>
                <a:latin typeface="Arial MT"/>
                <a:cs typeface="Arial MT"/>
              </a:rPr>
              <a:t>be discussing</a:t>
            </a:r>
            <a:r>
              <a:rPr lang="en-GB" spc="20" dirty="0" smtClean="0">
                <a:solidFill>
                  <a:srgbClr val="124F5C"/>
                </a:solidFill>
                <a:latin typeface="Arial MT"/>
                <a:cs typeface="Arial MT"/>
              </a:rPr>
              <a:t> </a:t>
            </a:r>
            <a:r>
              <a:rPr lang="en-GB" spc="-10" dirty="0" smtClean="0">
                <a:solidFill>
                  <a:srgbClr val="124F5C"/>
                </a:solidFill>
                <a:latin typeface="Arial MT"/>
                <a:cs typeface="Arial MT"/>
              </a:rPr>
              <a:t>following</a:t>
            </a:r>
            <a:r>
              <a:rPr lang="en-GB" spc="55" dirty="0" smtClean="0">
                <a:solidFill>
                  <a:srgbClr val="124F5C"/>
                </a:solidFill>
                <a:latin typeface="Arial MT"/>
                <a:cs typeface="Arial MT"/>
              </a:rPr>
              <a:t> </a:t>
            </a:r>
            <a:r>
              <a:rPr lang="en-GB" spc="-5" dirty="0" smtClean="0">
                <a:solidFill>
                  <a:srgbClr val="124F5C"/>
                </a:solidFill>
                <a:latin typeface="Arial MT"/>
                <a:cs typeface="Arial MT"/>
              </a:rPr>
              <a:t>steps</a:t>
            </a:r>
            <a:r>
              <a:rPr lang="en-GB" spc="5" dirty="0" smtClean="0">
                <a:solidFill>
                  <a:srgbClr val="124F5C"/>
                </a:solidFill>
                <a:latin typeface="Arial MT"/>
                <a:cs typeface="Arial MT"/>
              </a:rPr>
              <a:t> </a:t>
            </a:r>
            <a:r>
              <a:rPr lang="en-GB" spc="-5" dirty="0" smtClean="0">
                <a:solidFill>
                  <a:srgbClr val="124F5C"/>
                </a:solidFill>
                <a:latin typeface="Arial MT"/>
                <a:cs typeface="Arial MT"/>
              </a:rPr>
              <a:t>in</a:t>
            </a:r>
            <a:r>
              <a:rPr lang="en-GB" dirty="0" smtClean="0">
                <a:solidFill>
                  <a:srgbClr val="124F5C"/>
                </a:solidFill>
                <a:latin typeface="Arial MT"/>
                <a:cs typeface="Arial MT"/>
              </a:rPr>
              <a:t> </a:t>
            </a:r>
            <a:r>
              <a:rPr lang="en-GB" spc="-5" dirty="0" smtClean="0">
                <a:solidFill>
                  <a:srgbClr val="124F5C"/>
                </a:solidFill>
                <a:latin typeface="Arial MT"/>
                <a:cs typeface="Arial MT"/>
              </a:rPr>
              <a:t>upcoming</a:t>
            </a:r>
            <a:r>
              <a:rPr lang="en-GB" spc="20" dirty="0" smtClean="0">
                <a:solidFill>
                  <a:srgbClr val="124F5C"/>
                </a:solidFill>
                <a:latin typeface="Arial MT"/>
                <a:cs typeface="Arial MT"/>
              </a:rPr>
              <a:t> </a:t>
            </a:r>
            <a:r>
              <a:rPr lang="en-GB" spc="-5" dirty="0" smtClean="0">
                <a:solidFill>
                  <a:srgbClr val="124F5C"/>
                </a:solidFill>
                <a:latin typeface="Arial MT"/>
                <a:cs typeface="Arial MT"/>
              </a:rPr>
              <a:t>slides.</a:t>
            </a:r>
            <a:endParaRPr lang="en-GB" dirty="0" smtClean="0">
              <a:latin typeface="Arial MT"/>
              <a:cs typeface="Arial MT"/>
            </a:endParaRPr>
          </a:p>
          <a:p>
            <a:pPr marL="299085" indent="-287020">
              <a:lnSpc>
                <a:spcPct val="100000"/>
              </a:lnSpc>
              <a:buClr>
                <a:srgbClr val="000000"/>
              </a:buClr>
              <a:buChar char="•"/>
              <a:tabLst>
                <a:tab pos="299085" algn="l"/>
                <a:tab pos="299720" algn="l"/>
              </a:tabLst>
            </a:pPr>
            <a:r>
              <a:rPr lang="en-GB" spc="-5" dirty="0" smtClean="0">
                <a:solidFill>
                  <a:srgbClr val="124F5C"/>
                </a:solidFill>
                <a:latin typeface="Arial MT"/>
                <a:cs typeface="Arial MT"/>
              </a:rPr>
              <a:t>Data</a:t>
            </a:r>
            <a:r>
              <a:rPr lang="en-GB" spc="-20" dirty="0" smtClean="0">
                <a:solidFill>
                  <a:srgbClr val="124F5C"/>
                </a:solidFill>
                <a:latin typeface="Arial MT"/>
                <a:cs typeface="Arial MT"/>
              </a:rPr>
              <a:t> </a:t>
            </a:r>
            <a:r>
              <a:rPr lang="en-GB" spc="-5" dirty="0" smtClean="0">
                <a:solidFill>
                  <a:srgbClr val="124F5C"/>
                </a:solidFill>
                <a:latin typeface="Arial MT"/>
                <a:cs typeface="Arial MT"/>
              </a:rPr>
              <a:t>loading</a:t>
            </a:r>
            <a:r>
              <a:rPr lang="en-GB" dirty="0" smtClean="0">
                <a:solidFill>
                  <a:srgbClr val="124F5C"/>
                </a:solidFill>
                <a:latin typeface="Arial MT"/>
                <a:cs typeface="Arial MT"/>
              </a:rPr>
              <a:t> </a:t>
            </a:r>
            <a:r>
              <a:rPr lang="en-GB" spc="-5" dirty="0" smtClean="0">
                <a:solidFill>
                  <a:srgbClr val="124F5C"/>
                </a:solidFill>
                <a:latin typeface="Arial MT"/>
                <a:cs typeface="Arial MT"/>
              </a:rPr>
              <a:t>and</a:t>
            </a:r>
            <a:r>
              <a:rPr lang="en-GB" spc="-10" dirty="0" smtClean="0">
                <a:solidFill>
                  <a:srgbClr val="124F5C"/>
                </a:solidFill>
                <a:latin typeface="Arial MT"/>
                <a:cs typeface="Arial MT"/>
              </a:rPr>
              <a:t> </a:t>
            </a:r>
            <a:r>
              <a:rPr lang="en-GB" spc="-5" dirty="0" smtClean="0">
                <a:solidFill>
                  <a:srgbClr val="124F5C"/>
                </a:solidFill>
                <a:latin typeface="Arial MT"/>
                <a:cs typeface="Arial MT"/>
              </a:rPr>
              <a:t>exploration.</a:t>
            </a:r>
            <a:endParaRPr lang="en-GB" dirty="0" smtClean="0">
              <a:latin typeface="Arial MT"/>
              <a:cs typeface="Arial MT"/>
            </a:endParaRPr>
          </a:p>
          <a:p>
            <a:pPr marL="299085" indent="-287020">
              <a:lnSpc>
                <a:spcPct val="100000"/>
              </a:lnSpc>
              <a:buClr>
                <a:srgbClr val="000000"/>
              </a:buClr>
              <a:buChar char="•"/>
              <a:tabLst>
                <a:tab pos="299085" algn="l"/>
                <a:tab pos="299720" algn="l"/>
              </a:tabLst>
            </a:pPr>
            <a:r>
              <a:rPr lang="en-GB" spc="-5" dirty="0" smtClean="0">
                <a:solidFill>
                  <a:srgbClr val="124F5C"/>
                </a:solidFill>
                <a:latin typeface="Arial MT"/>
                <a:cs typeface="Arial MT"/>
              </a:rPr>
              <a:t>Data</a:t>
            </a:r>
            <a:r>
              <a:rPr lang="en-GB" spc="-35" dirty="0" smtClean="0">
                <a:solidFill>
                  <a:srgbClr val="124F5C"/>
                </a:solidFill>
                <a:latin typeface="Arial MT"/>
                <a:cs typeface="Arial MT"/>
              </a:rPr>
              <a:t> </a:t>
            </a:r>
            <a:r>
              <a:rPr lang="en-GB" spc="-5" dirty="0" smtClean="0">
                <a:solidFill>
                  <a:srgbClr val="124F5C"/>
                </a:solidFill>
                <a:latin typeface="Arial MT"/>
                <a:cs typeface="Arial MT"/>
              </a:rPr>
              <a:t>Wrangling</a:t>
            </a:r>
            <a:endParaRPr lang="en-GB" dirty="0" smtClean="0">
              <a:latin typeface="Arial MT"/>
              <a:cs typeface="Arial MT"/>
            </a:endParaRPr>
          </a:p>
          <a:p>
            <a:pPr marL="299085" indent="-287020">
              <a:lnSpc>
                <a:spcPct val="100000"/>
              </a:lnSpc>
              <a:buClr>
                <a:srgbClr val="000000"/>
              </a:buClr>
              <a:buChar char="•"/>
              <a:tabLst>
                <a:tab pos="299085" algn="l"/>
                <a:tab pos="299720" algn="l"/>
              </a:tabLst>
            </a:pPr>
            <a:r>
              <a:rPr lang="en-GB" spc="-5" dirty="0" smtClean="0">
                <a:solidFill>
                  <a:srgbClr val="124F5C"/>
                </a:solidFill>
                <a:latin typeface="Arial MT"/>
                <a:cs typeface="Arial MT"/>
              </a:rPr>
              <a:t>Data</a:t>
            </a:r>
            <a:r>
              <a:rPr lang="en-GB" spc="-10" dirty="0" smtClean="0">
                <a:solidFill>
                  <a:srgbClr val="124F5C"/>
                </a:solidFill>
                <a:latin typeface="Arial MT"/>
                <a:cs typeface="Arial MT"/>
              </a:rPr>
              <a:t> analysis</a:t>
            </a:r>
            <a:r>
              <a:rPr lang="en-GB" spc="35" dirty="0" smtClean="0">
                <a:solidFill>
                  <a:srgbClr val="124F5C"/>
                </a:solidFill>
                <a:latin typeface="Arial MT"/>
                <a:cs typeface="Arial MT"/>
              </a:rPr>
              <a:t> </a:t>
            </a:r>
            <a:r>
              <a:rPr lang="en-GB" spc="-10" dirty="0" smtClean="0">
                <a:solidFill>
                  <a:srgbClr val="124F5C"/>
                </a:solidFill>
                <a:latin typeface="Arial MT"/>
                <a:cs typeface="Arial MT"/>
              </a:rPr>
              <a:t>and</a:t>
            </a:r>
            <a:r>
              <a:rPr lang="en-GB" spc="-15" dirty="0" smtClean="0">
                <a:solidFill>
                  <a:srgbClr val="124F5C"/>
                </a:solidFill>
                <a:latin typeface="Arial MT"/>
                <a:cs typeface="Arial MT"/>
              </a:rPr>
              <a:t> </a:t>
            </a:r>
            <a:r>
              <a:rPr lang="en-GB" spc="-5" dirty="0" smtClean="0">
                <a:solidFill>
                  <a:srgbClr val="124F5C"/>
                </a:solidFill>
                <a:latin typeface="Arial MT"/>
                <a:cs typeface="Arial MT"/>
              </a:rPr>
              <a:t>visualization.</a:t>
            </a:r>
            <a:endParaRPr lang="en-GB" dirty="0" smtClean="0">
              <a:latin typeface="Arial MT"/>
              <a:cs typeface="Arial MT"/>
            </a:endParaRPr>
          </a:p>
          <a:p>
            <a:pPr marL="299085" indent="-287020">
              <a:lnSpc>
                <a:spcPct val="100000"/>
              </a:lnSpc>
              <a:buClr>
                <a:srgbClr val="000000"/>
              </a:buClr>
              <a:buChar char="•"/>
              <a:tabLst>
                <a:tab pos="299085" algn="l"/>
                <a:tab pos="299720" algn="l"/>
              </a:tabLst>
            </a:pPr>
            <a:r>
              <a:rPr lang="en-GB" spc="-5" dirty="0" smtClean="0">
                <a:solidFill>
                  <a:srgbClr val="124F5C"/>
                </a:solidFill>
                <a:latin typeface="Arial MT"/>
                <a:cs typeface="Arial MT"/>
              </a:rPr>
              <a:t>Conclusion.</a:t>
            </a:r>
            <a:endParaRPr lang="en-GB" dirty="0" smtClean="0">
              <a:latin typeface="Arial MT"/>
              <a:cs typeface="Arial MT"/>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2248"/>
            <a:ext cx="8520600" cy="567559"/>
          </a:xfrm>
        </p:spPr>
        <p:txBody>
          <a:bodyPr/>
          <a:lstStyle/>
          <a:p>
            <a:pPr algn="ctr"/>
            <a:r>
              <a:rPr lang="en-US" b="1" spc="-5" dirty="0" smtClean="0"/>
              <a:t>Data</a:t>
            </a:r>
            <a:r>
              <a:rPr lang="en-US" b="1" spc="-65" dirty="0" smtClean="0"/>
              <a:t> </a:t>
            </a:r>
            <a:r>
              <a:rPr lang="en-US" b="1" spc="-5" dirty="0" smtClean="0"/>
              <a:t>Summary</a:t>
            </a:r>
            <a:br>
              <a:rPr lang="en-US" b="1" spc="-5" dirty="0" smtClean="0"/>
            </a:br>
            <a:r>
              <a:rPr lang="en-US" b="1" spc="-5" dirty="0" smtClean="0"/>
              <a:t/>
            </a:r>
            <a:br>
              <a:rPr lang="en-US" b="1" spc="-5" dirty="0" smtClean="0"/>
            </a:br>
            <a:endParaRPr lang="en-US" b="1" dirty="0"/>
          </a:p>
        </p:txBody>
      </p:sp>
      <p:sp>
        <p:nvSpPr>
          <p:cNvPr id="3" name="Text Placeholder 2"/>
          <p:cNvSpPr>
            <a:spLocks noGrp="1"/>
          </p:cNvSpPr>
          <p:nvPr>
            <p:ph type="body" idx="1"/>
          </p:nvPr>
        </p:nvSpPr>
        <p:spPr>
          <a:xfrm>
            <a:off x="311700" y="830317"/>
            <a:ext cx="8520600" cy="4067504"/>
          </a:xfrm>
        </p:spPr>
        <p:txBody>
          <a:bodyPr/>
          <a:lstStyle/>
          <a:p>
            <a:r>
              <a:rPr lang="en-GB" sz="1500" spc="-5" dirty="0" smtClean="0">
                <a:solidFill>
                  <a:srgbClr val="124F5C"/>
                </a:solidFill>
              </a:rPr>
              <a:t>The</a:t>
            </a:r>
            <a:r>
              <a:rPr lang="en-GB" sz="1500" dirty="0" smtClean="0">
                <a:solidFill>
                  <a:srgbClr val="124F5C"/>
                </a:solidFill>
              </a:rPr>
              <a:t> </a:t>
            </a:r>
            <a:r>
              <a:rPr lang="en-GB" sz="1500" spc="-5" dirty="0" smtClean="0">
                <a:solidFill>
                  <a:srgbClr val="124F5C"/>
                </a:solidFill>
              </a:rPr>
              <a:t>data</a:t>
            </a:r>
            <a:r>
              <a:rPr lang="en-GB" sz="1500" spc="-20" dirty="0" smtClean="0">
                <a:solidFill>
                  <a:srgbClr val="124F5C"/>
                </a:solidFill>
              </a:rPr>
              <a:t> </a:t>
            </a:r>
            <a:r>
              <a:rPr lang="en-GB" sz="1500" spc="-5" dirty="0" smtClean="0">
                <a:solidFill>
                  <a:srgbClr val="124F5C"/>
                </a:solidFill>
              </a:rPr>
              <a:t>table</a:t>
            </a:r>
            <a:r>
              <a:rPr lang="en-GB" sz="1500" spc="-20" dirty="0" smtClean="0">
                <a:solidFill>
                  <a:srgbClr val="124F5C"/>
                </a:solidFill>
              </a:rPr>
              <a:t> </a:t>
            </a:r>
            <a:r>
              <a:rPr lang="en-GB" sz="1500" spc="-5" dirty="0" smtClean="0">
                <a:solidFill>
                  <a:srgbClr val="124F5C"/>
                </a:solidFill>
              </a:rPr>
              <a:t>consists</a:t>
            </a:r>
            <a:r>
              <a:rPr lang="en-GB" sz="1500" spc="-20" dirty="0" smtClean="0">
                <a:solidFill>
                  <a:srgbClr val="124F5C"/>
                </a:solidFill>
              </a:rPr>
              <a:t> </a:t>
            </a:r>
            <a:r>
              <a:rPr lang="en-GB" sz="1500" spc="-5" dirty="0" smtClean="0">
                <a:solidFill>
                  <a:srgbClr val="124F5C"/>
                </a:solidFill>
              </a:rPr>
              <a:t>of</a:t>
            </a:r>
            <a:r>
              <a:rPr lang="en-GB" sz="1500" spc="-10" dirty="0" smtClean="0">
                <a:solidFill>
                  <a:srgbClr val="124F5C"/>
                </a:solidFill>
              </a:rPr>
              <a:t> </a:t>
            </a:r>
            <a:r>
              <a:rPr lang="en-GB" sz="1500" dirty="0" smtClean="0">
                <a:solidFill>
                  <a:srgbClr val="124F5C"/>
                </a:solidFill>
              </a:rPr>
              <a:t>119,390</a:t>
            </a:r>
            <a:r>
              <a:rPr lang="en-GB" sz="1500" spc="-35" dirty="0" smtClean="0">
                <a:solidFill>
                  <a:srgbClr val="124F5C"/>
                </a:solidFill>
              </a:rPr>
              <a:t> </a:t>
            </a:r>
            <a:r>
              <a:rPr lang="en-GB" sz="1500" spc="5" dirty="0" smtClean="0">
                <a:solidFill>
                  <a:srgbClr val="124F5C"/>
                </a:solidFill>
              </a:rPr>
              <a:t>rows</a:t>
            </a:r>
            <a:r>
              <a:rPr lang="en-GB" sz="1500" spc="-35" dirty="0" smtClean="0">
                <a:solidFill>
                  <a:srgbClr val="124F5C"/>
                </a:solidFill>
              </a:rPr>
              <a:t> </a:t>
            </a:r>
            <a:r>
              <a:rPr lang="en-GB" sz="1500" spc="-5" dirty="0" smtClean="0">
                <a:solidFill>
                  <a:srgbClr val="124F5C"/>
                </a:solidFill>
              </a:rPr>
              <a:t>and</a:t>
            </a:r>
            <a:r>
              <a:rPr lang="en-GB" sz="1500" spc="-15" dirty="0" smtClean="0">
                <a:solidFill>
                  <a:srgbClr val="124F5C"/>
                </a:solidFill>
              </a:rPr>
              <a:t> </a:t>
            </a:r>
            <a:r>
              <a:rPr lang="en-GB" sz="1500" dirty="0" smtClean="0">
                <a:solidFill>
                  <a:srgbClr val="124F5C"/>
                </a:solidFill>
              </a:rPr>
              <a:t>32 </a:t>
            </a:r>
            <a:r>
              <a:rPr lang="en-GB" sz="1500" spc="-5" dirty="0" smtClean="0">
                <a:solidFill>
                  <a:srgbClr val="124F5C"/>
                </a:solidFill>
              </a:rPr>
              <a:t>columns.</a:t>
            </a:r>
            <a:r>
              <a:rPr lang="en-GB" sz="1500" spc="-30" dirty="0" smtClean="0">
                <a:solidFill>
                  <a:srgbClr val="124F5C"/>
                </a:solidFill>
              </a:rPr>
              <a:t> So, Our</a:t>
            </a:r>
            <a:r>
              <a:rPr lang="en-GB" sz="1500" spc="5" dirty="0" smtClean="0">
                <a:solidFill>
                  <a:srgbClr val="124F5C"/>
                </a:solidFill>
              </a:rPr>
              <a:t> </a:t>
            </a:r>
            <a:r>
              <a:rPr lang="en-GB" sz="1500" spc="-10" dirty="0" smtClean="0">
                <a:solidFill>
                  <a:srgbClr val="124F5C"/>
                </a:solidFill>
              </a:rPr>
              <a:t>analysis</a:t>
            </a:r>
            <a:r>
              <a:rPr lang="en-GB" sz="1500" spc="5" dirty="0" smtClean="0">
                <a:solidFill>
                  <a:srgbClr val="124F5C"/>
                </a:solidFill>
              </a:rPr>
              <a:t> starts with understand feature description of each column</a:t>
            </a:r>
            <a:r>
              <a:rPr lang="en-GB" sz="1500" spc="-5" dirty="0" smtClean="0">
                <a:solidFill>
                  <a:srgbClr val="124F5C"/>
                </a:solidFill>
              </a:rPr>
              <a:t> </a:t>
            </a:r>
            <a:r>
              <a:rPr lang="en-GB" sz="1500" spc="-25" dirty="0" smtClean="0">
                <a:solidFill>
                  <a:srgbClr val="124F5C"/>
                </a:solidFill>
              </a:rPr>
              <a:t> </a:t>
            </a:r>
            <a:r>
              <a:rPr lang="en-GB" sz="1500" spc="-5" dirty="0" smtClean="0">
                <a:solidFill>
                  <a:srgbClr val="124F5C"/>
                </a:solidFill>
              </a:rPr>
              <a:t>mentioned</a:t>
            </a:r>
            <a:r>
              <a:rPr lang="en-GB" sz="1500" spc="-40" dirty="0" smtClean="0">
                <a:solidFill>
                  <a:srgbClr val="124F5C"/>
                </a:solidFill>
              </a:rPr>
              <a:t> </a:t>
            </a:r>
            <a:r>
              <a:rPr lang="en-GB" sz="1500" dirty="0" smtClean="0">
                <a:solidFill>
                  <a:srgbClr val="124F5C"/>
                </a:solidFill>
              </a:rPr>
              <a:t>below:</a:t>
            </a:r>
            <a:endParaRPr lang="en-US" sz="1500" dirty="0" smtClean="0">
              <a:solidFill>
                <a:srgbClr val="124F5C"/>
              </a:solidFill>
            </a:endParaRPr>
          </a:p>
          <a:p>
            <a:r>
              <a:rPr lang="en-GB" sz="1200" b="1" dirty="0" smtClean="0">
                <a:solidFill>
                  <a:schemeClr val="bg1"/>
                </a:solidFill>
              </a:rPr>
              <a:t>'hotel’: </a:t>
            </a:r>
            <a:r>
              <a:rPr lang="en-GB" sz="1200" dirty="0" smtClean="0">
                <a:solidFill>
                  <a:schemeClr val="bg1"/>
                </a:solidFill>
              </a:rPr>
              <a:t>Hotel(Resort Hotel or City Hotel)</a:t>
            </a:r>
          </a:p>
          <a:p>
            <a:r>
              <a:rPr lang="en-GB" sz="1200" b="1" dirty="0" smtClean="0">
                <a:solidFill>
                  <a:schemeClr val="bg1"/>
                </a:solidFill>
              </a:rPr>
              <a:t>'hotel1':</a:t>
            </a:r>
            <a:r>
              <a:rPr lang="en-GB" sz="1200" dirty="0" smtClean="0">
                <a:solidFill>
                  <a:schemeClr val="bg1"/>
                </a:solidFill>
              </a:rPr>
              <a:t>Copy of hotel</a:t>
            </a:r>
          </a:p>
          <a:p>
            <a:r>
              <a:rPr lang="en-GB" sz="1200" b="1" dirty="0" smtClean="0">
                <a:solidFill>
                  <a:schemeClr val="bg1"/>
                </a:solidFill>
              </a:rPr>
              <a:t>'</a:t>
            </a:r>
            <a:r>
              <a:rPr lang="en-GB" sz="1200" b="1" dirty="0" err="1" smtClean="0">
                <a:solidFill>
                  <a:schemeClr val="bg1"/>
                </a:solidFill>
              </a:rPr>
              <a:t>is_canceled</a:t>
            </a:r>
            <a:r>
              <a:rPr lang="en-GB" sz="1200" dirty="0" smtClean="0">
                <a:solidFill>
                  <a:schemeClr val="bg1"/>
                </a:solidFill>
              </a:rPr>
              <a:t>':</a:t>
            </a:r>
            <a:r>
              <a:rPr lang="en-GB" sz="1200" b="1" dirty="0" smtClean="0">
                <a:solidFill>
                  <a:schemeClr val="bg1"/>
                </a:solidFill>
              </a:rPr>
              <a:t> </a:t>
            </a:r>
            <a:r>
              <a:rPr lang="en-GB" sz="1200" dirty="0" smtClean="0">
                <a:solidFill>
                  <a:schemeClr val="bg1"/>
                </a:solidFill>
              </a:rPr>
              <a:t>Booking was cancelled or not.</a:t>
            </a:r>
          </a:p>
          <a:p>
            <a:r>
              <a:rPr lang="en-GB" sz="1200" b="1" dirty="0" smtClean="0">
                <a:solidFill>
                  <a:schemeClr val="bg1"/>
                </a:solidFill>
              </a:rPr>
              <a:t>'</a:t>
            </a:r>
            <a:r>
              <a:rPr lang="en-GB" sz="1200" b="1" dirty="0" err="1" smtClean="0">
                <a:solidFill>
                  <a:schemeClr val="bg1"/>
                </a:solidFill>
              </a:rPr>
              <a:t>lead_time'</a:t>
            </a:r>
            <a:r>
              <a:rPr lang="en-GB" sz="1200" dirty="0" err="1" smtClean="0">
                <a:solidFill>
                  <a:schemeClr val="bg1"/>
                </a:solidFill>
              </a:rPr>
              <a:t>:Time</a:t>
            </a:r>
            <a:r>
              <a:rPr lang="en-GB" sz="1200" dirty="0" smtClean="0">
                <a:solidFill>
                  <a:schemeClr val="bg1"/>
                </a:solidFill>
              </a:rPr>
              <a:t> difference between booking date and date of arrival</a:t>
            </a:r>
          </a:p>
          <a:p>
            <a:r>
              <a:rPr lang="en-GB" sz="1200" b="1" dirty="0" smtClean="0">
                <a:solidFill>
                  <a:schemeClr val="bg1"/>
                </a:solidFill>
              </a:rPr>
              <a:t>'</a:t>
            </a:r>
            <a:r>
              <a:rPr lang="en-GB" sz="1200" b="1" dirty="0" err="1" smtClean="0">
                <a:solidFill>
                  <a:schemeClr val="bg1"/>
                </a:solidFill>
              </a:rPr>
              <a:t>arrival_date_year'</a:t>
            </a:r>
            <a:r>
              <a:rPr lang="en-GB" sz="1200" dirty="0" err="1" smtClean="0">
                <a:solidFill>
                  <a:schemeClr val="bg1"/>
                </a:solidFill>
              </a:rPr>
              <a:t>:Year</a:t>
            </a:r>
            <a:r>
              <a:rPr lang="en-GB" sz="1200" dirty="0" smtClean="0">
                <a:solidFill>
                  <a:schemeClr val="bg1"/>
                </a:solidFill>
              </a:rPr>
              <a:t> of arrival</a:t>
            </a:r>
          </a:p>
          <a:p>
            <a:r>
              <a:rPr lang="en-GB" sz="1200" b="1" dirty="0" smtClean="0">
                <a:solidFill>
                  <a:schemeClr val="bg1"/>
                </a:solidFill>
              </a:rPr>
              <a:t>'</a:t>
            </a:r>
            <a:r>
              <a:rPr lang="en-GB" sz="1200" b="1" dirty="0" err="1" smtClean="0">
                <a:solidFill>
                  <a:schemeClr val="bg1"/>
                </a:solidFill>
              </a:rPr>
              <a:t>arrival_date_month'</a:t>
            </a:r>
            <a:r>
              <a:rPr lang="en-GB" sz="1200" dirty="0" err="1" smtClean="0">
                <a:solidFill>
                  <a:schemeClr val="bg1"/>
                </a:solidFill>
              </a:rPr>
              <a:t>:Month</a:t>
            </a:r>
            <a:r>
              <a:rPr lang="en-GB" sz="1200" dirty="0" smtClean="0">
                <a:solidFill>
                  <a:schemeClr val="bg1"/>
                </a:solidFill>
              </a:rPr>
              <a:t> of arrival</a:t>
            </a:r>
          </a:p>
          <a:p>
            <a:r>
              <a:rPr lang="en-GB" sz="1200" b="1" dirty="0" smtClean="0">
                <a:solidFill>
                  <a:schemeClr val="bg1"/>
                </a:solidFill>
              </a:rPr>
              <a:t>'</a:t>
            </a:r>
            <a:r>
              <a:rPr lang="en-GB" sz="1200" b="1" dirty="0" err="1" smtClean="0">
                <a:solidFill>
                  <a:schemeClr val="bg1"/>
                </a:solidFill>
              </a:rPr>
              <a:t>arrival_date_week_number'</a:t>
            </a:r>
            <a:r>
              <a:rPr lang="en-GB" sz="1200" dirty="0" err="1" smtClean="0">
                <a:solidFill>
                  <a:schemeClr val="bg1"/>
                </a:solidFill>
              </a:rPr>
              <a:t>:Week</a:t>
            </a:r>
            <a:r>
              <a:rPr lang="en-GB" sz="1200" dirty="0" smtClean="0">
                <a:solidFill>
                  <a:schemeClr val="bg1"/>
                </a:solidFill>
              </a:rPr>
              <a:t> of arrival</a:t>
            </a:r>
          </a:p>
          <a:p>
            <a:r>
              <a:rPr lang="en-GB" sz="1200" b="1" dirty="0" smtClean="0">
                <a:solidFill>
                  <a:schemeClr val="bg1"/>
                </a:solidFill>
              </a:rPr>
              <a:t>'</a:t>
            </a:r>
            <a:r>
              <a:rPr lang="en-GB" sz="1200" b="1" dirty="0" err="1" smtClean="0">
                <a:solidFill>
                  <a:schemeClr val="bg1"/>
                </a:solidFill>
              </a:rPr>
              <a:t>arrival_date_day_of_month'</a:t>
            </a:r>
            <a:r>
              <a:rPr lang="en-GB" sz="1200" dirty="0" err="1" smtClean="0">
                <a:solidFill>
                  <a:schemeClr val="bg1"/>
                </a:solidFill>
              </a:rPr>
              <a:t>:Day</a:t>
            </a:r>
            <a:r>
              <a:rPr lang="en-GB" sz="1200" dirty="0" smtClean="0">
                <a:solidFill>
                  <a:schemeClr val="bg1"/>
                </a:solidFill>
              </a:rPr>
              <a:t> of arrival</a:t>
            </a:r>
          </a:p>
          <a:p>
            <a:r>
              <a:rPr lang="en-GB" sz="1200" b="1" dirty="0" smtClean="0">
                <a:solidFill>
                  <a:schemeClr val="bg1"/>
                </a:solidFill>
              </a:rPr>
              <a:t>'</a:t>
            </a:r>
            <a:r>
              <a:rPr lang="en-GB" sz="1200" b="1" dirty="0" err="1" smtClean="0">
                <a:solidFill>
                  <a:schemeClr val="bg1"/>
                </a:solidFill>
              </a:rPr>
              <a:t>stays_in_weekend_nights'</a:t>
            </a:r>
            <a:r>
              <a:rPr lang="en-GB" sz="1200" dirty="0" err="1" smtClean="0">
                <a:solidFill>
                  <a:schemeClr val="bg1"/>
                </a:solidFill>
              </a:rPr>
              <a:t>:Total</a:t>
            </a:r>
            <a:r>
              <a:rPr lang="en-GB" sz="1200" dirty="0" smtClean="0">
                <a:solidFill>
                  <a:schemeClr val="bg1"/>
                </a:solidFill>
              </a:rPr>
              <a:t> Stay on weekend</a:t>
            </a:r>
          </a:p>
          <a:p>
            <a:r>
              <a:rPr lang="en-GB" sz="1200" b="1" dirty="0" smtClean="0">
                <a:solidFill>
                  <a:schemeClr val="bg1"/>
                </a:solidFill>
              </a:rPr>
              <a:t>'</a:t>
            </a:r>
            <a:r>
              <a:rPr lang="en-GB" sz="1200" b="1" dirty="0" err="1" smtClean="0">
                <a:solidFill>
                  <a:schemeClr val="bg1"/>
                </a:solidFill>
              </a:rPr>
              <a:t>stays_in_week_nights'</a:t>
            </a:r>
            <a:r>
              <a:rPr lang="en-GB" sz="1200" dirty="0" err="1" smtClean="0">
                <a:solidFill>
                  <a:schemeClr val="bg1"/>
                </a:solidFill>
              </a:rPr>
              <a:t>:Total</a:t>
            </a:r>
            <a:r>
              <a:rPr lang="en-GB" sz="1200" dirty="0" smtClean="0">
                <a:solidFill>
                  <a:schemeClr val="bg1"/>
                </a:solidFill>
              </a:rPr>
              <a:t> Stay on weekday</a:t>
            </a:r>
          </a:p>
          <a:p>
            <a:r>
              <a:rPr lang="en-GB" sz="1200" b="1" dirty="0" smtClean="0">
                <a:solidFill>
                  <a:schemeClr val="bg1"/>
                </a:solidFill>
              </a:rPr>
              <a:t>'</a:t>
            </a:r>
            <a:r>
              <a:rPr lang="en-GB" sz="1200" b="1" dirty="0" err="1" smtClean="0">
                <a:solidFill>
                  <a:schemeClr val="bg1"/>
                </a:solidFill>
              </a:rPr>
              <a:t>adults'</a:t>
            </a:r>
            <a:r>
              <a:rPr lang="en-GB" sz="1200" dirty="0" err="1" smtClean="0">
                <a:solidFill>
                  <a:schemeClr val="bg1"/>
                </a:solidFill>
              </a:rPr>
              <a:t>:No.of</a:t>
            </a:r>
            <a:r>
              <a:rPr lang="en-GB" sz="1200" dirty="0" smtClean="0">
                <a:solidFill>
                  <a:schemeClr val="bg1"/>
                </a:solidFill>
              </a:rPr>
              <a:t> adults in the room</a:t>
            </a:r>
          </a:p>
          <a:p>
            <a:r>
              <a:rPr lang="en-GB" sz="1200" b="1" dirty="0" smtClean="0">
                <a:solidFill>
                  <a:schemeClr val="bg1"/>
                </a:solidFill>
              </a:rPr>
              <a:t>'</a:t>
            </a:r>
            <a:r>
              <a:rPr lang="en-GB" sz="1200" b="1" dirty="0" err="1" smtClean="0">
                <a:solidFill>
                  <a:schemeClr val="bg1"/>
                </a:solidFill>
              </a:rPr>
              <a:t>children'</a:t>
            </a:r>
            <a:r>
              <a:rPr lang="en-GB" sz="1200" dirty="0" err="1" smtClean="0">
                <a:solidFill>
                  <a:schemeClr val="bg1"/>
                </a:solidFill>
              </a:rPr>
              <a:t>:No</a:t>
            </a:r>
            <a:r>
              <a:rPr lang="en-GB" sz="1200" dirty="0" smtClean="0">
                <a:solidFill>
                  <a:schemeClr val="bg1"/>
                </a:solidFill>
              </a:rPr>
              <a:t>. of children in the room</a:t>
            </a:r>
          </a:p>
          <a:p>
            <a:r>
              <a:rPr lang="en-GB" sz="1200" b="1" dirty="0" smtClean="0">
                <a:solidFill>
                  <a:schemeClr val="bg1"/>
                </a:solidFill>
              </a:rPr>
              <a:t>'</a:t>
            </a:r>
            <a:r>
              <a:rPr lang="en-GB" sz="1200" b="1" dirty="0" err="1" smtClean="0">
                <a:solidFill>
                  <a:schemeClr val="bg1"/>
                </a:solidFill>
              </a:rPr>
              <a:t>babies'</a:t>
            </a:r>
            <a:r>
              <a:rPr lang="en-GB" sz="1200" dirty="0" err="1" smtClean="0">
                <a:solidFill>
                  <a:schemeClr val="bg1"/>
                </a:solidFill>
              </a:rPr>
              <a:t>:No.of</a:t>
            </a:r>
            <a:r>
              <a:rPr lang="en-GB" sz="1200" dirty="0" smtClean="0">
                <a:solidFill>
                  <a:schemeClr val="bg1"/>
                </a:solidFill>
              </a:rPr>
              <a:t> babies in the room</a:t>
            </a:r>
          </a:p>
          <a:p>
            <a:r>
              <a:rPr lang="en-GB" sz="1200" b="1" dirty="0" smtClean="0">
                <a:solidFill>
                  <a:schemeClr val="bg1"/>
                </a:solidFill>
              </a:rPr>
              <a:t>'</a:t>
            </a:r>
            <a:r>
              <a:rPr lang="en-GB" sz="1200" b="1" dirty="0" err="1" smtClean="0">
                <a:solidFill>
                  <a:schemeClr val="bg1"/>
                </a:solidFill>
              </a:rPr>
              <a:t>meal'</a:t>
            </a:r>
            <a:r>
              <a:rPr lang="en-GB" sz="1200" dirty="0" err="1" smtClean="0">
                <a:solidFill>
                  <a:schemeClr val="bg1"/>
                </a:solidFill>
              </a:rPr>
              <a:t>:Type</a:t>
            </a:r>
            <a:r>
              <a:rPr lang="en-GB" sz="1200" dirty="0" smtClean="0">
                <a:solidFill>
                  <a:schemeClr val="bg1"/>
                </a:solidFill>
              </a:rPr>
              <a:t> of meal</a:t>
            </a:r>
          </a:p>
          <a:p>
            <a:r>
              <a:rPr lang="en-GB" sz="1200" b="1" dirty="0" smtClean="0">
                <a:solidFill>
                  <a:schemeClr val="bg1"/>
                </a:solidFill>
              </a:rPr>
              <a:t>'</a:t>
            </a:r>
            <a:r>
              <a:rPr lang="en-GB" sz="1200" b="1" dirty="0" err="1" smtClean="0">
                <a:solidFill>
                  <a:schemeClr val="bg1"/>
                </a:solidFill>
              </a:rPr>
              <a:t>country'</a:t>
            </a:r>
            <a:r>
              <a:rPr lang="en-GB" sz="1200" dirty="0" err="1" smtClean="0">
                <a:solidFill>
                  <a:schemeClr val="bg1"/>
                </a:solidFill>
              </a:rPr>
              <a:t>:Country</a:t>
            </a:r>
            <a:r>
              <a:rPr lang="en-GB" sz="1200" dirty="0" smtClean="0">
                <a:solidFill>
                  <a:schemeClr val="bg1"/>
                </a:solidFill>
              </a:rPr>
              <a:t> of origin</a:t>
            </a:r>
          </a:p>
          <a:p>
            <a:r>
              <a:rPr lang="en-GB" sz="1200" b="1" dirty="0" smtClean="0">
                <a:solidFill>
                  <a:schemeClr val="bg1"/>
                </a:solidFill>
              </a:rPr>
              <a:t>'</a:t>
            </a:r>
            <a:r>
              <a:rPr lang="en-GB" sz="1200" b="1" dirty="0" err="1" smtClean="0">
                <a:solidFill>
                  <a:schemeClr val="bg1"/>
                </a:solidFill>
              </a:rPr>
              <a:t>market_segment'</a:t>
            </a:r>
            <a:r>
              <a:rPr lang="en-GB" sz="1200" dirty="0" err="1" smtClean="0">
                <a:solidFill>
                  <a:schemeClr val="bg1"/>
                </a:solidFill>
              </a:rPr>
              <a:t>:Market</a:t>
            </a:r>
            <a:r>
              <a:rPr lang="en-GB" sz="1200" dirty="0" smtClean="0">
                <a:solidFill>
                  <a:schemeClr val="bg1"/>
                </a:solidFill>
              </a:rPr>
              <a:t> segment designation. In categories, the term “TA” means “Travel Agents” and “TO” means “Tour Operators”</a:t>
            </a:r>
          </a:p>
          <a:p>
            <a:endParaRPr 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36634"/>
            <a:ext cx="8520600" cy="4813738"/>
          </a:xfrm>
        </p:spPr>
        <p:txBody>
          <a:bodyPr/>
          <a:lstStyle/>
          <a:p>
            <a:r>
              <a:rPr lang="en-GB" sz="1200" b="1" dirty="0" smtClean="0">
                <a:solidFill>
                  <a:schemeClr val="bg1"/>
                </a:solidFill>
              </a:rPr>
              <a:t>'</a:t>
            </a:r>
            <a:r>
              <a:rPr lang="en-GB" sz="1200" b="1" dirty="0" err="1" smtClean="0">
                <a:solidFill>
                  <a:schemeClr val="bg1"/>
                </a:solidFill>
              </a:rPr>
              <a:t>distribution_channel'</a:t>
            </a:r>
            <a:r>
              <a:rPr lang="en-GB" sz="1200" dirty="0" err="1" smtClean="0">
                <a:solidFill>
                  <a:schemeClr val="bg1"/>
                </a:solidFill>
              </a:rPr>
              <a:t>:The</a:t>
            </a:r>
            <a:r>
              <a:rPr lang="en-GB" sz="1200" dirty="0" smtClean="0">
                <a:solidFill>
                  <a:schemeClr val="bg1"/>
                </a:solidFill>
              </a:rPr>
              <a:t> term “TA” means “Travel Agents” and “TO” means “Tour Operators”</a:t>
            </a:r>
          </a:p>
          <a:p>
            <a:r>
              <a:rPr lang="en-GB" sz="1200" b="1" dirty="0" smtClean="0">
                <a:solidFill>
                  <a:schemeClr val="bg1"/>
                </a:solidFill>
              </a:rPr>
              <a:t>'</a:t>
            </a:r>
            <a:r>
              <a:rPr lang="en-GB" sz="1200" b="1" dirty="0" err="1" smtClean="0">
                <a:solidFill>
                  <a:schemeClr val="bg1"/>
                </a:solidFill>
              </a:rPr>
              <a:t>is_repeated_guest</a:t>
            </a:r>
            <a:r>
              <a:rPr lang="en-GB" sz="1200" b="1" dirty="0" smtClean="0">
                <a:solidFill>
                  <a:schemeClr val="bg1"/>
                </a:solidFill>
              </a:rPr>
              <a:t>'</a:t>
            </a:r>
            <a:r>
              <a:rPr lang="en-GB" sz="1200" dirty="0" smtClean="0">
                <a:solidFill>
                  <a:schemeClr val="bg1"/>
                </a:solidFill>
              </a:rPr>
              <a:t>:</a:t>
            </a:r>
            <a:r>
              <a:rPr lang="en-GB" sz="1200" b="1" dirty="0" smtClean="0">
                <a:solidFill>
                  <a:schemeClr val="bg1"/>
                </a:solidFill>
              </a:rPr>
              <a:t> </a:t>
            </a:r>
            <a:r>
              <a:rPr lang="en-GB" sz="1200" dirty="0" smtClean="0">
                <a:solidFill>
                  <a:schemeClr val="bg1"/>
                </a:solidFill>
              </a:rPr>
              <a:t>Repeated guest or not.</a:t>
            </a:r>
          </a:p>
          <a:p>
            <a:r>
              <a:rPr lang="en-GB" sz="1200" b="1" dirty="0" smtClean="0">
                <a:solidFill>
                  <a:schemeClr val="bg1"/>
                </a:solidFill>
              </a:rPr>
              <a:t>'</a:t>
            </a:r>
            <a:r>
              <a:rPr lang="en-GB" sz="1200" b="1" dirty="0" err="1" smtClean="0">
                <a:solidFill>
                  <a:schemeClr val="bg1"/>
                </a:solidFill>
              </a:rPr>
              <a:t>previous_cancellations'</a:t>
            </a:r>
            <a:r>
              <a:rPr lang="en-GB" sz="1200" dirty="0" err="1" smtClean="0">
                <a:solidFill>
                  <a:schemeClr val="bg1"/>
                </a:solidFill>
              </a:rPr>
              <a:t>:Customer</a:t>
            </a:r>
            <a:r>
              <a:rPr lang="en-GB" sz="1200" dirty="0" smtClean="0">
                <a:solidFill>
                  <a:schemeClr val="bg1"/>
                </a:solidFill>
              </a:rPr>
              <a:t> previously cancelled</a:t>
            </a:r>
          </a:p>
          <a:p>
            <a:r>
              <a:rPr lang="en-GB" sz="1200" b="1" dirty="0" smtClean="0">
                <a:solidFill>
                  <a:schemeClr val="bg1"/>
                </a:solidFill>
              </a:rPr>
              <a:t>'</a:t>
            </a:r>
            <a:r>
              <a:rPr lang="en-GB" sz="1200" b="1" dirty="0" err="1" smtClean="0">
                <a:solidFill>
                  <a:schemeClr val="bg1"/>
                </a:solidFill>
              </a:rPr>
              <a:t>previous_bookings_not_canceled'</a:t>
            </a:r>
            <a:r>
              <a:rPr lang="en-GB" sz="1200" dirty="0" err="1" smtClean="0">
                <a:solidFill>
                  <a:schemeClr val="bg1"/>
                </a:solidFill>
              </a:rPr>
              <a:t>:Customer</a:t>
            </a:r>
            <a:r>
              <a:rPr lang="en-GB" sz="1200" dirty="0" smtClean="0">
                <a:solidFill>
                  <a:schemeClr val="bg1"/>
                </a:solidFill>
              </a:rPr>
              <a:t> previous did not cancel</a:t>
            </a:r>
          </a:p>
          <a:p>
            <a:r>
              <a:rPr lang="en-GB" sz="1200" b="1" dirty="0" smtClean="0">
                <a:solidFill>
                  <a:schemeClr val="bg1"/>
                </a:solidFill>
              </a:rPr>
              <a:t>'</a:t>
            </a:r>
            <a:r>
              <a:rPr lang="en-GB" sz="1200" b="1" dirty="0" err="1" smtClean="0">
                <a:solidFill>
                  <a:schemeClr val="bg1"/>
                </a:solidFill>
              </a:rPr>
              <a:t>reserved_room_type'</a:t>
            </a:r>
            <a:r>
              <a:rPr lang="en-GB" sz="1200" dirty="0" err="1" smtClean="0">
                <a:solidFill>
                  <a:schemeClr val="bg1"/>
                </a:solidFill>
              </a:rPr>
              <a:t>:Type</a:t>
            </a:r>
            <a:r>
              <a:rPr lang="en-GB" sz="1200" dirty="0" smtClean="0">
                <a:solidFill>
                  <a:schemeClr val="bg1"/>
                </a:solidFill>
              </a:rPr>
              <a:t> of room type</a:t>
            </a:r>
          </a:p>
          <a:p>
            <a:r>
              <a:rPr lang="en-GB" sz="1200" b="1" dirty="0" smtClean="0">
                <a:solidFill>
                  <a:schemeClr val="bg1"/>
                </a:solidFill>
              </a:rPr>
              <a:t>'</a:t>
            </a:r>
            <a:r>
              <a:rPr lang="en-GB" sz="1200" b="1" dirty="0" err="1" smtClean="0">
                <a:solidFill>
                  <a:schemeClr val="bg1"/>
                </a:solidFill>
              </a:rPr>
              <a:t>assigned_room_type'</a:t>
            </a:r>
            <a:r>
              <a:rPr lang="en-GB" sz="1200" dirty="0" err="1" smtClean="0">
                <a:solidFill>
                  <a:schemeClr val="bg1"/>
                </a:solidFill>
              </a:rPr>
              <a:t>:Type</a:t>
            </a:r>
            <a:r>
              <a:rPr lang="en-GB" sz="1200" dirty="0" smtClean="0">
                <a:solidFill>
                  <a:schemeClr val="bg1"/>
                </a:solidFill>
              </a:rPr>
              <a:t> of room assigned</a:t>
            </a:r>
          </a:p>
          <a:p>
            <a:r>
              <a:rPr lang="en-GB" sz="1200" b="1" dirty="0" smtClean="0">
                <a:solidFill>
                  <a:schemeClr val="bg1"/>
                </a:solidFill>
              </a:rPr>
              <a:t>'</a:t>
            </a:r>
            <a:r>
              <a:rPr lang="en-GB" sz="1200" b="1" dirty="0" err="1" smtClean="0">
                <a:solidFill>
                  <a:schemeClr val="bg1"/>
                </a:solidFill>
              </a:rPr>
              <a:t>booking_changes'</a:t>
            </a:r>
            <a:r>
              <a:rPr lang="en-GB" sz="1200" dirty="0" err="1" smtClean="0">
                <a:solidFill>
                  <a:schemeClr val="bg1"/>
                </a:solidFill>
              </a:rPr>
              <a:t>:Any</a:t>
            </a:r>
            <a:r>
              <a:rPr lang="en-GB" sz="1200" dirty="0" smtClean="0">
                <a:solidFill>
                  <a:schemeClr val="bg1"/>
                </a:solidFill>
              </a:rPr>
              <a:t> changes in booking</a:t>
            </a:r>
          </a:p>
          <a:p>
            <a:r>
              <a:rPr lang="en-GB" sz="1200" b="1" dirty="0" smtClean="0">
                <a:solidFill>
                  <a:schemeClr val="bg1"/>
                </a:solidFill>
              </a:rPr>
              <a:t>'</a:t>
            </a:r>
            <a:r>
              <a:rPr lang="en-GB" sz="1200" b="1" dirty="0" err="1" smtClean="0">
                <a:solidFill>
                  <a:schemeClr val="bg1"/>
                </a:solidFill>
              </a:rPr>
              <a:t>deposit_type'</a:t>
            </a:r>
            <a:r>
              <a:rPr lang="en-GB" sz="1200" dirty="0" err="1" smtClean="0">
                <a:solidFill>
                  <a:schemeClr val="bg1"/>
                </a:solidFill>
              </a:rPr>
              <a:t>:Type</a:t>
            </a:r>
            <a:r>
              <a:rPr lang="en-GB" sz="1200" dirty="0" smtClean="0">
                <a:solidFill>
                  <a:schemeClr val="bg1"/>
                </a:solidFill>
              </a:rPr>
              <a:t> of deposit for booking</a:t>
            </a:r>
          </a:p>
          <a:p>
            <a:r>
              <a:rPr lang="en-GB" sz="1200" b="1" dirty="0" smtClean="0">
                <a:solidFill>
                  <a:schemeClr val="bg1"/>
                </a:solidFill>
              </a:rPr>
              <a:t>'agent'</a:t>
            </a:r>
            <a:r>
              <a:rPr lang="en-GB" sz="1200" dirty="0" smtClean="0">
                <a:solidFill>
                  <a:schemeClr val="bg1"/>
                </a:solidFill>
              </a:rPr>
              <a:t>: Agent used for booking</a:t>
            </a:r>
          </a:p>
          <a:p>
            <a:r>
              <a:rPr lang="en-GB" sz="1200" b="1" dirty="0" smtClean="0">
                <a:solidFill>
                  <a:schemeClr val="bg1"/>
                </a:solidFill>
              </a:rPr>
              <a:t>'</a:t>
            </a:r>
            <a:r>
              <a:rPr lang="en-GB" sz="1200" b="1" dirty="0" err="1" smtClean="0">
                <a:solidFill>
                  <a:schemeClr val="bg1"/>
                </a:solidFill>
              </a:rPr>
              <a:t>company'</a:t>
            </a:r>
            <a:r>
              <a:rPr lang="en-GB" sz="1200" dirty="0" err="1" smtClean="0">
                <a:solidFill>
                  <a:schemeClr val="bg1"/>
                </a:solidFill>
              </a:rPr>
              <a:t>:Company</a:t>
            </a:r>
            <a:r>
              <a:rPr lang="en-GB" sz="1200" dirty="0" smtClean="0">
                <a:solidFill>
                  <a:schemeClr val="bg1"/>
                </a:solidFill>
              </a:rPr>
              <a:t> of booking</a:t>
            </a:r>
          </a:p>
          <a:p>
            <a:r>
              <a:rPr lang="en-GB" sz="1200" b="1" dirty="0" smtClean="0">
                <a:solidFill>
                  <a:schemeClr val="bg1"/>
                </a:solidFill>
              </a:rPr>
              <a:t>'</a:t>
            </a:r>
            <a:r>
              <a:rPr lang="en-GB" sz="1200" b="1" dirty="0" err="1" smtClean="0">
                <a:solidFill>
                  <a:schemeClr val="bg1"/>
                </a:solidFill>
              </a:rPr>
              <a:t>days_in_waiting_list'</a:t>
            </a:r>
            <a:r>
              <a:rPr lang="en-GB" sz="1200" dirty="0" err="1" smtClean="0">
                <a:solidFill>
                  <a:schemeClr val="bg1"/>
                </a:solidFill>
              </a:rPr>
              <a:t>:Waiting</a:t>
            </a:r>
            <a:r>
              <a:rPr lang="en-GB" sz="1200" dirty="0" smtClean="0">
                <a:solidFill>
                  <a:schemeClr val="bg1"/>
                </a:solidFill>
              </a:rPr>
              <a:t> list days</a:t>
            </a:r>
          </a:p>
          <a:p>
            <a:r>
              <a:rPr lang="en-GB" sz="1200" b="1" dirty="0" smtClean="0">
                <a:solidFill>
                  <a:schemeClr val="bg1"/>
                </a:solidFill>
              </a:rPr>
              <a:t>'</a:t>
            </a:r>
            <a:r>
              <a:rPr lang="en-GB" sz="1200" b="1" dirty="0" err="1" smtClean="0">
                <a:solidFill>
                  <a:schemeClr val="bg1"/>
                </a:solidFill>
              </a:rPr>
              <a:t>customer_type':</a:t>
            </a:r>
            <a:r>
              <a:rPr lang="en-GB" sz="1200" dirty="0" err="1" smtClean="0">
                <a:solidFill>
                  <a:schemeClr val="bg1"/>
                </a:solidFill>
              </a:rPr>
              <a:t>Type</a:t>
            </a:r>
            <a:r>
              <a:rPr lang="en-GB" sz="1200" dirty="0" smtClean="0">
                <a:solidFill>
                  <a:schemeClr val="bg1"/>
                </a:solidFill>
              </a:rPr>
              <a:t> of customer based on stay duration</a:t>
            </a:r>
          </a:p>
          <a:p>
            <a:r>
              <a:rPr lang="en-GB" sz="1200" b="1" dirty="0" smtClean="0">
                <a:solidFill>
                  <a:schemeClr val="bg1"/>
                </a:solidFill>
              </a:rPr>
              <a:t>'</a:t>
            </a:r>
            <a:r>
              <a:rPr lang="en-GB" sz="1200" b="1" dirty="0" err="1" smtClean="0">
                <a:solidFill>
                  <a:schemeClr val="bg1"/>
                </a:solidFill>
              </a:rPr>
              <a:t>adr'</a:t>
            </a:r>
            <a:r>
              <a:rPr lang="en-GB" sz="1200" dirty="0" err="1" smtClean="0">
                <a:solidFill>
                  <a:schemeClr val="bg1"/>
                </a:solidFill>
              </a:rPr>
              <a:t>:average</a:t>
            </a:r>
            <a:r>
              <a:rPr lang="en-GB" sz="1200" dirty="0" smtClean="0">
                <a:solidFill>
                  <a:schemeClr val="bg1"/>
                </a:solidFill>
              </a:rPr>
              <a:t> daily rate</a:t>
            </a:r>
          </a:p>
          <a:p>
            <a:r>
              <a:rPr lang="en-GB" sz="1200" b="1" dirty="0" smtClean="0">
                <a:solidFill>
                  <a:schemeClr val="bg1"/>
                </a:solidFill>
              </a:rPr>
              <a:t>'</a:t>
            </a:r>
            <a:r>
              <a:rPr lang="en-GB" sz="1200" b="1" dirty="0" err="1" smtClean="0">
                <a:solidFill>
                  <a:schemeClr val="bg1"/>
                </a:solidFill>
              </a:rPr>
              <a:t>required_car_parking_spaces'</a:t>
            </a:r>
            <a:r>
              <a:rPr lang="en-GB" sz="1200" dirty="0" err="1" smtClean="0">
                <a:solidFill>
                  <a:schemeClr val="bg1"/>
                </a:solidFill>
              </a:rPr>
              <a:t>:parking</a:t>
            </a:r>
            <a:r>
              <a:rPr lang="en-GB" sz="1200" dirty="0" smtClean="0">
                <a:solidFill>
                  <a:schemeClr val="bg1"/>
                </a:solidFill>
              </a:rPr>
              <a:t> required</a:t>
            </a:r>
          </a:p>
          <a:p>
            <a:r>
              <a:rPr lang="en-GB" sz="1200" b="1" dirty="0" smtClean="0">
                <a:solidFill>
                  <a:schemeClr val="bg1"/>
                </a:solidFill>
              </a:rPr>
              <a:t>'</a:t>
            </a:r>
            <a:r>
              <a:rPr lang="en-GB" sz="1200" b="1" dirty="0" err="1" smtClean="0">
                <a:solidFill>
                  <a:schemeClr val="bg1"/>
                </a:solidFill>
              </a:rPr>
              <a:t>total_of_special_requests'</a:t>
            </a:r>
            <a:r>
              <a:rPr lang="en-GB" sz="1200" dirty="0" err="1" smtClean="0">
                <a:solidFill>
                  <a:schemeClr val="bg1"/>
                </a:solidFill>
              </a:rPr>
              <a:t>:No</a:t>
            </a:r>
            <a:r>
              <a:rPr lang="en-GB" sz="1200" dirty="0" smtClean="0">
                <a:solidFill>
                  <a:schemeClr val="bg1"/>
                </a:solidFill>
              </a:rPr>
              <a:t>. of special guests</a:t>
            </a:r>
          </a:p>
          <a:p>
            <a:r>
              <a:rPr lang="en-GB" sz="1200" b="1" dirty="0" smtClean="0">
                <a:solidFill>
                  <a:schemeClr val="bg1"/>
                </a:solidFill>
              </a:rPr>
              <a:t>'</a:t>
            </a:r>
            <a:r>
              <a:rPr lang="en-GB" sz="1200" b="1" dirty="0" err="1" smtClean="0">
                <a:solidFill>
                  <a:schemeClr val="bg1"/>
                </a:solidFill>
              </a:rPr>
              <a:t>reservation_status'</a:t>
            </a:r>
            <a:r>
              <a:rPr lang="en-GB" sz="1200" dirty="0" err="1" smtClean="0">
                <a:solidFill>
                  <a:schemeClr val="bg1"/>
                </a:solidFill>
              </a:rPr>
              <a:t>:Status</a:t>
            </a:r>
            <a:r>
              <a:rPr lang="en-GB" sz="1200" dirty="0" smtClean="0">
                <a:solidFill>
                  <a:schemeClr val="bg1"/>
                </a:solidFill>
              </a:rPr>
              <a:t> of reservation</a:t>
            </a:r>
          </a:p>
          <a:p>
            <a:r>
              <a:rPr lang="en-GB" sz="1200" b="1" dirty="0" smtClean="0">
                <a:solidFill>
                  <a:schemeClr val="bg1"/>
                </a:solidFill>
              </a:rPr>
              <a:t>'</a:t>
            </a:r>
            <a:r>
              <a:rPr lang="en-GB" sz="1200" b="1" dirty="0" err="1" smtClean="0">
                <a:solidFill>
                  <a:schemeClr val="bg1"/>
                </a:solidFill>
              </a:rPr>
              <a:t>reservation_status_date’</a:t>
            </a:r>
            <a:r>
              <a:rPr lang="en-GB" sz="1200" dirty="0" err="1" smtClean="0">
                <a:solidFill>
                  <a:schemeClr val="bg1"/>
                </a:solidFill>
              </a:rPr>
              <a:t>:Date</a:t>
            </a:r>
            <a:r>
              <a:rPr lang="en-GB" sz="1200" dirty="0" smtClean="0">
                <a:solidFill>
                  <a:schemeClr val="bg1"/>
                </a:solidFill>
              </a:rPr>
              <a:t> of status of reservation</a:t>
            </a:r>
          </a:p>
          <a:p>
            <a:endParaRPr lang="en-GB" sz="1200" dirty="0" smtClean="0">
              <a:solidFill>
                <a:schemeClr val="bg1"/>
              </a:solidFill>
            </a:endParaRPr>
          </a:p>
          <a:p>
            <a:r>
              <a:rPr lang="en-GB" sz="1200" spc="-5" dirty="0" smtClean="0">
                <a:solidFill>
                  <a:srgbClr val="124F5C"/>
                </a:solidFill>
                <a:latin typeface="+mj-lt"/>
                <a:cs typeface="Calibri"/>
              </a:rPr>
              <a:t>We</a:t>
            </a:r>
            <a:r>
              <a:rPr lang="en-GB" sz="1200" spc="10" dirty="0" smtClean="0">
                <a:solidFill>
                  <a:srgbClr val="124F5C"/>
                </a:solidFill>
                <a:latin typeface="+mj-lt"/>
                <a:cs typeface="Calibri"/>
              </a:rPr>
              <a:t> </a:t>
            </a:r>
            <a:r>
              <a:rPr lang="en-GB" sz="1200" spc="-5" dirty="0" smtClean="0">
                <a:solidFill>
                  <a:srgbClr val="124F5C"/>
                </a:solidFill>
                <a:latin typeface="+mj-lt"/>
                <a:cs typeface="Calibri"/>
              </a:rPr>
              <a:t>had</a:t>
            </a:r>
            <a:r>
              <a:rPr lang="en-GB" sz="1200" spc="-10" dirty="0" smtClean="0">
                <a:solidFill>
                  <a:srgbClr val="124F5C"/>
                </a:solidFill>
                <a:latin typeface="+mj-lt"/>
                <a:cs typeface="Calibri"/>
              </a:rPr>
              <a:t> </a:t>
            </a:r>
            <a:r>
              <a:rPr lang="en-GB" sz="1200" spc="-5" dirty="0" smtClean="0">
                <a:solidFill>
                  <a:srgbClr val="124F5C"/>
                </a:solidFill>
                <a:latin typeface="+mj-lt"/>
                <a:cs typeface="Calibri"/>
              </a:rPr>
              <a:t>added two</a:t>
            </a:r>
            <a:r>
              <a:rPr lang="en-GB" sz="1200" spc="10" dirty="0" smtClean="0">
                <a:solidFill>
                  <a:srgbClr val="124F5C"/>
                </a:solidFill>
                <a:latin typeface="+mj-lt"/>
                <a:cs typeface="Calibri"/>
              </a:rPr>
              <a:t> </a:t>
            </a:r>
            <a:r>
              <a:rPr lang="en-GB" sz="1200" spc="-5" dirty="0" smtClean="0">
                <a:solidFill>
                  <a:srgbClr val="124F5C"/>
                </a:solidFill>
                <a:latin typeface="+mj-lt"/>
                <a:cs typeface="Calibri"/>
              </a:rPr>
              <a:t>columns</a:t>
            </a:r>
            <a:r>
              <a:rPr lang="en-GB" sz="1200" spc="10" dirty="0" smtClean="0">
                <a:solidFill>
                  <a:srgbClr val="124F5C"/>
                </a:solidFill>
                <a:latin typeface="+mj-lt"/>
                <a:cs typeface="Calibri"/>
              </a:rPr>
              <a:t> </a:t>
            </a:r>
            <a:r>
              <a:rPr lang="en-GB" sz="1200" spc="-5" dirty="0" smtClean="0">
                <a:solidFill>
                  <a:srgbClr val="124F5C"/>
                </a:solidFill>
                <a:latin typeface="+mj-lt"/>
                <a:cs typeface="Calibri"/>
              </a:rPr>
              <a:t>for</a:t>
            </a:r>
            <a:r>
              <a:rPr lang="en-GB" sz="1200" spc="5" dirty="0" smtClean="0">
                <a:solidFill>
                  <a:srgbClr val="124F5C"/>
                </a:solidFill>
                <a:latin typeface="+mj-lt"/>
                <a:cs typeface="Calibri"/>
              </a:rPr>
              <a:t> </a:t>
            </a:r>
            <a:r>
              <a:rPr lang="en-GB" sz="1200" spc="-10" dirty="0" smtClean="0">
                <a:solidFill>
                  <a:srgbClr val="124F5C"/>
                </a:solidFill>
                <a:latin typeface="+mj-lt"/>
                <a:cs typeface="Calibri"/>
              </a:rPr>
              <a:t>our</a:t>
            </a:r>
            <a:r>
              <a:rPr lang="en-GB" sz="1200" spc="15" dirty="0" smtClean="0">
                <a:solidFill>
                  <a:srgbClr val="124F5C"/>
                </a:solidFill>
                <a:latin typeface="+mj-lt"/>
                <a:cs typeface="Calibri"/>
              </a:rPr>
              <a:t> </a:t>
            </a:r>
            <a:r>
              <a:rPr lang="en-GB" sz="1200" spc="-10" dirty="0" smtClean="0">
                <a:solidFill>
                  <a:srgbClr val="124F5C"/>
                </a:solidFill>
                <a:latin typeface="+mj-lt"/>
                <a:cs typeface="Calibri"/>
              </a:rPr>
              <a:t>own</a:t>
            </a:r>
            <a:r>
              <a:rPr lang="en-GB" sz="1200" spc="25" dirty="0" smtClean="0">
                <a:solidFill>
                  <a:srgbClr val="124F5C"/>
                </a:solidFill>
                <a:latin typeface="+mj-lt"/>
                <a:cs typeface="Calibri"/>
              </a:rPr>
              <a:t> </a:t>
            </a:r>
            <a:r>
              <a:rPr lang="en-GB" sz="1200" spc="-5" dirty="0" smtClean="0">
                <a:solidFill>
                  <a:srgbClr val="124F5C"/>
                </a:solidFill>
                <a:latin typeface="+mj-lt"/>
                <a:cs typeface="Calibri"/>
              </a:rPr>
              <a:t>convenient</a:t>
            </a:r>
            <a:r>
              <a:rPr lang="en-GB" sz="1200" spc="10" dirty="0" smtClean="0">
                <a:solidFill>
                  <a:srgbClr val="124F5C"/>
                </a:solidFill>
                <a:latin typeface="+mj-lt"/>
                <a:cs typeface="Calibri"/>
              </a:rPr>
              <a:t> </a:t>
            </a:r>
            <a:r>
              <a:rPr lang="en-GB" sz="1200" spc="-5" dirty="0" smtClean="0">
                <a:solidFill>
                  <a:srgbClr val="124F5C"/>
                </a:solidFill>
                <a:latin typeface="+mj-lt"/>
                <a:cs typeface="Calibri"/>
              </a:rPr>
              <a:t>analysis.</a:t>
            </a:r>
            <a:endParaRPr lang="en-GB" sz="1200" dirty="0" smtClean="0">
              <a:solidFill>
                <a:schemeClr val="bg1"/>
              </a:solidFill>
              <a:latin typeface="+mj-lt"/>
            </a:endParaRPr>
          </a:p>
          <a:p>
            <a:r>
              <a:rPr lang="en-GB" sz="1200" b="1" dirty="0" smtClean="0">
                <a:solidFill>
                  <a:schemeClr val="bg1"/>
                </a:solidFill>
              </a:rPr>
              <a:t>'</a:t>
            </a:r>
            <a:r>
              <a:rPr lang="en-GB" sz="1200" b="1" dirty="0" err="1" smtClean="0">
                <a:solidFill>
                  <a:schemeClr val="bg1"/>
                </a:solidFill>
              </a:rPr>
              <a:t>total_stay'</a:t>
            </a:r>
            <a:r>
              <a:rPr lang="en-GB" sz="1200" dirty="0" err="1" smtClean="0">
                <a:solidFill>
                  <a:schemeClr val="bg1"/>
                </a:solidFill>
              </a:rPr>
              <a:t>:'stays_in_week_nights'+'stays_in_weekend_nights</a:t>
            </a:r>
            <a:r>
              <a:rPr lang="en-GB" sz="1200" dirty="0" smtClean="0">
                <a:solidFill>
                  <a:schemeClr val="bg1"/>
                </a:solidFill>
              </a:rPr>
              <a:t>'</a:t>
            </a:r>
          </a:p>
          <a:p>
            <a:r>
              <a:rPr lang="en-GB" sz="1200" b="1" dirty="0" smtClean="0">
                <a:solidFill>
                  <a:schemeClr val="bg1"/>
                </a:solidFill>
              </a:rPr>
              <a:t>'</a:t>
            </a:r>
            <a:r>
              <a:rPr lang="en-GB" sz="1200" b="1" dirty="0" err="1" smtClean="0">
                <a:solidFill>
                  <a:schemeClr val="bg1"/>
                </a:solidFill>
              </a:rPr>
              <a:t>total_peoples</a:t>
            </a:r>
            <a:r>
              <a:rPr lang="en-GB" sz="1200" b="1" dirty="0" smtClean="0">
                <a:solidFill>
                  <a:schemeClr val="bg1"/>
                </a:solidFill>
              </a:rPr>
              <a:t>'</a:t>
            </a:r>
            <a:r>
              <a:rPr lang="en-GB" sz="1200" dirty="0" smtClean="0">
                <a:solidFill>
                  <a:schemeClr val="bg1"/>
                </a:solidFill>
              </a:rPr>
              <a:t>='</a:t>
            </a:r>
            <a:r>
              <a:rPr lang="en-GB" sz="1200" dirty="0" err="1" smtClean="0">
                <a:solidFill>
                  <a:schemeClr val="bg1"/>
                </a:solidFill>
              </a:rPr>
              <a:t>babies'+'adults'+'children</a:t>
            </a:r>
            <a:r>
              <a:rPr lang="en-GB" sz="1200" dirty="0" smtClean="0">
                <a:solidFill>
                  <a:schemeClr val="bg1"/>
                </a:solidFill>
              </a:rPr>
              <a:t>'</a:t>
            </a:r>
          </a:p>
          <a:p>
            <a:endParaRPr lang="en-US" sz="1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5" dirty="0" smtClean="0"/>
              <a:t>Data</a:t>
            </a:r>
            <a:r>
              <a:rPr lang="en-US" b="1" spc="10" dirty="0" smtClean="0"/>
              <a:t> </a:t>
            </a:r>
            <a:r>
              <a:rPr lang="en-US" b="1" spc="-5" dirty="0" smtClean="0"/>
              <a:t>loading</a:t>
            </a:r>
            <a:r>
              <a:rPr lang="en-US" b="1" spc="10" dirty="0" smtClean="0"/>
              <a:t> </a:t>
            </a:r>
            <a:r>
              <a:rPr lang="en-US" b="1" spc="-5" dirty="0" smtClean="0"/>
              <a:t>and</a:t>
            </a:r>
            <a:r>
              <a:rPr lang="en-US" b="1" dirty="0" smtClean="0"/>
              <a:t> </a:t>
            </a:r>
            <a:r>
              <a:rPr lang="en-US" b="1" spc="-5" dirty="0" smtClean="0"/>
              <a:t>Exploration</a:t>
            </a:r>
            <a:endParaRPr lang="en-US" b="1" dirty="0"/>
          </a:p>
        </p:txBody>
      </p:sp>
      <p:sp>
        <p:nvSpPr>
          <p:cNvPr id="3" name="Text Placeholder 2"/>
          <p:cNvSpPr>
            <a:spLocks noGrp="1"/>
          </p:cNvSpPr>
          <p:nvPr>
            <p:ph type="body" idx="1"/>
          </p:nvPr>
        </p:nvSpPr>
        <p:spPr/>
        <p:txBody>
          <a:bodyPr/>
          <a:lstStyle/>
          <a:p>
            <a:endParaRPr lang="en-US" dirty="0"/>
          </a:p>
        </p:txBody>
      </p:sp>
      <p:sp>
        <p:nvSpPr>
          <p:cNvPr id="4" name="Isosceles Triangle 3"/>
          <p:cNvSpPr/>
          <p:nvPr/>
        </p:nvSpPr>
        <p:spPr>
          <a:xfrm rot="5400000">
            <a:off x="3720662" y="2291257"/>
            <a:ext cx="2291255" cy="1093075"/>
          </a:xfrm>
          <a:prstGeom prst="triangle">
            <a:avLst/>
          </a:prstGeom>
          <a:effectLst>
            <a:outerShdw blurRad="50800" dist="38100" algn="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Isosceles Triangle 4"/>
          <p:cNvSpPr/>
          <p:nvPr/>
        </p:nvSpPr>
        <p:spPr>
          <a:xfrm rot="5400000" flipV="1">
            <a:off x="2511974" y="2312272"/>
            <a:ext cx="2322786" cy="1082570"/>
          </a:xfrm>
          <a:prstGeom prst="triangle">
            <a:avLst/>
          </a:prstGeom>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363309" y="2196662"/>
            <a:ext cx="1755228" cy="136634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p:cNvSpPr txBox="1"/>
          <p:nvPr/>
        </p:nvSpPr>
        <p:spPr>
          <a:xfrm>
            <a:off x="7104993" y="1187670"/>
            <a:ext cx="1639614" cy="116955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b="1" dirty="0" smtClean="0">
                <a:solidFill>
                  <a:schemeClr val="accent5">
                    <a:lumMod val="75000"/>
                  </a:schemeClr>
                </a:solidFill>
                <a:latin typeface="Arial MT"/>
                <a:cs typeface="Arial MT"/>
              </a:rPr>
              <a:t>Data Exploration:</a:t>
            </a:r>
            <a:endParaRPr lang="en-GB" b="1" spc="-375" dirty="0" smtClean="0">
              <a:solidFill>
                <a:schemeClr val="accent5">
                  <a:lumMod val="75000"/>
                </a:schemeClr>
              </a:solidFill>
              <a:latin typeface="Arial MT"/>
              <a:cs typeface="Arial MT"/>
            </a:endParaRPr>
          </a:p>
          <a:p>
            <a:r>
              <a:rPr lang="en-GB" dirty="0" smtClean="0">
                <a:solidFill>
                  <a:schemeClr val="accent3">
                    <a:lumMod val="75000"/>
                  </a:schemeClr>
                </a:solidFill>
                <a:latin typeface="Arial MT"/>
                <a:cs typeface="Arial MT"/>
              </a:rPr>
              <a:t>Checking data in </a:t>
            </a:r>
            <a:r>
              <a:rPr lang="en-GB" spc="5" dirty="0" smtClean="0">
                <a:solidFill>
                  <a:schemeClr val="accent3">
                    <a:lumMod val="75000"/>
                  </a:schemeClr>
                </a:solidFill>
                <a:latin typeface="Arial MT"/>
                <a:cs typeface="Arial MT"/>
              </a:rPr>
              <a:t> </a:t>
            </a:r>
            <a:r>
              <a:rPr lang="en-GB" spc="-5" dirty="0" smtClean="0">
                <a:solidFill>
                  <a:schemeClr val="accent3">
                    <a:lumMod val="75000"/>
                  </a:schemeClr>
                </a:solidFill>
                <a:latin typeface="Arial MT"/>
                <a:cs typeface="Arial MT"/>
              </a:rPr>
              <a:t>different</a:t>
            </a:r>
            <a:r>
              <a:rPr lang="en-GB" spc="-55" dirty="0" smtClean="0">
                <a:solidFill>
                  <a:schemeClr val="accent3">
                    <a:lumMod val="75000"/>
                  </a:schemeClr>
                </a:solidFill>
                <a:latin typeface="Arial MT"/>
                <a:cs typeface="Arial MT"/>
              </a:rPr>
              <a:t> </a:t>
            </a:r>
            <a:r>
              <a:rPr lang="en-GB" dirty="0" smtClean="0">
                <a:solidFill>
                  <a:schemeClr val="accent3">
                    <a:lumMod val="75000"/>
                  </a:schemeClr>
                </a:solidFill>
                <a:latin typeface="Arial MT"/>
                <a:cs typeface="Arial MT"/>
              </a:rPr>
              <a:t>columns</a:t>
            </a:r>
          </a:p>
          <a:p>
            <a:endParaRPr lang="en-US" dirty="0"/>
          </a:p>
        </p:txBody>
      </p:sp>
      <p:sp>
        <p:nvSpPr>
          <p:cNvPr id="10" name="TextBox 9"/>
          <p:cNvSpPr txBox="1"/>
          <p:nvPr/>
        </p:nvSpPr>
        <p:spPr>
          <a:xfrm>
            <a:off x="6863255" y="3216166"/>
            <a:ext cx="1587062" cy="307777"/>
          </a:xfrm>
          <a:prstGeom prst="rect">
            <a:avLst/>
          </a:prstGeom>
          <a:noFill/>
        </p:spPr>
        <p:txBody>
          <a:bodyPr wrap="square" rtlCol="0">
            <a:spAutoFit/>
          </a:bodyPr>
          <a:lstStyle/>
          <a:p>
            <a:endParaRPr lang="en-US" dirty="0"/>
          </a:p>
        </p:txBody>
      </p:sp>
      <p:sp>
        <p:nvSpPr>
          <p:cNvPr id="11" name="TextBox 10"/>
          <p:cNvSpPr txBox="1"/>
          <p:nvPr/>
        </p:nvSpPr>
        <p:spPr>
          <a:xfrm>
            <a:off x="7147033" y="3142594"/>
            <a:ext cx="1597573" cy="116955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b="1" dirty="0" smtClean="0">
                <a:solidFill>
                  <a:schemeClr val="accent5">
                    <a:lumMod val="75000"/>
                  </a:schemeClr>
                </a:solidFill>
                <a:latin typeface="Arial MT"/>
                <a:cs typeface="Arial MT"/>
              </a:rPr>
              <a:t>Data:</a:t>
            </a:r>
          </a:p>
          <a:p>
            <a:r>
              <a:rPr lang="en-GB" b="1" dirty="0" smtClean="0">
                <a:solidFill>
                  <a:schemeClr val="accent5">
                    <a:lumMod val="75000"/>
                  </a:schemeClr>
                </a:solidFill>
                <a:latin typeface="Arial MT"/>
                <a:cs typeface="Arial MT"/>
              </a:rPr>
              <a:t> </a:t>
            </a:r>
            <a:r>
              <a:rPr lang="en-GB" dirty="0" smtClean="0">
                <a:solidFill>
                  <a:schemeClr val="accent2">
                    <a:lumMod val="75000"/>
                    <a:lumOff val="25000"/>
                  </a:schemeClr>
                </a:solidFill>
                <a:latin typeface="Arial MT"/>
                <a:cs typeface="Arial MT"/>
              </a:rPr>
              <a:t>Information </a:t>
            </a:r>
            <a:r>
              <a:rPr lang="en-GB" spc="5" dirty="0" smtClean="0">
                <a:solidFill>
                  <a:schemeClr val="accent2">
                    <a:lumMod val="75000"/>
                    <a:lumOff val="25000"/>
                  </a:schemeClr>
                </a:solidFill>
                <a:latin typeface="Arial MT"/>
                <a:cs typeface="Arial MT"/>
              </a:rPr>
              <a:t> </a:t>
            </a:r>
            <a:r>
              <a:rPr lang="en-GB" dirty="0" smtClean="0">
                <a:solidFill>
                  <a:schemeClr val="accent2">
                    <a:lumMod val="75000"/>
                    <a:lumOff val="25000"/>
                  </a:schemeClr>
                </a:solidFill>
                <a:latin typeface="Arial MT"/>
                <a:cs typeface="Arial MT"/>
              </a:rPr>
              <a:t>and</a:t>
            </a:r>
            <a:r>
              <a:rPr lang="en-GB" spc="-60" dirty="0" smtClean="0">
                <a:solidFill>
                  <a:schemeClr val="accent2">
                    <a:lumMod val="75000"/>
                    <a:lumOff val="25000"/>
                  </a:schemeClr>
                </a:solidFill>
                <a:latin typeface="Arial MT"/>
                <a:cs typeface="Arial MT"/>
              </a:rPr>
              <a:t> </a:t>
            </a:r>
            <a:r>
              <a:rPr lang="en-GB" dirty="0" smtClean="0">
                <a:solidFill>
                  <a:schemeClr val="accent2">
                    <a:lumMod val="75000"/>
                    <a:lumOff val="25000"/>
                  </a:schemeClr>
                </a:solidFill>
                <a:latin typeface="Arial MT"/>
                <a:cs typeface="Arial MT"/>
              </a:rPr>
              <a:t>data</a:t>
            </a:r>
            <a:r>
              <a:rPr lang="en-GB" spc="-65" dirty="0" smtClean="0">
                <a:solidFill>
                  <a:schemeClr val="accent2">
                    <a:lumMod val="75000"/>
                    <a:lumOff val="25000"/>
                  </a:schemeClr>
                </a:solidFill>
                <a:latin typeface="Arial MT"/>
                <a:cs typeface="Arial MT"/>
              </a:rPr>
              <a:t> </a:t>
            </a:r>
            <a:r>
              <a:rPr lang="en-GB" spc="-5" dirty="0" smtClean="0">
                <a:solidFill>
                  <a:schemeClr val="accent2">
                    <a:lumMod val="75000"/>
                    <a:lumOff val="25000"/>
                  </a:schemeClr>
                </a:solidFill>
                <a:latin typeface="Arial MT"/>
                <a:cs typeface="Arial MT"/>
              </a:rPr>
              <a:t>types </a:t>
            </a:r>
            <a:r>
              <a:rPr lang="en-GB" spc="-370" dirty="0" smtClean="0">
                <a:solidFill>
                  <a:schemeClr val="accent2">
                    <a:lumMod val="75000"/>
                    <a:lumOff val="25000"/>
                  </a:schemeClr>
                </a:solidFill>
                <a:latin typeface="Arial MT"/>
                <a:cs typeface="Arial MT"/>
              </a:rPr>
              <a:t> </a:t>
            </a:r>
            <a:r>
              <a:rPr lang="en-GB" dirty="0" smtClean="0">
                <a:solidFill>
                  <a:schemeClr val="accent2">
                    <a:lumMod val="75000"/>
                    <a:lumOff val="25000"/>
                  </a:schemeClr>
                </a:solidFill>
                <a:latin typeface="Arial MT"/>
                <a:cs typeface="Arial MT"/>
              </a:rPr>
              <a:t>of</a:t>
            </a:r>
            <a:r>
              <a:rPr lang="en-GB" spc="-30" dirty="0" smtClean="0">
                <a:solidFill>
                  <a:schemeClr val="accent2">
                    <a:lumMod val="75000"/>
                    <a:lumOff val="25000"/>
                  </a:schemeClr>
                </a:solidFill>
                <a:latin typeface="Arial MT"/>
                <a:cs typeface="Arial MT"/>
              </a:rPr>
              <a:t> </a:t>
            </a:r>
            <a:r>
              <a:rPr lang="en-GB" dirty="0" smtClean="0">
                <a:solidFill>
                  <a:schemeClr val="accent2">
                    <a:lumMod val="75000"/>
                    <a:lumOff val="25000"/>
                  </a:schemeClr>
                </a:solidFill>
                <a:latin typeface="Arial MT"/>
                <a:cs typeface="Arial MT"/>
              </a:rPr>
              <a:t>columns</a:t>
            </a:r>
          </a:p>
          <a:p>
            <a:endParaRPr lang="en-US" dirty="0"/>
          </a:p>
        </p:txBody>
      </p:sp>
      <p:sp>
        <p:nvSpPr>
          <p:cNvPr id="12" name="TextBox 11"/>
          <p:cNvSpPr txBox="1"/>
          <p:nvPr/>
        </p:nvSpPr>
        <p:spPr>
          <a:xfrm>
            <a:off x="336332" y="3237187"/>
            <a:ext cx="1744716" cy="116955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b="1" spc="-5" dirty="0" smtClean="0">
                <a:solidFill>
                  <a:schemeClr val="accent5">
                    <a:lumMod val="75000"/>
                  </a:schemeClr>
                </a:solidFill>
                <a:latin typeface="Arial MT"/>
                <a:cs typeface="Arial MT"/>
              </a:rPr>
              <a:t>Columns:</a:t>
            </a:r>
          </a:p>
          <a:p>
            <a:r>
              <a:rPr lang="en-GB" spc="-5" dirty="0" smtClean="0">
                <a:solidFill>
                  <a:schemeClr val="accent2">
                    <a:lumMod val="75000"/>
                    <a:lumOff val="25000"/>
                  </a:schemeClr>
                </a:solidFill>
                <a:latin typeface="Arial MT"/>
                <a:cs typeface="Arial MT"/>
              </a:rPr>
              <a:t>Numerical </a:t>
            </a:r>
            <a:r>
              <a:rPr lang="en-GB" dirty="0" smtClean="0">
                <a:solidFill>
                  <a:schemeClr val="accent2">
                    <a:lumMod val="75000"/>
                    <a:lumOff val="25000"/>
                  </a:schemeClr>
                </a:solidFill>
                <a:latin typeface="Arial MT"/>
                <a:cs typeface="Arial MT"/>
              </a:rPr>
              <a:t> colu</a:t>
            </a:r>
            <a:r>
              <a:rPr lang="en-GB" spc="-10" dirty="0" smtClean="0">
                <a:solidFill>
                  <a:schemeClr val="accent2">
                    <a:lumMod val="75000"/>
                    <a:lumOff val="25000"/>
                  </a:schemeClr>
                </a:solidFill>
                <a:latin typeface="Arial MT"/>
                <a:cs typeface="Arial MT"/>
              </a:rPr>
              <a:t>m</a:t>
            </a:r>
            <a:r>
              <a:rPr lang="en-GB" dirty="0" smtClean="0">
                <a:solidFill>
                  <a:schemeClr val="accent2">
                    <a:lumMod val="75000"/>
                    <a:lumOff val="25000"/>
                  </a:schemeClr>
                </a:solidFill>
                <a:latin typeface="Arial MT"/>
                <a:cs typeface="Arial MT"/>
              </a:rPr>
              <a:t>ns</a:t>
            </a:r>
            <a:r>
              <a:rPr lang="en-GB" spc="-30" dirty="0" smtClean="0">
                <a:solidFill>
                  <a:schemeClr val="accent2">
                    <a:lumMod val="75000"/>
                    <a:lumOff val="25000"/>
                  </a:schemeClr>
                </a:solidFill>
                <a:latin typeface="Arial MT"/>
                <a:cs typeface="Arial MT"/>
              </a:rPr>
              <a:t> </a:t>
            </a:r>
            <a:r>
              <a:rPr lang="en-GB" dirty="0" smtClean="0">
                <a:solidFill>
                  <a:schemeClr val="accent2">
                    <a:lumMod val="75000"/>
                    <a:lumOff val="25000"/>
                  </a:schemeClr>
                </a:solidFill>
                <a:latin typeface="Arial MT"/>
                <a:cs typeface="Arial MT"/>
              </a:rPr>
              <a:t>and  </a:t>
            </a:r>
            <a:r>
              <a:rPr lang="en-GB" spc="-5" dirty="0" smtClean="0">
                <a:solidFill>
                  <a:schemeClr val="accent2">
                    <a:lumMod val="75000"/>
                    <a:lumOff val="25000"/>
                  </a:schemeClr>
                </a:solidFill>
                <a:latin typeface="Arial MT"/>
                <a:cs typeface="Arial MT"/>
              </a:rPr>
              <a:t>categorical </a:t>
            </a:r>
            <a:r>
              <a:rPr lang="en-GB" dirty="0" smtClean="0">
                <a:solidFill>
                  <a:schemeClr val="accent2">
                    <a:lumMod val="75000"/>
                    <a:lumOff val="25000"/>
                  </a:schemeClr>
                </a:solidFill>
                <a:latin typeface="Arial MT"/>
                <a:cs typeface="Arial MT"/>
              </a:rPr>
              <a:t> columns</a:t>
            </a:r>
          </a:p>
          <a:p>
            <a:endParaRPr lang="en-US" dirty="0"/>
          </a:p>
        </p:txBody>
      </p:sp>
      <p:sp>
        <p:nvSpPr>
          <p:cNvPr id="13" name="TextBox 12"/>
          <p:cNvSpPr txBox="1"/>
          <p:nvPr/>
        </p:nvSpPr>
        <p:spPr>
          <a:xfrm>
            <a:off x="3615559" y="2585544"/>
            <a:ext cx="1229710" cy="523220"/>
          </a:xfrm>
          <a:prstGeom prst="rect">
            <a:avLst/>
          </a:prstGeom>
          <a:noFill/>
        </p:spPr>
        <p:txBody>
          <a:bodyPr wrap="square" rtlCol="0">
            <a:spAutoFit/>
          </a:bodyPr>
          <a:lstStyle/>
          <a:p>
            <a:pPr algn="ctr"/>
            <a:r>
              <a:rPr lang="en-IN" b="1" dirty="0" smtClean="0">
                <a:solidFill>
                  <a:schemeClr val="tx1"/>
                </a:solidFill>
              </a:rPr>
              <a:t>Data</a:t>
            </a:r>
          </a:p>
          <a:p>
            <a:pPr algn="ctr"/>
            <a:r>
              <a:rPr lang="en-IN" b="1" dirty="0" smtClean="0">
                <a:solidFill>
                  <a:schemeClr val="tx1"/>
                </a:solidFill>
              </a:rPr>
              <a:t>Operations</a:t>
            </a:r>
            <a:endParaRPr lang="en-US" b="1" dirty="0">
              <a:solidFill>
                <a:schemeClr val="tx1"/>
              </a:solidFill>
            </a:endParaRPr>
          </a:p>
        </p:txBody>
      </p:sp>
      <p:sp>
        <p:nvSpPr>
          <p:cNvPr id="15" name="TextBox 14"/>
          <p:cNvSpPr txBox="1"/>
          <p:nvPr/>
        </p:nvSpPr>
        <p:spPr>
          <a:xfrm>
            <a:off x="420414" y="1240221"/>
            <a:ext cx="1629103" cy="116955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12700" marR="5080"/>
            <a:r>
              <a:rPr lang="en-GB" b="1" spc="-5" dirty="0" smtClean="0">
                <a:solidFill>
                  <a:schemeClr val="accent5">
                    <a:lumMod val="75000"/>
                  </a:schemeClr>
                </a:solidFill>
                <a:latin typeface="Arial MT"/>
                <a:cs typeface="Arial MT"/>
              </a:rPr>
              <a:t>Data Loading:</a:t>
            </a:r>
          </a:p>
          <a:p>
            <a:pPr marL="12700" marR="5080"/>
            <a:r>
              <a:rPr lang="en-GB" spc="-5" dirty="0" smtClean="0">
                <a:solidFill>
                  <a:schemeClr val="accent2">
                    <a:lumMod val="75000"/>
                    <a:lumOff val="25000"/>
                  </a:schemeClr>
                </a:solidFill>
                <a:latin typeface="Arial MT"/>
                <a:cs typeface="Arial MT"/>
              </a:rPr>
              <a:t>Loading</a:t>
            </a:r>
            <a:r>
              <a:rPr lang="en-GB" spc="-45" dirty="0" smtClean="0">
                <a:solidFill>
                  <a:schemeClr val="accent2">
                    <a:lumMod val="75000"/>
                    <a:lumOff val="25000"/>
                  </a:schemeClr>
                </a:solidFill>
                <a:latin typeface="Arial MT"/>
                <a:cs typeface="Arial MT"/>
              </a:rPr>
              <a:t> </a:t>
            </a:r>
            <a:r>
              <a:rPr lang="en-GB" spc="-5" dirty="0" smtClean="0">
                <a:solidFill>
                  <a:schemeClr val="accent2">
                    <a:lumMod val="75000"/>
                    <a:lumOff val="25000"/>
                  </a:schemeClr>
                </a:solidFill>
                <a:latin typeface="Arial MT"/>
                <a:cs typeface="Arial MT"/>
              </a:rPr>
              <a:t>data</a:t>
            </a:r>
            <a:r>
              <a:rPr lang="en-GB" spc="-40" dirty="0" smtClean="0">
                <a:solidFill>
                  <a:schemeClr val="accent2">
                    <a:lumMod val="75000"/>
                    <a:lumOff val="25000"/>
                  </a:schemeClr>
                </a:solidFill>
                <a:latin typeface="Arial MT"/>
                <a:cs typeface="Arial MT"/>
              </a:rPr>
              <a:t> </a:t>
            </a:r>
            <a:r>
              <a:rPr lang="en-GB" spc="-5" dirty="0" smtClean="0">
                <a:solidFill>
                  <a:schemeClr val="accent2">
                    <a:lumMod val="75000"/>
                    <a:lumOff val="25000"/>
                  </a:schemeClr>
                </a:solidFill>
                <a:latin typeface="Arial MT"/>
                <a:cs typeface="Arial MT"/>
              </a:rPr>
              <a:t>from</a:t>
            </a:r>
            <a:r>
              <a:rPr lang="en-GB" spc="-35" dirty="0" smtClean="0">
                <a:solidFill>
                  <a:schemeClr val="accent2">
                    <a:lumMod val="75000"/>
                    <a:lumOff val="25000"/>
                  </a:schemeClr>
                </a:solidFill>
                <a:latin typeface="Arial MT"/>
                <a:cs typeface="Arial MT"/>
              </a:rPr>
              <a:t> </a:t>
            </a:r>
            <a:r>
              <a:rPr lang="en-GB" spc="-5" dirty="0" smtClean="0">
                <a:solidFill>
                  <a:schemeClr val="accent2">
                    <a:lumMod val="75000"/>
                    <a:lumOff val="25000"/>
                  </a:schemeClr>
                </a:solidFill>
                <a:latin typeface="Arial MT"/>
                <a:cs typeface="Arial MT"/>
              </a:rPr>
              <a:t>Google </a:t>
            </a:r>
            <a:r>
              <a:rPr lang="en-GB" spc="-375" dirty="0" smtClean="0">
                <a:solidFill>
                  <a:schemeClr val="accent2">
                    <a:lumMod val="75000"/>
                    <a:lumOff val="25000"/>
                  </a:schemeClr>
                </a:solidFill>
                <a:latin typeface="Arial MT"/>
                <a:cs typeface="Arial MT"/>
              </a:rPr>
              <a:t> </a:t>
            </a:r>
            <a:r>
              <a:rPr lang="en-GB" spc="-5" dirty="0" smtClean="0">
                <a:solidFill>
                  <a:schemeClr val="accent2">
                    <a:lumMod val="75000"/>
                    <a:lumOff val="25000"/>
                  </a:schemeClr>
                </a:solidFill>
                <a:latin typeface="Arial MT"/>
                <a:cs typeface="Arial MT"/>
              </a:rPr>
              <a:t>drive </a:t>
            </a:r>
            <a:r>
              <a:rPr lang="en-GB" dirty="0" smtClean="0">
                <a:solidFill>
                  <a:schemeClr val="accent2">
                    <a:lumMod val="75000"/>
                    <a:lumOff val="25000"/>
                  </a:schemeClr>
                </a:solidFill>
                <a:latin typeface="Arial MT"/>
                <a:cs typeface="Arial MT"/>
              </a:rPr>
              <a:t>and reading in </a:t>
            </a:r>
            <a:r>
              <a:rPr lang="en-GB" spc="5" dirty="0" smtClean="0">
                <a:solidFill>
                  <a:schemeClr val="accent2">
                    <a:lumMod val="75000"/>
                    <a:lumOff val="25000"/>
                  </a:schemeClr>
                </a:solidFill>
                <a:latin typeface="Arial MT"/>
                <a:cs typeface="Arial MT"/>
              </a:rPr>
              <a:t> </a:t>
            </a:r>
            <a:r>
              <a:rPr lang="en-GB" dirty="0" smtClean="0">
                <a:solidFill>
                  <a:schemeClr val="accent2">
                    <a:lumMod val="75000"/>
                    <a:lumOff val="25000"/>
                  </a:schemeClr>
                </a:solidFill>
                <a:latin typeface="Arial MT"/>
                <a:cs typeface="Arial MT"/>
              </a:rPr>
              <a:t>notebook</a:t>
            </a:r>
          </a:p>
        </p:txBody>
      </p:sp>
      <p:sp>
        <p:nvSpPr>
          <p:cNvPr id="18" name="Down Arrow 17"/>
          <p:cNvSpPr/>
          <p:nvPr/>
        </p:nvSpPr>
        <p:spPr>
          <a:xfrm rot="16200000">
            <a:off x="5437203" y="3061862"/>
            <a:ext cx="512015" cy="1120893"/>
          </a:xfrm>
          <a:prstGeom prst="downArrow">
            <a:avLst>
              <a:gd name="adj1" fmla="val 50000"/>
              <a:gd name="adj2" fmla="val 48816"/>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5087008" y="1881351"/>
            <a:ext cx="1124605" cy="451946"/>
          </a:xfrm>
          <a:prstGeom prst="rightArrow">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5400000">
            <a:off x="2653862" y="1529258"/>
            <a:ext cx="462455" cy="1166649"/>
          </a:xfrm>
          <a:prstGeom prst="downArrow">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3" name="Right Arrow 22"/>
          <p:cNvSpPr/>
          <p:nvPr/>
        </p:nvSpPr>
        <p:spPr>
          <a:xfrm rot="10800000">
            <a:off x="2270234" y="3363311"/>
            <a:ext cx="1198180" cy="493986"/>
          </a:xfrm>
          <a:prstGeom prst="rightArrow">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5" dirty="0" smtClean="0"/>
              <a:t>Data</a:t>
            </a:r>
            <a:r>
              <a:rPr lang="en-US" b="1" spc="-40" dirty="0" smtClean="0"/>
              <a:t> </a:t>
            </a:r>
            <a:r>
              <a:rPr lang="en-US" b="1" spc="-5" dirty="0" smtClean="0"/>
              <a:t>Wrangling</a:t>
            </a:r>
            <a:endParaRPr lang="en-US" b="1" dirty="0"/>
          </a:p>
        </p:txBody>
      </p:sp>
      <p:sp>
        <p:nvSpPr>
          <p:cNvPr id="3" name="Text Placeholder 2"/>
          <p:cNvSpPr>
            <a:spLocks noGrp="1"/>
          </p:cNvSpPr>
          <p:nvPr>
            <p:ph type="body" idx="1"/>
          </p:nvPr>
        </p:nvSpPr>
        <p:spPr/>
        <p:txBody>
          <a:bodyPr/>
          <a:lstStyle/>
          <a:p>
            <a:r>
              <a:rPr lang="en-GB" dirty="0" smtClean="0">
                <a:solidFill>
                  <a:schemeClr val="bg1"/>
                </a:solidFill>
              </a:rPr>
              <a:t>Data wrangling-also called data cleaning, unifying</a:t>
            </a:r>
            <a:r>
              <a:rPr lang="en-GB" spc="25" dirty="0" smtClean="0">
                <a:solidFill>
                  <a:srgbClr val="124F5C"/>
                </a:solidFill>
                <a:latin typeface="Arial MT"/>
                <a:cs typeface="Arial MT"/>
              </a:rPr>
              <a:t> </a:t>
            </a:r>
            <a:r>
              <a:rPr lang="en-GB" spc="-5" dirty="0" smtClean="0">
                <a:solidFill>
                  <a:srgbClr val="124F5C"/>
                </a:solidFill>
                <a:latin typeface="Arial MT"/>
                <a:cs typeface="Arial MT"/>
              </a:rPr>
              <a:t>messy</a:t>
            </a:r>
            <a:r>
              <a:rPr lang="en-GB" spc="15" dirty="0" smtClean="0">
                <a:solidFill>
                  <a:srgbClr val="124F5C"/>
                </a:solidFill>
                <a:latin typeface="Arial MT"/>
                <a:cs typeface="Arial MT"/>
              </a:rPr>
              <a:t> </a:t>
            </a:r>
            <a:r>
              <a:rPr lang="en-GB" spc="-5" dirty="0" smtClean="0">
                <a:solidFill>
                  <a:srgbClr val="124F5C"/>
                </a:solidFill>
                <a:latin typeface="Arial MT"/>
                <a:cs typeface="Arial MT"/>
              </a:rPr>
              <a:t>and</a:t>
            </a:r>
            <a:r>
              <a:rPr lang="en-GB" spc="5" dirty="0" smtClean="0">
                <a:solidFill>
                  <a:srgbClr val="124F5C"/>
                </a:solidFill>
                <a:latin typeface="Arial MT"/>
                <a:cs typeface="Arial MT"/>
              </a:rPr>
              <a:t> </a:t>
            </a:r>
            <a:r>
              <a:rPr lang="en-GB" spc="-5" dirty="0" smtClean="0">
                <a:solidFill>
                  <a:srgbClr val="124F5C"/>
                </a:solidFill>
                <a:latin typeface="Arial MT"/>
                <a:cs typeface="Arial MT"/>
              </a:rPr>
              <a:t>complex</a:t>
            </a:r>
            <a:r>
              <a:rPr lang="en-GB" spc="15" dirty="0" smtClean="0">
                <a:solidFill>
                  <a:srgbClr val="124F5C"/>
                </a:solidFill>
                <a:latin typeface="Arial MT"/>
                <a:cs typeface="Arial MT"/>
              </a:rPr>
              <a:t> </a:t>
            </a:r>
            <a:r>
              <a:rPr lang="en-GB" spc="-5" dirty="0" smtClean="0">
                <a:solidFill>
                  <a:srgbClr val="124F5C"/>
                </a:solidFill>
                <a:latin typeface="Arial MT"/>
                <a:cs typeface="Arial MT"/>
              </a:rPr>
              <a:t>data</a:t>
            </a:r>
            <a:r>
              <a:rPr lang="en-GB" dirty="0" smtClean="0">
                <a:solidFill>
                  <a:srgbClr val="124F5C"/>
                </a:solidFill>
                <a:latin typeface="Arial MT"/>
                <a:cs typeface="Arial MT"/>
              </a:rPr>
              <a:t> sets</a:t>
            </a:r>
            <a:r>
              <a:rPr lang="en-GB" spc="25" dirty="0" smtClean="0">
                <a:solidFill>
                  <a:srgbClr val="124F5C"/>
                </a:solidFill>
                <a:latin typeface="Arial MT"/>
                <a:cs typeface="Arial MT"/>
              </a:rPr>
              <a:t> to a meaningful format </a:t>
            </a:r>
            <a:r>
              <a:rPr lang="en-GB" spc="-5" dirty="0" smtClean="0">
                <a:solidFill>
                  <a:srgbClr val="124F5C"/>
                </a:solidFill>
                <a:latin typeface="Arial MT"/>
                <a:cs typeface="Arial MT"/>
              </a:rPr>
              <a:t>for</a:t>
            </a:r>
            <a:r>
              <a:rPr lang="en-GB" spc="20" dirty="0" smtClean="0">
                <a:solidFill>
                  <a:srgbClr val="124F5C"/>
                </a:solidFill>
                <a:latin typeface="Arial MT"/>
                <a:cs typeface="Arial MT"/>
              </a:rPr>
              <a:t> </a:t>
            </a:r>
            <a:r>
              <a:rPr lang="en-GB" spc="-5" dirty="0" smtClean="0">
                <a:solidFill>
                  <a:srgbClr val="124F5C"/>
                </a:solidFill>
                <a:latin typeface="Arial MT"/>
                <a:cs typeface="Arial MT"/>
              </a:rPr>
              <a:t>easy </a:t>
            </a:r>
            <a:r>
              <a:rPr lang="en-GB" spc="-430" dirty="0" smtClean="0">
                <a:solidFill>
                  <a:srgbClr val="124F5C"/>
                </a:solidFill>
                <a:latin typeface="Arial MT"/>
                <a:cs typeface="Arial MT"/>
              </a:rPr>
              <a:t> </a:t>
            </a:r>
            <a:r>
              <a:rPr lang="en-GB" dirty="0" smtClean="0">
                <a:solidFill>
                  <a:srgbClr val="124F5C"/>
                </a:solidFill>
                <a:latin typeface="Arial MT"/>
                <a:cs typeface="Arial MT"/>
              </a:rPr>
              <a:t>access</a:t>
            </a:r>
            <a:r>
              <a:rPr lang="en-GB" spc="-15" dirty="0" smtClean="0">
                <a:solidFill>
                  <a:srgbClr val="124F5C"/>
                </a:solidFill>
                <a:latin typeface="Arial MT"/>
                <a:cs typeface="Arial MT"/>
              </a:rPr>
              <a:t> </a:t>
            </a:r>
            <a:r>
              <a:rPr lang="en-GB" spc="-5" dirty="0" smtClean="0">
                <a:solidFill>
                  <a:srgbClr val="124F5C"/>
                </a:solidFill>
                <a:latin typeface="Arial MT"/>
                <a:cs typeface="Arial MT"/>
              </a:rPr>
              <a:t>and analysis.</a:t>
            </a:r>
            <a:r>
              <a:rPr lang="en-GB" dirty="0" smtClean="0">
                <a:solidFill>
                  <a:schemeClr val="bg1"/>
                </a:solidFill>
              </a:rPr>
              <a:t>.There are various processes designed to transform raw data into more readily used formats.</a:t>
            </a:r>
          </a:p>
          <a:p>
            <a:pPr>
              <a:buNone/>
            </a:pPr>
            <a:endParaRPr lang="en-GB" dirty="0" smtClean="0">
              <a:solidFill>
                <a:schemeClr val="bg1"/>
              </a:solidFill>
            </a:endParaRPr>
          </a:p>
          <a:p>
            <a:pPr marL="12700">
              <a:lnSpc>
                <a:spcPct val="100000"/>
              </a:lnSpc>
            </a:pPr>
            <a:r>
              <a:rPr lang="en-GB" spc="-5" dirty="0" smtClean="0">
                <a:solidFill>
                  <a:srgbClr val="124F5C"/>
                </a:solidFill>
                <a:latin typeface="Arial MT"/>
                <a:cs typeface="Arial MT"/>
              </a:rPr>
              <a:t>*</a:t>
            </a:r>
            <a:r>
              <a:rPr lang="en-GB" u="sng" spc="-5" dirty="0" smtClean="0">
                <a:solidFill>
                  <a:srgbClr val="124F5C"/>
                </a:solidFill>
                <a:latin typeface="Arial MT"/>
                <a:cs typeface="Arial MT"/>
              </a:rPr>
              <a:t>It</a:t>
            </a:r>
            <a:r>
              <a:rPr lang="en-GB" u="sng" dirty="0" smtClean="0">
                <a:solidFill>
                  <a:srgbClr val="124F5C"/>
                </a:solidFill>
                <a:latin typeface="Arial MT"/>
                <a:cs typeface="Arial MT"/>
              </a:rPr>
              <a:t> </a:t>
            </a:r>
            <a:r>
              <a:rPr lang="en-GB" u="sng" spc="-5" dirty="0" smtClean="0">
                <a:solidFill>
                  <a:srgbClr val="124F5C"/>
                </a:solidFill>
                <a:latin typeface="Arial MT"/>
                <a:cs typeface="Arial MT"/>
              </a:rPr>
              <a:t>includes</a:t>
            </a:r>
            <a:r>
              <a:rPr lang="en-GB" u="sng" spc="-25" dirty="0" smtClean="0">
                <a:solidFill>
                  <a:srgbClr val="124F5C"/>
                </a:solidFill>
                <a:latin typeface="Arial MT"/>
                <a:cs typeface="Arial MT"/>
              </a:rPr>
              <a:t> </a:t>
            </a:r>
            <a:r>
              <a:rPr lang="en-GB" u="sng" spc="-5" dirty="0" smtClean="0">
                <a:solidFill>
                  <a:srgbClr val="124F5C"/>
                </a:solidFill>
                <a:latin typeface="Arial MT"/>
                <a:cs typeface="Arial MT"/>
              </a:rPr>
              <a:t>following</a:t>
            </a:r>
            <a:r>
              <a:rPr lang="en-GB" u="sng" spc="-10" dirty="0" smtClean="0">
                <a:solidFill>
                  <a:srgbClr val="124F5C"/>
                </a:solidFill>
                <a:latin typeface="Arial MT"/>
                <a:cs typeface="Arial MT"/>
              </a:rPr>
              <a:t> </a:t>
            </a:r>
            <a:r>
              <a:rPr lang="en-GB" u="sng" dirty="0" smtClean="0">
                <a:solidFill>
                  <a:srgbClr val="124F5C"/>
                </a:solidFill>
                <a:latin typeface="Arial MT"/>
                <a:cs typeface="Arial MT"/>
              </a:rPr>
              <a:t>steps:</a:t>
            </a:r>
            <a:endParaRPr lang="en-GB" sz="2000" u="sng" dirty="0" smtClean="0">
              <a:latin typeface="Arial MT"/>
              <a:cs typeface="Arial MT"/>
            </a:endParaRPr>
          </a:p>
          <a:p>
            <a:pPr marL="299085" indent="-287020">
              <a:lnSpc>
                <a:spcPct val="100000"/>
              </a:lnSpc>
              <a:buClr>
                <a:srgbClr val="000000"/>
              </a:buClr>
              <a:buChar char="•"/>
              <a:tabLst>
                <a:tab pos="299085" algn="l"/>
                <a:tab pos="299720" algn="l"/>
              </a:tabLst>
            </a:pPr>
            <a:r>
              <a:rPr lang="en-GB" spc="-5" dirty="0" smtClean="0">
                <a:solidFill>
                  <a:srgbClr val="124F5C"/>
                </a:solidFill>
                <a:latin typeface="Arial MT"/>
                <a:cs typeface="Arial MT"/>
              </a:rPr>
              <a:t>Handling</a:t>
            </a:r>
            <a:r>
              <a:rPr lang="en-GB" spc="-35" dirty="0" smtClean="0">
                <a:solidFill>
                  <a:srgbClr val="124F5C"/>
                </a:solidFill>
                <a:latin typeface="Arial MT"/>
                <a:cs typeface="Arial MT"/>
              </a:rPr>
              <a:t> </a:t>
            </a:r>
            <a:r>
              <a:rPr lang="en-GB" spc="-5" dirty="0" smtClean="0">
                <a:solidFill>
                  <a:srgbClr val="124F5C"/>
                </a:solidFill>
                <a:latin typeface="Arial MT"/>
                <a:cs typeface="Arial MT"/>
              </a:rPr>
              <a:t>missing</a:t>
            </a:r>
            <a:r>
              <a:rPr lang="en-GB" spc="-20" dirty="0" smtClean="0">
                <a:solidFill>
                  <a:srgbClr val="124F5C"/>
                </a:solidFill>
                <a:latin typeface="Arial MT"/>
                <a:cs typeface="Arial MT"/>
              </a:rPr>
              <a:t> </a:t>
            </a:r>
            <a:r>
              <a:rPr lang="en-GB" spc="-5" dirty="0" smtClean="0">
                <a:solidFill>
                  <a:srgbClr val="124F5C"/>
                </a:solidFill>
                <a:latin typeface="Arial MT"/>
                <a:cs typeface="Arial MT"/>
              </a:rPr>
              <a:t>values.</a:t>
            </a:r>
            <a:endParaRPr lang="en-GB" dirty="0" smtClean="0">
              <a:latin typeface="Arial MT"/>
              <a:cs typeface="Arial MT"/>
            </a:endParaRPr>
          </a:p>
          <a:p>
            <a:pPr marL="299085" indent="-287020">
              <a:lnSpc>
                <a:spcPct val="100000"/>
              </a:lnSpc>
              <a:buClr>
                <a:srgbClr val="000000"/>
              </a:buClr>
              <a:buChar char="•"/>
              <a:tabLst>
                <a:tab pos="299085" algn="l"/>
                <a:tab pos="299720" algn="l"/>
              </a:tabLst>
            </a:pPr>
            <a:r>
              <a:rPr lang="en-GB" spc="-5" dirty="0" smtClean="0">
                <a:solidFill>
                  <a:srgbClr val="124F5C"/>
                </a:solidFill>
                <a:latin typeface="Arial MT"/>
                <a:cs typeface="Arial MT"/>
              </a:rPr>
              <a:t>Removing</a:t>
            </a:r>
            <a:r>
              <a:rPr lang="en-GB" spc="-25" dirty="0" smtClean="0">
                <a:solidFill>
                  <a:srgbClr val="124F5C"/>
                </a:solidFill>
                <a:latin typeface="Arial MT"/>
                <a:cs typeface="Arial MT"/>
              </a:rPr>
              <a:t> </a:t>
            </a:r>
            <a:r>
              <a:rPr lang="en-GB" spc="-5" dirty="0" smtClean="0">
                <a:solidFill>
                  <a:srgbClr val="124F5C"/>
                </a:solidFill>
                <a:latin typeface="Arial MT"/>
                <a:cs typeface="Arial MT"/>
              </a:rPr>
              <a:t>duplicates</a:t>
            </a:r>
            <a:r>
              <a:rPr lang="en-GB" spc="-15" dirty="0" smtClean="0">
                <a:solidFill>
                  <a:srgbClr val="124F5C"/>
                </a:solidFill>
                <a:latin typeface="Arial MT"/>
                <a:cs typeface="Arial MT"/>
              </a:rPr>
              <a:t> </a:t>
            </a:r>
            <a:r>
              <a:rPr lang="en-GB" spc="-5" dirty="0" smtClean="0">
                <a:solidFill>
                  <a:srgbClr val="124F5C"/>
                </a:solidFill>
                <a:latin typeface="Arial MT"/>
                <a:cs typeface="Arial MT"/>
              </a:rPr>
              <a:t>data.</a:t>
            </a:r>
            <a:endParaRPr lang="en-GB" dirty="0" smtClean="0">
              <a:latin typeface="Arial MT"/>
              <a:cs typeface="Arial MT"/>
            </a:endParaRPr>
          </a:p>
          <a:p>
            <a:pPr marL="299085" indent="-287020">
              <a:lnSpc>
                <a:spcPct val="100000"/>
              </a:lnSpc>
              <a:buClr>
                <a:srgbClr val="000000"/>
              </a:buClr>
              <a:buChar char="•"/>
              <a:tabLst>
                <a:tab pos="299085" algn="l"/>
                <a:tab pos="299720" algn="l"/>
              </a:tabLst>
            </a:pPr>
            <a:r>
              <a:rPr lang="en-GB" spc="-5" dirty="0" smtClean="0">
                <a:solidFill>
                  <a:srgbClr val="124F5C"/>
                </a:solidFill>
                <a:latin typeface="Arial MT"/>
                <a:cs typeface="Arial MT"/>
              </a:rPr>
              <a:t>Converting</a:t>
            </a:r>
            <a:r>
              <a:rPr lang="en-GB" dirty="0" smtClean="0">
                <a:solidFill>
                  <a:srgbClr val="124F5C"/>
                </a:solidFill>
                <a:latin typeface="Arial MT"/>
                <a:cs typeface="Arial MT"/>
              </a:rPr>
              <a:t> </a:t>
            </a:r>
            <a:r>
              <a:rPr lang="en-GB" spc="-5" dirty="0" smtClean="0">
                <a:solidFill>
                  <a:srgbClr val="124F5C"/>
                </a:solidFill>
                <a:latin typeface="Arial MT"/>
                <a:cs typeface="Arial MT"/>
              </a:rPr>
              <a:t>columns</a:t>
            </a:r>
            <a:r>
              <a:rPr lang="en-GB" spc="5" dirty="0" smtClean="0">
                <a:solidFill>
                  <a:srgbClr val="124F5C"/>
                </a:solidFill>
                <a:latin typeface="Arial MT"/>
                <a:cs typeface="Arial MT"/>
              </a:rPr>
              <a:t> </a:t>
            </a:r>
            <a:r>
              <a:rPr lang="en-GB" spc="-5" dirty="0" smtClean="0">
                <a:solidFill>
                  <a:srgbClr val="124F5C"/>
                </a:solidFill>
                <a:latin typeface="Arial MT"/>
                <a:cs typeface="Arial MT"/>
              </a:rPr>
              <a:t>to</a:t>
            </a:r>
            <a:r>
              <a:rPr lang="en-GB" spc="15" dirty="0" smtClean="0">
                <a:solidFill>
                  <a:srgbClr val="124F5C"/>
                </a:solidFill>
                <a:latin typeface="Arial MT"/>
                <a:cs typeface="Arial MT"/>
              </a:rPr>
              <a:t> </a:t>
            </a:r>
            <a:r>
              <a:rPr lang="en-GB" spc="-5" dirty="0" smtClean="0">
                <a:solidFill>
                  <a:srgbClr val="124F5C"/>
                </a:solidFill>
                <a:latin typeface="Arial MT"/>
                <a:cs typeface="Arial MT"/>
              </a:rPr>
              <a:t>proper</a:t>
            </a:r>
            <a:r>
              <a:rPr lang="en-GB" spc="20" dirty="0" smtClean="0">
                <a:solidFill>
                  <a:srgbClr val="124F5C"/>
                </a:solidFill>
                <a:latin typeface="Arial MT"/>
                <a:cs typeface="Arial MT"/>
              </a:rPr>
              <a:t> data </a:t>
            </a:r>
            <a:r>
              <a:rPr lang="en-GB" spc="-10" dirty="0" smtClean="0">
                <a:solidFill>
                  <a:srgbClr val="124F5C"/>
                </a:solidFill>
                <a:latin typeface="Arial MT"/>
                <a:cs typeface="Arial MT"/>
              </a:rPr>
              <a:t>type</a:t>
            </a:r>
            <a:r>
              <a:rPr lang="en-GB" spc="35" dirty="0" smtClean="0">
                <a:solidFill>
                  <a:srgbClr val="124F5C"/>
                </a:solidFill>
                <a:latin typeface="Arial MT"/>
                <a:cs typeface="Arial MT"/>
              </a:rPr>
              <a:t> </a:t>
            </a:r>
            <a:r>
              <a:rPr lang="en-GB" spc="-5" dirty="0" smtClean="0">
                <a:solidFill>
                  <a:srgbClr val="124F5C"/>
                </a:solidFill>
                <a:latin typeface="Arial MT"/>
                <a:cs typeface="Arial MT"/>
              </a:rPr>
              <a:t>format.</a:t>
            </a:r>
            <a:endParaRPr lang="en-GB" dirty="0" smtClean="0">
              <a:latin typeface="Arial MT"/>
              <a:cs typeface="Arial MT"/>
            </a:endParaRPr>
          </a:p>
          <a:p>
            <a:pPr marL="299085" indent="-287020">
              <a:lnSpc>
                <a:spcPct val="100000"/>
              </a:lnSpc>
              <a:buClr>
                <a:srgbClr val="000000"/>
              </a:buClr>
              <a:buChar char="•"/>
              <a:tabLst>
                <a:tab pos="299085" algn="l"/>
                <a:tab pos="299720" algn="l"/>
              </a:tabLst>
            </a:pPr>
            <a:r>
              <a:rPr lang="en-GB" spc="-5" dirty="0" smtClean="0">
                <a:solidFill>
                  <a:srgbClr val="124F5C"/>
                </a:solidFill>
                <a:latin typeface="Arial MT"/>
                <a:cs typeface="Arial MT"/>
              </a:rPr>
              <a:t>Adding</a:t>
            </a:r>
            <a:r>
              <a:rPr lang="en-GB" spc="-20" dirty="0" smtClean="0">
                <a:solidFill>
                  <a:srgbClr val="124F5C"/>
                </a:solidFill>
                <a:latin typeface="Arial MT"/>
                <a:cs typeface="Arial MT"/>
              </a:rPr>
              <a:t> </a:t>
            </a:r>
            <a:r>
              <a:rPr lang="en-GB" spc="-5" dirty="0" smtClean="0">
                <a:solidFill>
                  <a:srgbClr val="124F5C"/>
                </a:solidFill>
                <a:latin typeface="Arial MT"/>
                <a:cs typeface="Arial MT"/>
              </a:rPr>
              <a:t>or</a:t>
            </a:r>
            <a:r>
              <a:rPr lang="en-GB" spc="5" dirty="0" smtClean="0">
                <a:solidFill>
                  <a:srgbClr val="124F5C"/>
                </a:solidFill>
                <a:latin typeface="Arial MT"/>
                <a:cs typeface="Arial MT"/>
              </a:rPr>
              <a:t> </a:t>
            </a:r>
            <a:r>
              <a:rPr lang="en-GB" spc="-5" dirty="0" smtClean="0">
                <a:solidFill>
                  <a:srgbClr val="124F5C"/>
                </a:solidFill>
                <a:latin typeface="Arial MT"/>
                <a:cs typeface="Arial MT"/>
              </a:rPr>
              <a:t>removing</a:t>
            </a:r>
            <a:r>
              <a:rPr lang="en-GB" spc="10" dirty="0" smtClean="0">
                <a:solidFill>
                  <a:srgbClr val="124F5C"/>
                </a:solidFill>
                <a:latin typeface="Arial MT"/>
                <a:cs typeface="Arial MT"/>
              </a:rPr>
              <a:t> </a:t>
            </a:r>
            <a:r>
              <a:rPr lang="en-GB" spc="-5" dirty="0" smtClean="0">
                <a:solidFill>
                  <a:srgbClr val="124F5C"/>
                </a:solidFill>
                <a:latin typeface="Arial MT"/>
                <a:cs typeface="Arial MT"/>
              </a:rPr>
              <a:t>columns for</a:t>
            </a:r>
            <a:r>
              <a:rPr lang="en-GB" spc="10" dirty="0" smtClean="0">
                <a:solidFill>
                  <a:srgbClr val="124F5C"/>
                </a:solidFill>
                <a:latin typeface="Arial MT"/>
                <a:cs typeface="Arial MT"/>
              </a:rPr>
              <a:t> </a:t>
            </a:r>
            <a:r>
              <a:rPr lang="en-GB" spc="-5" dirty="0" smtClean="0">
                <a:solidFill>
                  <a:srgbClr val="124F5C"/>
                </a:solidFill>
                <a:latin typeface="Arial MT"/>
                <a:cs typeface="Arial MT"/>
              </a:rPr>
              <a:t>analysis.</a:t>
            </a:r>
            <a:endParaRPr lang="en-GB" dirty="0" smtClean="0">
              <a:latin typeface="Arial MT"/>
              <a:cs typeface="Arial MT"/>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73269"/>
            <a:ext cx="8520600" cy="536028"/>
          </a:xfrm>
        </p:spPr>
        <p:txBody>
          <a:bodyPr/>
          <a:lstStyle/>
          <a:p>
            <a:pPr algn="ctr"/>
            <a:r>
              <a:rPr lang="en-US" b="1" spc="-5" dirty="0" smtClean="0"/>
              <a:t>Correlation</a:t>
            </a:r>
            <a:r>
              <a:rPr lang="en-US" b="1" spc="-25" dirty="0" smtClean="0"/>
              <a:t> </a:t>
            </a:r>
            <a:r>
              <a:rPr lang="en-US" b="1" spc="-5" dirty="0" smtClean="0"/>
              <a:t>matrix analysis</a:t>
            </a:r>
            <a:endParaRPr lang="en-US" b="1" dirty="0"/>
          </a:p>
        </p:txBody>
      </p:sp>
      <p:sp>
        <p:nvSpPr>
          <p:cNvPr id="3" name="Text Placeholder 2"/>
          <p:cNvSpPr>
            <a:spLocks noGrp="1"/>
          </p:cNvSpPr>
          <p:nvPr>
            <p:ph type="body" idx="1"/>
          </p:nvPr>
        </p:nvSpPr>
        <p:spPr>
          <a:xfrm>
            <a:off x="311700" y="903890"/>
            <a:ext cx="8520600" cy="3664985"/>
          </a:xfrm>
        </p:spPr>
        <p:txBody>
          <a:bodyPr/>
          <a:lstStyle/>
          <a:p>
            <a:pPr>
              <a:buNone/>
            </a:pPr>
            <a:r>
              <a:rPr lang="en-GB" sz="1200" spc="-5" dirty="0" smtClean="0">
                <a:solidFill>
                  <a:srgbClr val="124F5C"/>
                </a:solidFill>
                <a:latin typeface="Arial MT"/>
                <a:cs typeface="Arial MT"/>
              </a:rPr>
              <a:t>*Here ‘</a:t>
            </a:r>
            <a:r>
              <a:rPr lang="en-GB" sz="1200" spc="-5" dirty="0" err="1" smtClean="0">
                <a:solidFill>
                  <a:srgbClr val="124F5C"/>
                </a:solidFill>
                <a:latin typeface="Arial MT"/>
                <a:cs typeface="Arial MT"/>
              </a:rPr>
              <a:t>total_stay</a:t>
            </a:r>
            <a:r>
              <a:rPr lang="en-GB" sz="1200" spc="-5" dirty="0" smtClean="0">
                <a:solidFill>
                  <a:srgbClr val="124F5C"/>
                </a:solidFill>
                <a:latin typeface="Arial MT"/>
                <a:cs typeface="Arial MT"/>
              </a:rPr>
              <a:t>’ and '</a:t>
            </a:r>
            <a:r>
              <a:rPr lang="en-GB" sz="1200" spc="-5" dirty="0" err="1" smtClean="0">
                <a:solidFill>
                  <a:srgbClr val="124F5C"/>
                </a:solidFill>
                <a:latin typeface="Arial MT"/>
                <a:cs typeface="Arial MT"/>
              </a:rPr>
              <a:t>lead_time</a:t>
            </a:r>
            <a:r>
              <a:rPr lang="en-GB" sz="1200" spc="-5" dirty="0" smtClean="0">
                <a:solidFill>
                  <a:srgbClr val="124F5C"/>
                </a:solidFill>
                <a:latin typeface="Arial MT"/>
                <a:cs typeface="Arial MT"/>
              </a:rPr>
              <a:t>‘ </a:t>
            </a:r>
            <a:r>
              <a:rPr lang="en-GB" sz="1200" spc="-5" dirty="0" smtClean="0">
                <a:solidFill>
                  <a:srgbClr val="124F5C"/>
                </a:solidFill>
                <a:latin typeface="Arial MT"/>
              </a:rPr>
              <a:t>Have slight</a:t>
            </a:r>
          </a:p>
          <a:p>
            <a:pPr>
              <a:buNone/>
            </a:pPr>
            <a:r>
              <a:rPr lang="en-GB" sz="1200" spc="-5" dirty="0" smtClean="0">
                <a:solidFill>
                  <a:srgbClr val="124F5C"/>
                </a:solidFill>
                <a:latin typeface="Arial MT"/>
              </a:rPr>
              <a:t>corelation.which means means customers are </a:t>
            </a:r>
          </a:p>
          <a:p>
            <a:pPr>
              <a:buNone/>
            </a:pPr>
            <a:r>
              <a:rPr lang="en-GB" sz="1200" spc="-5" dirty="0" smtClean="0">
                <a:solidFill>
                  <a:srgbClr val="124F5C"/>
                </a:solidFill>
                <a:latin typeface="Arial MT"/>
              </a:rPr>
              <a:t>Plan reservation before arrival</a:t>
            </a:r>
          </a:p>
          <a:p>
            <a:pPr>
              <a:buNone/>
            </a:pPr>
            <a:endParaRPr lang="en-GB" sz="1200" spc="-5" dirty="0" smtClean="0">
              <a:solidFill>
                <a:srgbClr val="124F5C"/>
              </a:solidFill>
              <a:latin typeface="Arial MT"/>
            </a:endParaRPr>
          </a:p>
          <a:p>
            <a:pPr>
              <a:buNone/>
            </a:pPr>
            <a:r>
              <a:rPr lang="en-GB" sz="1200" spc="-5" dirty="0" smtClean="0">
                <a:solidFill>
                  <a:srgbClr val="124F5C"/>
                </a:solidFill>
                <a:latin typeface="Arial MT"/>
              </a:rPr>
              <a:t>*</a:t>
            </a:r>
            <a:r>
              <a:rPr lang="en-GB" sz="1200" spc="-5" dirty="0" err="1" smtClean="0">
                <a:solidFill>
                  <a:srgbClr val="124F5C"/>
                </a:solidFill>
                <a:latin typeface="Arial MT"/>
              </a:rPr>
              <a:t>Adr</a:t>
            </a:r>
            <a:r>
              <a:rPr lang="en-GB" sz="1200" spc="-5" dirty="0" smtClean="0">
                <a:solidFill>
                  <a:srgbClr val="124F5C"/>
                </a:solidFill>
                <a:latin typeface="Arial MT"/>
              </a:rPr>
              <a:t>(Average Daily Rate) is </a:t>
            </a:r>
            <a:r>
              <a:rPr lang="en-GB" sz="1200" spc="-5" dirty="0" err="1" smtClean="0">
                <a:solidFill>
                  <a:srgbClr val="124F5C"/>
                </a:solidFill>
                <a:latin typeface="Arial MT"/>
              </a:rPr>
              <a:t>corelated</a:t>
            </a:r>
            <a:r>
              <a:rPr lang="en-GB" sz="1200" spc="-5" dirty="0" smtClean="0">
                <a:solidFill>
                  <a:srgbClr val="124F5C"/>
                </a:solidFill>
                <a:latin typeface="Arial MT"/>
              </a:rPr>
              <a:t> with</a:t>
            </a:r>
          </a:p>
          <a:p>
            <a:pPr>
              <a:buNone/>
            </a:pPr>
            <a:r>
              <a:rPr lang="en-GB" sz="1200" spc="-5" dirty="0" smtClean="0">
                <a:solidFill>
                  <a:srgbClr val="124F5C"/>
                </a:solidFill>
                <a:latin typeface="Arial MT"/>
              </a:rPr>
              <a:t>‘</a:t>
            </a:r>
            <a:r>
              <a:rPr lang="en-GB" sz="1200" spc="-5" dirty="0" err="1" smtClean="0">
                <a:solidFill>
                  <a:srgbClr val="124F5C"/>
                </a:solidFill>
                <a:latin typeface="Arial MT"/>
              </a:rPr>
              <a:t>total_peoples’which</a:t>
            </a:r>
            <a:r>
              <a:rPr lang="en-GB" sz="1200" spc="-5" dirty="0" smtClean="0">
                <a:solidFill>
                  <a:srgbClr val="124F5C"/>
                </a:solidFill>
                <a:latin typeface="Arial MT"/>
              </a:rPr>
              <a:t> means no of peoples </a:t>
            </a:r>
          </a:p>
          <a:p>
            <a:pPr>
              <a:buNone/>
            </a:pPr>
            <a:r>
              <a:rPr lang="en-GB" sz="1200" spc="-5" dirty="0" smtClean="0">
                <a:solidFill>
                  <a:srgbClr val="124F5C"/>
                </a:solidFill>
                <a:latin typeface="Arial MT"/>
              </a:rPr>
              <a:t>increases  revenue increase.</a:t>
            </a:r>
          </a:p>
          <a:p>
            <a:pPr>
              <a:buNone/>
            </a:pPr>
            <a:endParaRPr lang="en-GB" sz="1200" spc="-5" dirty="0" smtClean="0">
              <a:solidFill>
                <a:srgbClr val="124F5C"/>
              </a:solidFill>
              <a:latin typeface="Arial MT"/>
            </a:endParaRPr>
          </a:p>
          <a:p>
            <a:pPr>
              <a:buNone/>
            </a:pPr>
            <a:r>
              <a:rPr lang="en-GB" sz="1200" spc="-5" dirty="0" smtClean="0">
                <a:solidFill>
                  <a:srgbClr val="124F5C"/>
                </a:solidFill>
                <a:latin typeface="Arial MT"/>
              </a:rPr>
              <a:t>*</a:t>
            </a:r>
            <a:r>
              <a:rPr lang="en-GB" sz="1200" spc="-5" dirty="0" err="1" smtClean="0">
                <a:solidFill>
                  <a:srgbClr val="124F5C"/>
                </a:solidFill>
                <a:latin typeface="Arial MT"/>
              </a:rPr>
              <a:t>Also,’previous_cancellations</a:t>
            </a:r>
            <a:r>
              <a:rPr lang="en-GB" sz="1200" spc="-5" dirty="0" smtClean="0">
                <a:solidFill>
                  <a:srgbClr val="124F5C"/>
                </a:solidFill>
                <a:latin typeface="Arial MT"/>
              </a:rPr>
              <a:t>’ and </a:t>
            </a:r>
          </a:p>
          <a:p>
            <a:pPr>
              <a:buNone/>
            </a:pPr>
            <a:r>
              <a:rPr lang="en-GB" sz="1200" spc="-5" dirty="0" smtClean="0">
                <a:solidFill>
                  <a:srgbClr val="124F5C"/>
                </a:solidFill>
                <a:latin typeface="Arial MT"/>
              </a:rPr>
              <a:t>‘</a:t>
            </a:r>
            <a:r>
              <a:rPr lang="en-GB" sz="1200" spc="-5" dirty="0" err="1" smtClean="0">
                <a:solidFill>
                  <a:srgbClr val="124F5C"/>
                </a:solidFill>
                <a:latin typeface="Arial MT"/>
              </a:rPr>
              <a:t>previous_bookings_not_canceled</a:t>
            </a:r>
            <a:r>
              <a:rPr lang="en-GB" sz="1200" spc="-5" dirty="0" smtClean="0">
                <a:solidFill>
                  <a:srgbClr val="124F5C"/>
                </a:solidFill>
                <a:latin typeface="Arial MT"/>
              </a:rPr>
              <a:t>’ are </a:t>
            </a:r>
            <a:r>
              <a:rPr lang="en-GB" sz="1200" spc="-5" dirty="0" err="1" smtClean="0">
                <a:solidFill>
                  <a:srgbClr val="124F5C"/>
                </a:solidFill>
                <a:latin typeface="Arial MT"/>
              </a:rPr>
              <a:t>corelated</a:t>
            </a:r>
            <a:r>
              <a:rPr lang="en-GB" sz="1200" spc="-5" dirty="0" smtClean="0">
                <a:solidFill>
                  <a:srgbClr val="124F5C"/>
                </a:solidFill>
                <a:latin typeface="Arial MT"/>
              </a:rPr>
              <a:t> </a:t>
            </a:r>
          </a:p>
          <a:p>
            <a:pPr>
              <a:buNone/>
            </a:pPr>
            <a:r>
              <a:rPr lang="en-GB" sz="1200" spc="-5" dirty="0" smtClean="0">
                <a:solidFill>
                  <a:srgbClr val="124F5C"/>
                </a:solidFill>
                <a:latin typeface="Arial MT"/>
              </a:rPr>
              <a:t>to one </a:t>
            </a:r>
            <a:r>
              <a:rPr lang="en-GB" sz="1200" spc="-5" dirty="0" err="1" smtClean="0">
                <a:solidFill>
                  <a:srgbClr val="124F5C"/>
                </a:solidFill>
                <a:latin typeface="Arial MT"/>
              </a:rPr>
              <a:t>another.which</a:t>
            </a:r>
            <a:r>
              <a:rPr lang="en-GB" sz="1200" spc="-5" dirty="0" smtClean="0">
                <a:solidFill>
                  <a:srgbClr val="124F5C"/>
                </a:solidFill>
                <a:latin typeface="Arial MT"/>
              </a:rPr>
              <a:t> means repeated guest are </a:t>
            </a:r>
          </a:p>
          <a:p>
            <a:pPr>
              <a:buNone/>
            </a:pPr>
            <a:r>
              <a:rPr lang="en-GB" sz="1200" spc="-5" dirty="0" smtClean="0">
                <a:solidFill>
                  <a:srgbClr val="124F5C"/>
                </a:solidFill>
                <a:latin typeface="Arial MT"/>
              </a:rPr>
              <a:t>those who do not cancelled  there previous </a:t>
            </a:r>
          </a:p>
          <a:p>
            <a:pPr>
              <a:buNone/>
            </a:pPr>
            <a:r>
              <a:rPr lang="en-GB" sz="1200" spc="-5" dirty="0" smtClean="0">
                <a:solidFill>
                  <a:srgbClr val="124F5C"/>
                </a:solidFill>
                <a:latin typeface="Arial MT"/>
              </a:rPr>
              <a:t>Bookings</a:t>
            </a:r>
          </a:p>
          <a:p>
            <a:pPr>
              <a:buNone/>
            </a:pPr>
            <a:endParaRPr lang="en-GB" sz="1200" spc="-5" dirty="0" smtClean="0">
              <a:solidFill>
                <a:srgbClr val="124F5C"/>
              </a:solidFill>
              <a:latin typeface="Arial MT"/>
            </a:endParaRPr>
          </a:p>
          <a:p>
            <a:pPr>
              <a:buNone/>
            </a:pPr>
            <a:r>
              <a:rPr lang="en-GB" sz="1200" spc="-5" dirty="0" smtClean="0">
                <a:solidFill>
                  <a:srgbClr val="124F5C"/>
                </a:solidFill>
                <a:latin typeface="Arial MT"/>
              </a:rPr>
              <a:t>*Here ‘</a:t>
            </a:r>
            <a:r>
              <a:rPr lang="en-GB" sz="1200" spc="-5" dirty="0" err="1" smtClean="0">
                <a:solidFill>
                  <a:srgbClr val="124F5C"/>
                </a:solidFill>
                <a:latin typeface="Arial MT"/>
              </a:rPr>
              <a:t>total_stay</a:t>
            </a:r>
            <a:r>
              <a:rPr lang="en-GB" sz="1200" spc="-5" dirty="0" smtClean="0">
                <a:solidFill>
                  <a:srgbClr val="124F5C"/>
                </a:solidFill>
                <a:latin typeface="Arial MT"/>
              </a:rPr>
              <a:t>’ is also correlated with ‘</a:t>
            </a:r>
            <a:r>
              <a:rPr lang="en-GB" sz="1200" spc="-5" dirty="0" err="1" smtClean="0">
                <a:solidFill>
                  <a:srgbClr val="124F5C"/>
                </a:solidFill>
                <a:latin typeface="Arial MT"/>
              </a:rPr>
              <a:t>lead_time</a:t>
            </a:r>
            <a:endParaRPr lang="en-GB" sz="1200" spc="-5" dirty="0" smtClean="0">
              <a:solidFill>
                <a:srgbClr val="124F5C"/>
              </a:solidFill>
              <a:latin typeface="Arial MT"/>
            </a:endParaRPr>
          </a:p>
          <a:p>
            <a:pPr>
              <a:buNone/>
            </a:pPr>
            <a:r>
              <a:rPr lang="en-GB" sz="1200" spc="-5" dirty="0" smtClean="0">
                <a:solidFill>
                  <a:srgbClr val="124F5C"/>
                </a:solidFill>
                <a:latin typeface="Arial MT"/>
              </a:rPr>
              <a:t>And so more..</a:t>
            </a:r>
          </a:p>
          <a:p>
            <a:pPr>
              <a:buNone/>
            </a:pPr>
            <a:endParaRPr lang="en-GB" sz="1200" spc="-5" dirty="0" smtClean="0">
              <a:solidFill>
                <a:srgbClr val="124F5C"/>
              </a:solidFill>
              <a:latin typeface="Arial MT"/>
            </a:endParaRPr>
          </a:p>
          <a:p>
            <a:pPr>
              <a:buNone/>
            </a:pPr>
            <a:endParaRPr lang="en-GB" sz="1200" spc="-5" dirty="0" smtClean="0">
              <a:solidFill>
                <a:srgbClr val="124F5C"/>
              </a:solidFill>
              <a:latin typeface="Arial MT"/>
            </a:endParaRPr>
          </a:p>
          <a:p>
            <a:pPr>
              <a:buNone/>
            </a:pPr>
            <a:endParaRPr lang="en-US" sz="1200" dirty="0"/>
          </a:p>
        </p:txBody>
      </p:sp>
      <p:pic>
        <p:nvPicPr>
          <p:cNvPr id="4" name="Picture 3" descr="corelation_matrix.jpg"/>
          <p:cNvPicPr>
            <a:picLocks noChangeAspect="1"/>
          </p:cNvPicPr>
          <p:nvPr/>
        </p:nvPicPr>
        <p:blipFill>
          <a:blip r:embed="rId2"/>
          <a:stretch>
            <a:fillRect/>
          </a:stretch>
        </p:blipFill>
        <p:spPr>
          <a:xfrm>
            <a:off x="3792264" y="840828"/>
            <a:ext cx="5225612" cy="41515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5" dirty="0" smtClean="0"/>
              <a:t>Scatter plot analysis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catter_plot.jpg"/>
          <p:cNvPicPr>
            <a:picLocks noChangeAspect="1"/>
          </p:cNvPicPr>
          <p:nvPr/>
        </p:nvPicPr>
        <p:blipFill>
          <a:blip r:embed="rId2"/>
          <a:stretch>
            <a:fillRect/>
          </a:stretch>
        </p:blipFill>
        <p:spPr>
          <a:xfrm>
            <a:off x="433716" y="1313793"/>
            <a:ext cx="3959608" cy="3206969"/>
          </a:xfrm>
          <a:prstGeom prst="rect">
            <a:avLst/>
          </a:prstGeom>
        </p:spPr>
      </p:pic>
      <p:pic>
        <p:nvPicPr>
          <p:cNvPr id="5" name="Picture 4" descr="scatterplot.jpg"/>
          <p:cNvPicPr>
            <a:picLocks noChangeAspect="1"/>
          </p:cNvPicPr>
          <p:nvPr/>
        </p:nvPicPr>
        <p:blipFill>
          <a:blip r:embed="rId3"/>
          <a:stretch>
            <a:fillRect/>
          </a:stretch>
        </p:blipFill>
        <p:spPr>
          <a:xfrm>
            <a:off x="4485125" y="1439917"/>
            <a:ext cx="4314825" cy="235431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936</Words>
  <Application>Microsoft Office PowerPoint</Application>
  <PresentationFormat>On-screen Show (16:9)</PresentationFormat>
  <Paragraphs>159</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Montserrat</vt:lpstr>
      <vt:lpstr>Verdana</vt:lpstr>
      <vt:lpstr>Calibri</vt:lpstr>
      <vt:lpstr>Arial MT</vt:lpstr>
      <vt:lpstr>Microsoft Sans Serif</vt:lpstr>
      <vt:lpstr>Simple Light</vt:lpstr>
      <vt:lpstr>           Capstone Project Hotel Booking Analysis Deepanshu Kanchan   </vt:lpstr>
      <vt:lpstr>Table of Contents</vt:lpstr>
      <vt:lpstr>Objective</vt:lpstr>
      <vt:lpstr>Data Summary  </vt:lpstr>
      <vt:lpstr>PowerPoint Presentation</vt:lpstr>
      <vt:lpstr>Data loading and Exploration</vt:lpstr>
      <vt:lpstr>Data Wrangling</vt:lpstr>
      <vt:lpstr>Correlation matrix analysis</vt:lpstr>
      <vt:lpstr>Scatter plot analysis</vt:lpstr>
      <vt:lpstr>Hotel wise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Conclusion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Ashok Kondhalkar</dc:creator>
  <cp:lastModifiedBy>DEEPANSHU</cp:lastModifiedBy>
  <cp:revision>38</cp:revision>
  <dcterms:modified xsi:type="dcterms:W3CDTF">2022-09-25T17:33:00Z</dcterms:modified>
</cp:coreProperties>
</file>