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8" r:id="rId7"/>
    <p:sldId id="261" r:id="rId8"/>
    <p:sldId id="269" r:id="rId9"/>
    <p:sldId id="265" r:id="rId10"/>
    <p:sldId id="267" r:id="rId11"/>
    <p:sldId id="264" r:id="rId12"/>
    <p:sldId id="263"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6/24/2022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wnload.docker.com/linux/centos/docker-ce.rep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322729"/>
            <a:ext cx="9001462" cy="950259"/>
          </a:xfrm>
        </p:spPr>
        <p:txBody>
          <a:bodyPr/>
          <a:lstStyle/>
          <a:p>
            <a:r>
              <a:rPr lang="en-US" dirty="0">
                <a:latin typeface="Comic Sans MS" panose="030F0702030302020204" pitchFamily="66" charset="0"/>
              </a:rPr>
              <a:t>Docker</a:t>
            </a:r>
            <a:endParaRPr lang="en-US" dirty="0"/>
          </a:p>
        </p:txBody>
      </p:sp>
      <p:pic>
        <p:nvPicPr>
          <p:cNvPr id="4" name="Picture 3">
            <a:extLst>
              <a:ext uri="{FF2B5EF4-FFF2-40B4-BE49-F238E27FC236}">
                <a16:creationId xmlns:a16="http://schemas.microsoft.com/office/drawing/2014/main" id="{957B8B71-C580-96DC-E44C-C60ECD32C122}"/>
              </a:ext>
            </a:extLst>
          </p:cNvPr>
          <p:cNvPicPr>
            <a:picLocks noChangeAspect="1"/>
          </p:cNvPicPr>
          <p:nvPr/>
        </p:nvPicPr>
        <p:blipFill>
          <a:blip r:embed="rId2"/>
          <a:stretch>
            <a:fillRect/>
          </a:stretch>
        </p:blipFill>
        <p:spPr>
          <a:xfrm>
            <a:off x="2140877" y="1863377"/>
            <a:ext cx="7910245" cy="4122777"/>
          </a:xfrm>
          <a:prstGeom prst="rect">
            <a:avLst/>
          </a:prstGeom>
        </p:spPr>
      </p:pic>
    </p:spTree>
    <p:extLst>
      <p:ext uri="{BB962C8B-B14F-4D97-AF65-F5344CB8AC3E}">
        <p14:creationId xmlns:p14="http://schemas.microsoft.com/office/powerpoint/2010/main" val="2289580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10188-73CE-48A5-B59B-0CBC04F6BBFE}"/>
              </a:ext>
            </a:extLst>
          </p:cNvPr>
          <p:cNvSpPr>
            <a:spLocks noGrp="1"/>
          </p:cNvSpPr>
          <p:nvPr>
            <p:ph type="title"/>
          </p:nvPr>
        </p:nvSpPr>
        <p:spPr>
          <a:xfrm>
            <a:off x="913795" y="239698"/>
            <a:ext cx="10353761" cy="656947"/>
          </a:xfrm>
        </p:spPr>
        <p:txBody>
          <a:bodyPr>
            <a:normAutofit/>
          </a:bodyPr>
          <a:lstStyle/>
          <a:p>
            <a:pPr algn="l"/>
            <a:r>
              <a:rPr lang="en-IN" sz="2400" i="1" u="sng" dirty="0">
                <a:solidFill>
                  <a:srgbClr val="FFFF00"/>
                </a:solidFill>
              </a:rPr>
              <a:t>Bind Mount</a:t>
            </a:r>
          </a:p>
        </p:txBody>
      </p:sp>
      <p:sp>
        <p:nvSpPr>
          <p:cNvPr id="3" name="Content Placeholder 2">
            <a:extLst>
              <a:ext uri="{FF2B5EF4-FFF2-40B4-BE49-F238E27FC236}">
                <a16:creationId xmlns:a16="http://schemas.microsoft.com/office/drawing/2014/main" id="{BC0E70E4-7F41-42AB-98F1-BF3DB195FE75}"/>
              </a:ext>
            </a:extLst>
          </p:cNvPr>
          <p:cNvSpPr>
            <a:spLocks noGrp="1"/>
          </p:cNvSpPr>
          <p:nvPr>
            <p:ph idx="1"/>
          </p:nvPr>
        </p:nvSpPr>
        <p:spPr>
          <a:xfrm>
            <a:off x="913795" y="896645"/>
            <a:ext cx="10353762" cy="4894555"/>
          </a:xfrm>
        </p:spPr>
        <p:txBody>
          <a:bodyPr/>
          <a:lstStyle/>
          <a:p>
            <a:pPr marL="0" indent="0">
              <a:buNone/>
            </a:pPr>
            <a:r>
              <a:rPr lang="en-IN" b="1" i="1" u="sng" dirty="0">
                <a:solidFill>
                  <a:srgbClr val="FFFF00"/>
                </a:solidFill>
              </a:rPr>
              <a:t>Bind mount will help to mount the shared drives inside the docker container</a:t>
            </a:r>
          </a:p>
          <a:p>
            <a:pPr lvl="1"/>
            <a:r>
              <a:rPr lang="en-US" dirty="0"/>
              <a:t>docker run -d --mount type=</a:t>
            </a:r>
            <a:r>
              <a:rPr lang="en-US" dirty="0" err="1"/>
              <a:t>bind,src</a:t>
            </a:r>
            <a:r>
              <a:rPr lang="en-US" dirty="0"/>
              <a:t>="/data/ha",</a:t>
            </a:r>
            <a:r>
              <a:rPr lang="en-US" dirty="0" err="1"/>
              <a:t>dst</a:t>
            </a:r>
            <a:r>
              <a:rPr lang="en-US" dirty="0"/>
              <a:t>=/data centos:7 /</a:t>
            </a:r>
            <a:r>
              <a:rPr lang="en-US" dirty="0" err="1"/>
              <a:t>sbin</a:t>
            </a:r>
            <a:r>
              <a:rPr lang="en-US" dirty="0"/>
              <a:t>/</a:t>
            </a:r>
            <a:r>
              <a:rPr lang="en-US" dirty="0" err="1"/>
              <a:t>init</a:t>
            </a:r>
            <a:endParaRPr lang="en-US" dirty="0"/>
          </a:p>
          <a:p>
            <a:pPr marL="0" indent="0">
              <a:buNone/>
            </a:pPr>
            <a:r>
              <a:rPr lang="en-US" b="1" i="1" u="sng" dirty="0">
                <a:solidFill>
                  <a:srgbClr val="FFFF00"/>
                </a:solidFill>
              </a:rPr>
              <a:t>Container specific </a:t>
            </a:r>
            <a:r>
              <a:rPr lang="en-US" b="1" i="1" u="sng" dirty="0" err="1">
                <a:solidFill>
                  <a:srgbClr val="FFFF00"/>
                </a:solidFill>
              </a:rPr>
              <a:t>tmpfs</a:t>
            </a:r>
            <a:r>
              <a:rPr lang="en-US" b="1" i="1" u="sng" dirty="0">
                <a:solidFill>
                  <a:srgbClr val="FFFF00"/>
                </a:solidFill>
              </a:rPr>
              <a:t> mount</a:t>
            </a:r>
          </a:p>
          <a:p>
            <a:pPr lvl="1"/>
            <a:r>
              <a:rPr lang="en-US" dirty="0"/>
              <a:t>docker run -it --mount type=</a:t>
            </a:r>
            <a:r>
              <a:rPr lang="en-US" dirty="0" err="1"/>
              <a:t>tmpfs,dst</a:t>
            </a:r>
            <a:r>
              <a:rPr lang="en-US" dirty="0"/>
              <a:t>=/logs centos:7</a:t>
            </a:r>
            <a:endParaRPr lang="en-IN" dirty="0"/>
          </a:p>
        </p:txBody>
      </p:sp>
    </p:spTree>
    <p:extLst>
      <p:ext uri="{BB962C8B-B14F-4D97-AF65-F5344CB8AC3E}">
        <p14:creationId xmlns:p14="http://schemas.microsoft.com/office/powerpoint/2010/main" val="1795936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C2D3A6-24E5-4F9D-B237-3B50EB75A639}"/>
              </a:ext>
            </a:extLst>
          </p:cNvPr>
          <p:cNvSpPr>
            <a:spLocks noGrp="1"/>
          </p:cNvSpPr>
          <p:nvPr>
            <p:ph idx="1"/>
          </p:nvPr>
        </p:nvSpPr>
        <p:spPr>
          <a:xfrm>
            <a:off x="913795" y="488272"/>
            <a:ext cx="10353762" cy="6178858"/>
          </a:xfrm>
        </p:spPr>
        <p:txBody>
          <a:bodyPr>
            <a:noAutofit/>
          </a:bodyPr>
          <a:lstStyle/>
          <a:p>
            <a:pPr marL="457200" lvl="1" indent="0">
              <a:buNone/>
            </a:pPr>
            <a:r>
              <a:rPr lang="en-IN" sz="2400" b="1" i="1" u="sng" dirty="0">
                <a:solidFill>
                  <a:srgbClr val="FFFF00"/>
                </a:solidFill>
                <a:latin typeface="Arial Black" panose="020B0A04020102020204" pitchFamily="34" charset="0"/>
              </a:rPr>
              <a:t>Docker Networking</a:t>
            </a:r>
          </a:p>
          <a:p>
            <a:pPr marL="0" lvl="1" indent="0" algn="ctr">
              <a:spcBef>
                <a:spcPts val="0"/>
              </a:spcBef>
              <a:buNone/>
            </a:pPr>
            <a:endParaRPr lang="en-IN" sz="1400" dirty="0"/>
          </a:p>
          <a:p>
            <a:pPr marL="457200" lvl="1" indent="0">
              <a:buNone/>
            </a:pPr>
            <a:r>
              <a:rPr lang="en-IN" b="1" i="1" u="sng" dirty="0">
                <a:solidFill>
                  <a:srgbClr val="FFFF00"/>
                </a:solidFill>
              </a:rPr>
              <a:t>Creating container under bridge network</a:t>
            </a:r>
          </a:p>
          <a:p>
            <a:pPr lvl="2"/>
            <a:r>
              <a:rPr lang="en-IN" sz="1800" i="1" dirty="0"/>
              <a:t>docker network ls  </a:t>
            </a:r>
            <a:r>
              <a:rPr lang="en-IN" sz="1800" i="1" dirty="0">
                <a:sym typeface="Wingdings" panose="05000000000000000000" pitchFamily="2" charset="2"/>
              </a:rPr>
              <a:t> To list available networks</a:t>
            </a:r>
            <a:endParaRPr lang="en-IN" sz="1800" i="1" dirty="0"/>
          </a:p>
          <a:p>
            <a:pPr lvl="2"/>
            <a:r>
              <a:rPr lang="en-IN" sz="1800" i="1" dirty="0"/>
              <a:t>docker run -</a:t>
            </a:r>
            <a:r>
              <a:rPr lang="en-IN" sz="1800" i="1" dirty="0" err="1"/>
              <a:t>dit</a:t>
            </a:r>
            <a:r>
              <a:rPr lang="en-IN" sz="1800" i="1" dirty="0"/>
              <a:t> --name alpine1 alpine ash</a:t>
            </a:r>
          </a:p>
          <a:p>
            <a:pPr lvl="2"/>
            <a:r>
              <a:rPr lang="en-IN" sz="1800" i="1" dirty="0"/>
              <a:t>docker run -</a:t>
            </a:r>
            <a:r>
              <a:rPr lang="en-IN" sz="1800" i="1" dirty="0" err="1"/>
              <a:t>dit</a:t>
            </a:r>
            <a:r>
              <a:rPr lang="en-IN" sz="1800" i="1" dirty="0"/>
              <a:t> --name alpine2 alpine ash</a:t>
            </a:r>
          </a:p>
          <a:p>
            <a:pPr lvl="2"/>
            <a:r>
              <a:rPr lang="en-IN" sz="1800" i="1" dirty="0"/>
              <a:t>docker network inspect bridge </a:t>
            </a:r>
            <a:r>
              <a:rPr lang="en-IN" sz="1800" i="1" dirty="0">
                <a:sym typeface="Wingdings" panose="05000000000000000000" pitchFamily="2" charset="2"/>
              </a:rPr>
              <a:t> To check detail about bridge network in docker</a:t>
            </a:r>
            <a:endParaRPr lang="en-IN" sz="1800" i="1" dirty="0"/>
          </a:p>
          <a:p>
            <a:pPr lvl="2"/>
            <a:r>
              <a:rPr lang="en-IN" sz="1800" i="1" dirty="0"/>
              <a:t>docker attach alpine1  </a:t>
            </a:r>
            <a:r>
              <a:rPr lang="en-IN" sz="1800" i="1" dirty="0">
                <a:sym typeface="Wingdings" panose="05000000000000000000" pitchFamily="2" charset="2"/>
              </a:rPr>
              <a:t> To connect running container.</a:t>
            </a:r>
          </a:p>
          <a:p>
            <a:pPr marL="457200" lvl="1" indent="0">
              <a:buNone/>
            </a:pPr>
            <a:r>
              <a:rPr lang="en-IN" b="1" i="1" u="sng" dirty="0">
                <a:solidFill>
                  <a:srgbClr val="FFFF00"/>
                </a:solidFill>
                <a:sym typeface="Wingdings" panose="05000000000000000000" pitchFamily="2" charset="2"/>
              </a:rPr>
              <a:t>Creating custom network and creating container</a:t>
            </a:r>
          </a:p>
          <a:p>
            <a:pPr lvl="2"/>
            <a:r>
              <a:rPr lang="en-IN" sz="1800" i="1" dirty="0"/>
              <a:t>docker network create --driver=bridge --subnet=172.19.0.0/16 --gateway=172.19.0.1 </a:t>
            </a:r>
            <a:r>
              <a:rPr lang="en-IN" sz="1800" i="1" dirty="0" err="1"/>
              <a:t>mynet</a:t>
            </a:r>
            <a:endParaRPr lang="en-IN" sz="1800" i="1" dirty="0"/>
          </a:p>
          <a:p>
            <a:pPr lvl="2"/>
            <a:r>
              <a:rPr lang="en-IN" sz="1800" i="1" dirty="0"/>
              <a:t>docker network ls	# docker network inspect </a:t>
            </a:r>
            <a:r>
              <a:rPr lang="en-IN" sz="1800" i="1" dirty="0" err="1"/>
              <a:t>mynet</a:t>
            </a:r>
            <a:endParaRPr lang="en-IN" sz="1800" i="1" dirty="0"/>
          </a:p>
          <a:p>
            <a:pPr lvl="2"/>
            <a:r>
              <a:rPr lang="en-IN" sz="1800" i="1" dirty="0"/>
              <a:t>docker run -</a:t>
            </a:r>
            <a:r>
              <a:rPr lang="en-IN" sz="1800" i="1" dirty="0" err="1"/>
              <a:t>dit</a:t>
            </a:r>
            <a:r>
              <a:rPr lang="en-IN" sz="1800" i="1" dirty="0"/>
              <a:t> --name alpine3 --network </a:t>
            </a:r>
            <a:r>
              <a:rPr lang="en-IN" sz="1800" i="1" dirty="0" err="1"/>
              <a:t>mynet</a:t>
            </a:r>
            <a:r>
              <a:rPr lang="en-IN" sz="1800" i="1" dirty="0"/>
              <a:t> alpine ash</a:t>
            </a:r>
          </a:p>
          <a:p>
            <a:pPr lvl="2"/>
            <a:r>
              <a:rPr lang="en-IN" sz="1800" i="1" dirty="0"/>
              <a:t>docker run -</a:t>
            </a:r>
            <a:r>
              <a:rPr lang="en-IN" sz="1800" i="1" dirty="0" err="1"/>
              <a:t>dit</a:t>
            </a:r>
            <a:r>
              <a:rPr lang="en-IN" sz="1800" i="1" dirty="0"/>
              <a:t> --name alpine4 --network </a:t>
            </a:r>
            <a:r>
              <a:rPr lang="en-IN" sz="1800" i="1" dirty="0" err="1"/>
              <a:t>mynet</a:t>
            </a:r>
            <a:r>
              <a:rPr lang="en-IN" sz="1800" i="1" dirty="0"/>
              <a:t> alpine ash</a:t>
            </a:r>
          </a:p>
          <a:p>
            <a:pPr lvl="2"/>
            <a:r>
              <a:rPr lang="en-IN" sz="1800" i="1" dirty="0"/>
              <a:t>docker network inspect </a:t>
            </a:r>
            <a:r>
              <a:rPr lang="en-IN" sz="1800" i="1" dirty="0" err="1"/>
              <a:t>mynet</a:t>
            </a:r>
            <a:endParaRPr lang="en-IN" sz="1800" i="1" dirty="0"/>
          </a:p>
          <a:p>
            <a:pPr lvl="1"/>
            <a:endParaRPr lang="en-IN" dirty="0"/>
          </a:p>
          <a:p>
            <a:pPr marL="457200" lvl="1" indent="0">
              <a:buNone/>
            </a:pPr>
            <a:endParaRPr lang="en-IN" dirty="0"/>
          </a:p>
        </p:txBody>
      </p:sp>
    </p:spTree>
    <p:extLst>
      <p:ext uri="{BB962C8B-B14F-4D97-AF65-F5344CB8AC3E}">
        <p14:creationId xmlns:p14="http://schemas.microsoft.com/office/powerpoint/2010/main" val="1195695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4AD6EA-FAD6-4260-9B0D-51D3B46911F5}"/>
              </a:ext>
            </a:extLst>
          </p:cNvPr>
          <p:cNvSpPr>
            <a:spLocks noGrp="1"/>
          </p:cNvSpPr>
          <p:nvPr>
            <p:ph idx="1"/>
          </p:nvPr>
        </p:nvSpPr>
        <p:spPr>
          <a:xfrm>
            <a:off x="328474" y="603682"/>
            <a:ext cx="11088209" cy="5779364"/>
          </a:xfrm>
        </p:spPr>
        <p:txBody>
          <a:bodyPr>
            <a:normAutofit/>
          </a:bodyPr>
          <a:lstStyle/>
          <a:p>
            <a:pPr marL="457200" lvl="1" indent="0">
              <a:buNone/>
            </a:pPr>
            <a:r>
              <a:rPr lang="en-IN" sz="2000" b="1" i="1" u="sng" dirty="0">
                <a:solidFill>
                  <a:srgbClr val="FFFF00"/>
                </a:solidFill>
              </a:rPr>
              <a:t>Connecting two different network and testing</a:t>
            </a:r>
          </a:p>
          <a:p>
            <a:pPr lvl="2"/>
            <a:r>
              <a:rPr lang="en-IN" sz="1800" i="1" dirty="0">
                <a:latin typeface="Lucida Console" panose="020B0609040504020204" pitchFamily="49" charset="0"/>
              </a:rPr>
              <a:t>docker network connect bridge alpine3</a:t>
            </a:r>
          </a:p>
          <a:p>
            <a:pPr lvl="2"/>
            <a:r>
              <a:rPr lang="en-IN" sz="1800" i="1" dirty="0">
                <a:latin typeface="Lucida Console" panose="020B0609040504020204" pitchFamily="49" charset="0"/>
              </a:rPr>
              <a:t>docker network inspect bridge</a:t>
            </a:r>
          </a:p>
          <a:p>
            <a:pPr lvl="2"/>
            <a:r>
              <a:rPr lang="en-IN" sz="1800" i="1" dirty="0">
                <a:latin typeface="Lucida Console" panose="020B0609040504020204" pitchFamily="49" charset="0"/>
              </a:rPr>
              <a:t>docker network inspect </a:t>
            </a:r>
            <a:r>
              <a:rPr lang="en-IN" sz="1800" i="1" dirty="0" err="1">
                <a:latin typeface="Lucida Console" panose="020B0609040504020204" pitchFamily="49" charset="0"/>
              </a:rPr>
              <a:t>mynet</a:t>
            </a:r>
            <a:endParaRPr lang="en-IN" sz="1800" i="1" dirty="0">
              <a:latin typeface="Lucida Console" panose="020B0609040504020204" pitchFamily="49" charset="0"/>
            </a:endParaRPr>
          </a:p>
          <a:p>
            <a:pPr lvl="2"/>
            <a:r>
              <a:rPr lang="en-IN" sz="1800" i="1" dirty="0">
                <a:latin typeface="Lucida Console" panose="020B0609040504020204" pitchFamily="49" charset="0"/>
              </a:rPr>
              <a:t>docker attach alpine1</a:t>
            </a:r>
          </a:p>
          <a:p>
            <a:pPr lvl="2"/>
            <a:r>
              <a:rPr lang="en-IN" sz="1800" i="1" dirty="0">
                <a:latin typeface="Lucida Console" panose="020B0609040504020204" pitchFamily="49" charset="0"/>
              </a:rPr>
              <a:t>docker container attach alpine4</a:t>
            </a:r>
          </a:p>
          <a:p>
            <a:pPr marL="457200" lvl="1" indent="0">
              <a:buNone/>
            </a:pPr>
            <a:r>
              <a:rPr lang="en-IN" sz="2000" b="1" i="1" u="sng" dirty="0">
                <a:solidFill>
                  <a:srgbClr val="FFFF00"/>
                </a:solidFill>
              </a:rPr>
              <a:t>Disconnecting/connecting docker container from one network to other</a:t>
            </a:r>
          </a:p>
          <a:p>
            <a:pPr lvl="2"/>
            <a:r>
              <a:rPr lang="en-IN" sz="1800" i="1" dirty="0">
                <a:latin typeface="Lucida Console" panose="020B0609040504020204" pitchFamily="49" charset="0"/>
              </a:rPr>
              <a:t>docker network disconnect bridge alpine1</a:t>
            </a:r>
          </a:p>
          <a:p>
            <a:pPr lvl="2"/>
            <a:r>
              <a:rPr lang="en-IN" sz="1800" i="1" dirty="0">
                <a:latin typeface="Lucida Console" panose="020B0609040504020204" pitchFamily="49" charset="0"/>
              </a:rPr>
              <a:t>docker ps -a</a:t>
            </a:r>
          </a:p>
          <a:p>
            <a:pPr lvl="2"/>
            <a:r>
              <a:rPr lang="en-IN" sz="1800" i="1" dirty="0">
                <a:latin typeface="Lucida Console" panose="020B0609040504020204" pitchFamily="49" charset="0"/>
              </a:rPr>
              <a:t>docker container inspect &lt;4caf9bf4a32c&gt;</a:t>
            </a:r>
          </a:p>
          <a:p>
            <a:pPr lvl="2"/>
            <a:r>
              <a:rPr lang="en-IN" sz="1800" i="1" dirty="0">
                <a:latin typeface="Lucida Console" panose="020B0609040504020204" pitchFamily="49" charset="0"/>
              </a:rPr>
              <a:t>docker network connect </a:t>
            </a:r>
            <a:r>
              <a:rPr lang="en-IN" sz="1800" i="1" dirty="0" err="1">
                <a:latin typeface="Lucida Console" panose="020B0609040504020204" pitchFamily="49" charset="0"/>
              </a:rPr>
              <a:t>mynet</a:t>
            </a:r>
            <a:r>
              <a:rPr lang="en-IN" sz="1800" i="1" dirty="0">
                <a:latin typeface="Lucida Console" panose="020B0609040504020204" pitchFamily="49" charset="0"/>
              </a:rPr>
              <a:t> alpine1</a:t>
            </a:r>
          </a:p>
          <a:p>
            <a:pPr lvl="2"/>
            <a:r>
              <a:rPr lang="en-IN" sz="1800" i="1" dirty="0">
                <a:latin typeface="Lucida Console" panose="020B0609040504020204" pitchFamily="49" charset="0"/>
              </a:rPr>
              <a:t>docker container inspect &lt;4caf9bf4a32c&gt;</a:t>
            </a:r>
          </a:p>
          <a:p>
            <a:endParaRPr lang="en-IN" dirty="0"/>
          </a:p>
        </p:txBody>
      </p:sp>
    </p:spTree>
    <p:extLst>
      <p:ext uri="{BB962C8B-B14F-4D97-AF65-F5344CB8AC3E}">
        <p14:creationId xmlns:p14="http://schemas.microsoft.com/office/powerpoint/2010/main" val="3869034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28790"/>
            <a:ext cx="10353761" cy="643942"/>
          </a:xfrm>
        </p:spPr>
        <p:txBody>
          <a:bodyPr/>
          <a:lstStyle/>
          <a:p>
            <a:r>
              <a:rPr lang="en-US" dirty="0"/>
              <a:t>Docker build</a:t>
            </a:r>
          </a:p>
        </p:txBody>
      </p:sp>
      <p:sp>
        <p:nvSpPr>
          <p:cNvPr id="3" name="Content Placeholder 2"/>
          <p:cNvSpPr>
            <a:spLocks noGrp="1"/>
          </p:cNvSpPr>
          <p:nvPr>
            <p:ph idx="1"/>
          </p:nvPr>
        </p:nvSpPr>
        <p:spPr>
          <a:xfrm>
            <a:off x="913795" y="682580"/>
            <a:ext cx="10353762" cy="5950040"/>
          </a:xfrm>
        </p:spPr>
        <p:txBody>
          <a:bodyPr>
            <a:normAutofit fontScale="40000" lnSpcReduction="20000"/>
          </a:bodyPr>
          <a:lstStyle/>
          <a:p>
            <a:r>
              <a:rPr lang="en-US" sz="3100" dirty="0">
                <a:effectLst/>
                <a:latin typeface="Comic Sans MS" panose="030F0702030302020204" pitchFamily="66" charset="0"/>
              </a:rPr>
              <a:t>Method 1</a:t>
            </a:r>
          </a:p>
          <a:p>
            <a:pPr marL="457200" lvl="1" indent="0">
              <a:buNone/>
            </a:pPr>
            <a:r>
              <a:rPr lang="en-US" sz="2900" dirty="0">
                <a:effectLst/>
                <a:latin typeface="Comic Sans MS" panose="030F0702030302020204" pitchFamily="66" charset="0"/>
              </a:rPr>
              <a:t>#</a:t>
            </a:r>
            <a:r>
              <a:rPr lang="en-US" sz="2900" dirty="0" err="1">
                <a:effectLst/>
                <a:latin typeface="Comic Sans MS" panose="030F0702030302020204" pitchFamily="66" charset="0"/>
              </a:rPr>
              <a:t>mkdir</a:t>
            </a:r>
            <a:r>
              <a:rPr lang="en-US" sz="2900" dirty="0">
                <a:effectLst/>
                <a:latin typeface="Comic Sans MS" panose="030F0702030302020204" pitchFamily="66" charset="0"/>
              </a:rPr>
              <a:t> /test</a:t>
            </a:r>
          </a:p>
          <a:p>
            <a:pPr marL="457200" lvl="1" indent="0">
              <a:buNone/>
            </a:pPr>
            <a:r>
              <a:rPr lang="en-US" sz="2900" dirty="0">
                <a:effectLst/>
                <a:latin typeface="Comic Sans MS" panose="030F0702030302020204" pitchFamily="66" charset="0"/>
              </a:rPr>
              <a:t>#touch /test/</a:t>
            </a:r>
            <a:r>
              <a:rPr lang="en-US" sz="2900" dirty="0" err="1">
                <a:effectLst/>
                <a:latin typeface="Comic Sans MS" panose="030F0702030302020204" pitchFamily="66" charset="0"/>
              </a:rPr>
              <a:t>Dockerfile</a:t>
            </a:r>
            <a:endParaRPr lang="en-US" sz="2900" dirty="0">
              <a:effectLst/>
              <a:latin typeface="Comic Sans MS" panose="030F0702030302020204" pitchFamily="66" charset="0"/>
            </a:endParaRPr>
          </a:p>
          <a:p>
            <a:pPr marL="457200" lvl="1" indent="0">
              <a:buNone/>
            </a:pPr>
            <a:r>
              <a:rPr lang="en-US" sz="2900" dirty="0">
                <a:effectLst/>
                <a:latin typeface="Comic Sans MS" panose="030F0702030302020204" pitchFamily="66" charset="0"/>
              </a:rPr>
              <a:t>#vim /test/index.html</a:t>
            </a:r>
          </a:p>
          <a:p>
            <a:pPr marL="457200" lvl="1" indent="0">
              <a:buNone/>
            </a:pPr>
            <a:r>
              <a:rPr lang="en-US" sz="2900" dirty="0">
                <a:effectLst/>
                <a:latin typeface="Comic Sans MS" panose="030F0702030302020204" pitchFamily="66" charset="0"/>
              </a:rPr>
              <a:t>#vi </a:t>
            </a:r>
            <a:r>
              <a:rPr lang="en-US" sz="2900" dirty="0" err="1">
                <a:effectLst/>
                <a:latin typeface="Comic Sans MS" panose="030F0702030302020204" pitchFamily="66" charset="0"/>
              </a:rPr>
              <a:t>Dockerfile</a:t>
            </a:r>
            <a:endParaRPr lang="en-US" sz="2900" dirty="0">
              <a:effectLst/>
              <a:latin typeface="Comic Sans MS" panose="030F0702030302020204" pitchFamily="66" charset="0"/>
            </a:endParaRPr>
          </a:p>
          <a:p>
            <a:pPr marL="914400" lvl="2" indent="0">
              <a:buNone/>
            </a:pPr>
            <a:r>
              <a:rPr lang="en-US" sz="3100" dirty="0">
                <a:effectLst/>
                <a:latin typeface="Comic Sans MS" panose="030F0702030302020204" pitchFamily="66" charset="0"/>
              </a:rPr>
              <a:t>FROM </a:t>
            </a:r>
            <a:r>
              <a:rPr lang="en-US" sz="3100" dirty="0" err="1">
                <a:effectLst/>
                <a:latin typeface="Comic Sans MS" panose="030F0702030302020204" pitchFamily="66" charset="0"/>
              </a:rPr>
              <a:t>centos:latest</a:t>
            </a:r>
            <a:endParaRPr lang="en-US" sz="3100" dirty="0">
              <a:effectLst/>
              <a:latin typeface="Comic Sans MS" panose="030F0702030302020204" pitchFamily="66" charset="0"/>
            </a:endParaRPr>
          </a:p>
          <a:p>
            <a:pPr marL="914400" lvl="2" indent="0">
              <a:buNone/>
            </a:pPr>
            <a:r>
              <a:rPr lang="en-US" sz="3100" dirty="0">
                <a:effectLst/>
                <a:latin typeface="Comic Sans MS" panose="030F0702030302020204" pitchFamily="66" charset="0"/>
              </a:rPr>
              <a:t>MAINTAINER sasi</a:t>
            </a:r>
          </a:p>
          <a:p>
            <a:pPr marL="914400" lvl="2" indent="0">
              <a:buNone/>
            </a:pPr>
            <a:r>
              <a:rPr lang="en-US" sz="3100" dirty="0">
                <a:effectLst/>
                <a:latin typeface="Comic Sans MS" panose="030F0702030302020204" pitchFamily="66" charset="0"/>
              </a:rPr>
              <a:t>RUN yum -y install </a:t>
            </a:r>
            <a:r>
              <a:rPr lang="en-US" sz="3100" dirty="0" err="1">
                <a:effectLst/>
                <a:latin typeface="Comic Sans MS" panose="030F0702030302020204" pitchFamily="66" charset="0"/>
              </a:rPr>
              <a:t>httpd</a:t>
            </a:r>
            <a:endParaRPr lang="en-US" sz="3100" dirty="0">
              <a:effectLst/>
              <a:latin typeface="Comic Sans MS" panose="030F0702030302020204" pitchFamily="66" charset="0"/>
            </a:endParaRPr>
          </a:p>
          <a:p>
            <a:pPr marL="914400" lvl="2" indent="0">
              <a:buNone/>
            </a:pPr>
            <a:r>
              <a:rPr lang="en-US" sz="3100" dirty="0">
                <a:effectLst/>
                <a:latin typeface="Comic Sans MS" panose="030F0702030302020204" pitchFamily="66" charset="0"/>
              </a:rPr>
              <a:t>COPY index.html /</a:t>
            </a:r>
            <a:r>
              <a:rPr lang="en-US" sz="3100" dirty="0" err="1">
                <a:effectLst/>
                <a:latin typeface="Comic Sans MS" panose="030F0702030302020204" pitchFamily="66" charset="0"/>
              </a:rPr>
              <a:t>var</a:t>
            </a:r>
            <a:r>
              <a:rPr lang="en-US" sz="3100" dirty="0">
                <a:effectLst/>
                <a:latin typeface="Comic Sans MS" panose="030F0702030302020204" pitchFamily="66" charset="0"/>
              </a:rPr>
              <a:t>/www/html/</a:t>
            </a:r>
          </a:p>
          <a:p>
            <a:pPr marL="914400" lvl="2" indent="0">
              <a:buNone/>
            </a:pPr>
            <a:r>
              <a:rPr lang="en-US" sz="3100" dirty="0">
                <a:effectLst/>
                <a:latin typeface="Comic Sans MS" panose="030F0702030302020204" pitchFamily="66" charset="0"/>
              </a:rPr>
              <a:t>CMD [“/</a:t>
            </a:r>
            <a:r>
              <a:rPr lang="en-US" sz="3100" dirty="0" err="1">
                <a:effectLst/>
                <a:latin typeface="Comic Sans MS" panose="030F0702030302020204" pitchFamily="66" charset="0"/>
              </a:rPr>
              <a:t>usr</a:t>
            </a:r>
            <a:r>
              <a:rPr lang="en-US" sz="3100" dirty="0">
                <a:effectLst/>
                <a:latin typeface="Comic Sans MS" panose="030F0702030302020204" pitchFamily="66" charset="0"/>
              </a:rPr>
              <a:t>/</a:t>
            </a:r>
            <a:r>
              <a:rPr lang="en-US" sz="3100" dirty="0" err="1">
                <a:effectLst/>
                <a:latin typeface="Comic Sans MS" panose="030F0702030302020204" pitchFamily="66" charset="0"/>
              </a:rPr>
              <a:t>sbin</a:t>
            </a:r>
            <a:r>
              <a:rPr lang="en-US" sz="3100" dirty="0">
                <a:effectLst/>
                <a:latin typeface="Comic Sans MS" panose="030F0702030302020204" pitchFamily="66" charset="0"/>
              </a:rPr>
              <a:t>/</a:t>
            </a:r>
            <a:r>
              <a:rPr lang="en-US" sz="3100" dirty="0" err="1">
                <a:effectLst/>
                <a:latin typeface="Comic Sans MS" panose="030F0702030302020204" pitchFamily="66" charset="0"/>
              </a:rPr>
              <a:t>httpd</a:t>
            </a:r>
            <a:r>
              <a:rPr lang="en-US" sz="3100" dirty="0">
                <a:effectLst/>
                <a:latin typeface="Comic Sans MS" panose="030F0702030302020204" pitchFamily="66" charset="0"/>
              </a:rPr>
              <a:t>”, “-D”, “FOREGROUND”]</a:t>
            </a:r>
          </a:p>
          <a:p>
            <a:pPr marL="914400" lvl="2" indent="0">
              <a:buNone/>
            </a:pPr>
            <a:r>
              <a:rPr lang="en-US" sz="3100" dirty="0">
                <a:effectLst/>
                <a:latin typeface="Comic Sans MS" panose="030F0702030302020204" pitchFamily="66" charset="0"/>
              </a:rPr>
              <a:t>EXPOSE 80</a:t>
            </a:r>
          </a:p>
          <a:p>
            <a:pPr marL="457200" lvl="1" indent="0">
              <a:buNone/>
            </a:pPr>
            <a:r>
              <a:rPr lang="en-US" sz="2900" dirty="0">
                <a:effectLst/>
                <a:latin typeface="Comic Sans MS" panose="030F0702030302020204" pitchFamily="66" charset="0"/>
              </a:rPr>
              <a:t>#docker build /test/ -t webserver:v1</a:t>
            </a:r>
          </a:p>
          <a:p>
            <a:pPr marL="457200" lvl="1" indent="0">
              <a:buNone/>
            </a:pPr>
            <a:r>
              <a:rPr lang="en-US" sz="2900" dirty="0">
                <a:effectLst/>
                <a:latin typeface="Comic Sans MS" panose="030F0702030302020204" pitchFamily="66" charset="0"/>
              </a:rPr>
              <a:t>#docker run –</a:t>
            </a:r>
            <a:r>
              <a:rPr lang="en-US" sz="2900" dirty="0" err="1">
                <a:effectLst/>
                <a:latin typeface="Comic Sans MS" panose="030F0702030302020204" pitchFamily="66" charset="0"/>
              </a:rPr>
              <a:t>dit</a:t>
            </a:r>
            <a:r>
              <a:rPr lang="en-US" sz="2900" dirty="0">
                <a:effectLst/>
                <a:latin typeface="Comic Sans MS" panose="030F0702030302020204" pitchFamily="66" charset="0"/>
              </a:rPr>
              <a:t> –p 1234:80 webserver:v1</a:t>
            </a:r>
          </a:p>
          <a:p>
            <a:r>
              <a:rPr lang="en-US" sz="3100" dirty="0">
                <a:effectLst/>
                <a:latin typeface="Comic Sans MS" panose="030F0702030302020204" pitchFamily="66" charset="0"/>
              </a:rPr>
              <a:t>Method 2</a:t>
            </a:r>
          </a:p>
          <a:p>
            <a:pPr marL="457200" lvl="1" indent="0">
              <a:buNone/>
            </a:pPr>
            <a:r>
              <a:rPr lang="en-US" sz="2900" dirty="0">
                <a:effectLst/>
                <a:latin typeface="Comic Sans MS" panose="030F0702030302020204" pitchFamily="66" charset="0"/>
              </a:rPr>
              <a:t>#docker pull </a:t>
            </a:r>
            <a:r>
              <a:rPr lang="en-US" sz="2900" dirty="0" err="1">
                <a:effectLst/>
                <a:latin typeface="Comic Sans MS" panose="030F0702030302020204" pitchFamily="66" charset="0"/>
              </a:rPr>
              <a:t>centos:latest</a:t>
            </a:r>
            <a:endParaRPr lang="en-US" sz="2900" dirty="0">
              <a:effectLst/>
              <a:latin typeface="Comic Sans MS" panose="030F0702030302020204" pitchFamily="66" charset="0"/>
            </a:endParaRPr>
          </a:p>
          <a:p>
            <a:pPr marL="457200" lvl="1" indent="0">
              <a:buNone/>
            </a:pPr>
            <a:r>
              <a:rPr lang="en-US" sz="2900" dirty="0">
                <a:effectLst/>
                <a:latin typeface="Comic Sans MS" panose="030F0702030302020204" pitchFamily="66" charset="0"/>
              </a:rPr>
              <a:t>#docker images</a:t>
            </a:r>
          </a:p>
          <a:p>
            <a:pPr marL="457200" lvl="1" indent="0">
              <a:buNone/>
            </a:pPr>
            <a:r>
              <a:rPr lang="en-US" sz="2900" dirty="0">
                <a:effectLst/>
                <a:latin typeface="Comic Sans MS" panose="030F0702030302020204" pitchFamily="66" charset="0"/>
              </a:rPr>
              <a:t>#docker run –it –name webserver </a:t>
            </a:r>
            <a:r>
              <a:rPr lang="en-US" sz="2900" dirty="0" err="1">
                <a:effectLst/>
                <a:latin typeface="Comic Sans MS" panose="030F0702030302020204" pitchFamily="66" charset="0"/>
              </a:rPr>
              <a:t>centos:latest</a:t>
            </a:r>
            <a:endParaRPr lang="en-US" sz="2900" dirty="0">
              <a:effectLst/>
              <a:latin typeface="Comic Sans MS" panose="030F0702030302020204" pitchFamily="66" charset="0"/>
            </a:endParaRPr>
          </a:p>
          <a:p>
            <a:pPr marL="457200" lvl="1" indent="0">
              <a:buNone/>
            </a:pPr>
            <a:r>
              <a:rPr lang="en-US" sz="2900" dirty="0">
                <a:effectLst/>
                <a:latin typeface="Comic Sans MS" panose="030F0702030302020204" pitchFamily="66" charset="0"/>
              </a:rPr>
              <a:t>#yum install </a:t>
            </a:r>
            <a:r>
              <a:rPr lang="en-US" sz="2900" dirty="0" err="1">
                <a:effectLst/>
                <a:latin typeface="Comic Sans MS" panose="030F0702030302020204" pitchFamily="66" charset="0"/>
              </a:rPr>
              <a:t>httpd</a:t>
            </a:r>
            <a:r>
              <a:rPr lang="en-US" sz="2900" dirty="0">
                <a:effectLst/>
                <a:latin typeface="Comic Sans MS" panose="030F0702030302020204" pitchFamily="66" charset="0"/>
              </a:rPr>
              <a:t> –y</a:t>
            </a:r>
          </a:p>
          <a:p>
            <a:pPr marL="457200" lvl="1" indent="0">
              <a:buNone/>
            </a:pPr>
            <a:r>
              <a:rPr lang="en-US" sz="2900" dirty="0">
                <a:effectLst/>
                <a:latin typeface="Comic Sans MS" panose="030F0702030302020204" pitchFamily="66" charset="0"/>
              </a:rPr>
              <a:t># vi /</a:t>
            </a:r>
            <a:r>
              <a:rPr lang="en-US" sz="2900" dirty="0" err="1">
                <a:effectLst/>
                <a:latin typeface="Comic Sans MS" panose="030F0702030302020204" pitchFamily="66" charset="0"/>
              </a:rPr>
              <a:t>var</a:t>
            </a:r>
            <a:r>
              <a:rPr lang="en-US" sz="2900" dirty="0">
                <a:effectLst/>
                <a:latin typeface="Comic Sans MS" panose="030F0702030302020204" pitchFamily="66" charset="0"/>
              </a:rPr>
              <a:t>/www/html/index.html</a:t>
            </a:r>
          </a:p>
          <a:p>
            <a:pPr marL="457200" lvl="1" indent="0">
              <a:buNone/>
            </a:pPr>
            <a:r>
              <a:rPr lang="en-US" sz="2900" dirty="0">
                <a:effectLst/>
                <a:latin typeface="Comic Sans MS" panose="030F0702030302020204" pitchFamily="66" charset="0"/>
              </a:rPr>
              <a:t># exit</a:t>
            </a:r>
          </a:p>
          <a:p>
            <a:pPr marL="457200" lvl="1" indent="0">
              <a:buNone/>
            </a:pPr>
            <a:r>
              <a:rPr lang="en-US" sz="2900" dirty="0">
                <a:effectLst/>
                <a:latin typeface="Comic Sans MS" panose="030F0702030302020204" pitchFamily="66" charset="0"/>
              </a:rPr>
              <a:t>#docker commit webserver webserver:v1</a:t>
            </a:r>
          </a:p>
          <a:p>
            <a:pPr marL="457200" lvl="1" indent="0">
              <a:buNone/>
            </a:pPr>
            <a:r>
              <a:rPr lang="en-US" sz="2900" dirty="0">
                <a:effectLst/>
                <a:latin typeface="Comic Sans MS" panose="030F0702030302020204" pitchFamily="66" charset="0"/>
              </a:rPr>
              <a:t>#docker run –p 8050:80 webserver:v1 /</a:t>
            </a:r>
            <a:r>
              <a:rPr lang="en-US" sz="2900" dirty="0" err="1">
                <a:effectLst/>
                <a:latin typeface="Comic Sans MS" panose="030F0702030302020204" pitchFamily="66" charset="0"/>
              </a:rPr>
              <a:t>usr</a:t>
            </a:r>
            <a:r>
              <a:rPr lang="en-US" sz="2900" dirty="0">
                <a:effectLst/>
                <a:latin typeface="Comic Sans MS" panose="030F0702030302020204" pitchFamily="66" charset="0"/>
              </a:rPr>
              <a:t>/</a:t>
            </a:r>
            <a:r>
              <a:rPr lang="en-US" sz="2900" dirty="0" err="1">
                <a:effectLst/>
                <a:latin typeface="Comic Sans MS" panose="030F0702030302020204" pitchFamily="66" charset="0"/>
              </a:rPr>
              <a:t>sbin</a:t>
            </a:r>
            <a:r>
              <a:rPr lang="en-US" sz="2900" dirty="0">
                <a:effectLst/>
                <a:latin typeface="Comic Sans MS" panose="030F0702030302020204" pitchFamily="66" charset="0"/>
              </a:rPr>
              <a:t>/</a:t>
            </a:r>
            <a:r>
              <a:rPr lang="en-US" sz="2900" dirty="0" err="1">
                <a:effectLst/>
                <a:latin typeface="Comic Sans MS" panose="030F0702030302020204" pitchFamily="66" charset="0"/>
              </a:rPr>
              <a:t>httpd</a:t>
            </a:r>
            <a:r>
              <a:rPr lang="en-US" sz="2900" dirty="0">
                <a:effectLst/>
                <a:latin typeface="Comic Sans MS" panose="030F0702030302020204" pitchFamily="66" charset="0"/>
              </a:rPr>
              <a:t> –D FOREGROUND</a:t>
            </a:r>
          </a:p>
        </p:txBody>
      </p:sp>
    </p:spTree>
    <p:extLst>
      <p:ext uri="{BB962C8B-B14F-4D97-AF65-F5344CB8AC3E}">
        <p14:creationId xmlns:p14="http://schemas.microsoft.com/office/powerpoint/2010/main" val="4184634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72348"/>
            <a:ext cx="10353761" cy="759807"/>
          </a:xfrm>
        </p:spPr>
        <p:txBody>
          <a:bodyPr>
            <a:normAutofit/>
          </a:bodyPr>
          <a:lstStyle/>
          <a:p>
            <a:r>
              <a:rPr lang="en-US" sz="2400" i="1" u="sng" dirty="0">
                <a:solidFill>
                  <a:srgbClr val="FFFF00"/>
                </a:solidFill>
                <a:effectLst/>
                <a:latin typeface="Comic Sans MS" panose="030F0702030302020204" pitchFamily="66" charset="0"/>
                <a:ea typeface="+mn-ea"/>
                <a:cs typeface="+mn-cs"/>
              </a:rPr>
              <a:t>What is Docker and why it is used</a:t>
            </a:r>
          </a:p>
        </p:txBody>
      </p:sp>
      <p:sp>
        <p:nvSpPr>
          <p:cNvPr id="3" name="Content Placeholder 2"/>
          <p:cNvSpPr>
            <a:spLocks noGrp="1"/>
          </p:cNvSpPr>
          <p:nvPr>
            <p:ph idx="1"/>
          </p:nvPr>
        </p:nvSpPr>
        <p:spPr>
          <a:xfrm>
            <a:off x="913795" y="932155"/>
            <a:ext cx="10353762" cy="4859045"/>
          </a:xfrm>
        </p:spPr>
        <p:txBody>
          <a:bodyPr/>
          <a:lstStyle/>
          <a:p>
            <a:pPr algn="just"/>
            <a:r>
              <a:rPr lang="en-US" b="1" dirty="0">
                <a:effectLst/>
                <a:latin typeface="Comic Sans MS" panose="030F0702030302020204" pitchFamily="66" charset="0"/>
              </a:rPr>
              <a:t>DOCKER</a:t>
            </a:r>
            <a:r>
              <a:rPr lang="en-US" dirty="0">
                <a:effectLst/>
                <a:latin typeface="Comic Sans MS" panose="030F0702030302020204" pitchFamily="66" charset="0"/>
              </a:rPr>
              <a:t> is a tool designed to make it easier to create, deploy, and run applications by using containers. containers allow a developer to package up an application with all of the parts it needs, such as libraries and other dependencies, and ship it all out as one package.</a:t>
            </a:r>
            <a:endParaRPr lang="en-US" dirty="0">
              <a:latin typeface="Comic Sans MS" panose="030F0702030302020204" pitchFamily="66" charset="0"/>
            </a:endParaRPr>
          </a:p>
          <a:p>
            <a:pPr algn="just"/>
            <a:endParaRPr lang="en-US" dirty="0"/>
          </a:p>
        </p:txBody>
      </p:sp>
      <p:pic>
        <p:nvPicPr>
          <p:cNvPr id="6" name="Picture 5">
            <a:extLst>
              <a:ext uri="{FF2B5EF4-FFF2-40B4-BE49-F238E27FC236}">
                <a16:creationId xmlns:a16="http://schemas.microsoft.com/office/drawing/2014/main" id="{84A23CEE-57AF-45EA-A972-B6C63DB32D34}"/>
              </a:ext>
            </a:extLst>
          </p:cNvPr>
          <p:cNvPicPr>
            <a:picLocks noChangeAspect="1"/>
          </p:cNvPicPr>
          <p:nvPr/>
        </p:nvPicPr>
        <p:blipFill>
          <a:blip r:embed="rId2"/>
          <a:stretch>
            <a:fillRect/>
          </a:stretch>
        </p:blipFill>
        <p:spPr>
          <a:xfrm>
            <a:off x="1189608" y="2634662"/>
            <a:ext cx="9854213" cy="4050989"/>
          </a:xfrm>
          <a:prstGeom prst="rect">
            <a:avLst/>
          </a:prstGeom>
        </p:spPr>
      </p:pic>
    </p:spTree>
    <p:extLst>
      <p:ext uri="{BB962C8B-B14F-4D97-AF65-F5344CB8AC3E}">
        <p14:creationId xmlns:p14="http://schemas.microsoft.com/office/powerpoint/2010/main" val="267698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171" y="115410"/>
            <a:ext cx="10699385" cy="923277"/>
          </a:xfrm>
        </p:spPr>
        <p:txBody>
          <a:bodyPr>
            <a:normAutofit/>
          </a:bodyPr>
          <a:lstStyle/>
          <a:p>
            <a:pPr algn="l"/>
            <a:r>
              <a:rPr lang="en-US" sz="2400" i="1" u="sng" dirty="0">
                <a:solidFill>
                  <a:srgbClr val="FFFF00"/>
                </a:solidFill>
                <a:effectLst/>
                <a:latin typeface="Comic Sans MS" panose="030F0702030302020204" pitchFamily="66" charset="0"/>
                <a:ea typeface="+mn-ea"/>
                <a:cs typeface="+mn-cs"/>
              </a:rPr>
              <a:t>Install and Use Docker on CentOS 7</a:t>
            </a:r>
          </a:p>
        </p:txBody>
      </p:sp>
      <p:sp>
        <p:nvSpPr>
          <p:cNvPr id="3" name="Content Placeholder 2"/>
          <p:cNvSpPr>
            <a:spLocks noGrp="1"/>
          </p:cNvSpPr>
          <p:nvPr>
            <p:ph idx="1"/>
          </p:nvPr>
        </p:nvSpPr>
        <p:spPr>
          <a:xfrm>
            <a:off x="506026" y="949911"/>
            <a:ext cx="10946167" cy="5180433"/>
          </a:xfrm>
        </p:spPr>
        <p:txBody>
          <a:bodyPr>
            <a:normAutofit/>
          </a:bodyPr>
          <a:lstStyle/>
          <a:p>
            <a:pPr marL="0" indent="0" algn="just">
              <a:buNone/>
            </a:pPr>
            <a:r>
              <a:rPr lang="en-US" sz="2100" u="sng" dirty="0">
                <a:solidFill>
                  <a:srgbClr val="FFFF00"/>
                </a:solidFill>
                <a:effectLst/>
                <a:latin typeface="Comic Sans MS" panose="030F0702030302020204" pitchFamily="66" charset="0"/>
              </a:rPr>
              <a:t>Prerequisites</a:t>
            </a:r>
          </a:p>
          <a:p>
            <a:pPr lvl="1" algn="just"/>
            <a:r>
              <a:rPr lang="en-US" sz="1900" dirty="0">
                <a:effectLst/>
                <a:latin typeface="Comic Sans MS" panose="030F0702030302020204" pitchFamily="66" charset="0"/>
              </a:rPr>
              <a:t>64-bit CentOS 7 Droplet</a:t>
            </a:r>
          </a:p>
          <a:p>
            <a:pPr lvl="1" algn="just"/>
            <a:r>
              <a:rPr lang="en-US" sz="1900" dirty="0">
                <a:effectLst/>
                <a:latin typeface="Comic Sans MS" panose="030F0702030302020204" pitchFamily="66" charset="0"/>
              </a:rPr>
              <a:t>Non-root user with sudo privileges. A CentOS 7 server set up using Initial Setup Guide for CentOS 7 explains how to set this up.</a:t>
            </a:r>
          </a:p>
          <a:p>
            <a:pPr marL="0" indent="0" algn="just">
              <a:buNone/>
            </a:pPr>
            <a:r>
              <a:rPr lang="en-US" sz="2100" u="sng" dirty="0">
                <a:solidFill>
                  <a:srgbClr val="FFFF00"/>
                </a:solidFill>
                <a:effectLst/>
                <a:latin typeface="Comic Sans MS" panose="030F0702030302020204" pitchFamily="66" charset="0"/>
              </a:rPr>
              <a:t>Installing Docker</a:t>
            </a:r>
            <a:endParaRPr lang="en-US" dirty="0">
              <a:solidFill>
                <a:srgbClr val="FFFF00"/>
              </a:solidFill>
              <a:effectLst/>
            </a:endParaRPr>
          </a:p>
          <a:p>
            <a:pPr marL="914400" lvl="2" indent="0" algn="just">
              <a:buNone/>
            </a:pPr>
            <a:r>
              <a:rPr lang="en-US" dirty="0">
                <a:effectLst/>
                <a:latin typeface="Comic Sans MS" panose="030F0702030302020204" pitchFamily="66" charset="0"/>
              </a:rPr>
              <a:t># </a:t>
            </a:r>
            <a:r>
              <a:rPr lang="en-US" dirty="0" err="1">
                <a:effectLst/>
                <a:latin typeface="Comic Sans MS" panose="030F0702030302020204" pitchFamily="66" charset="0"/>
              </a:rPr>
              <a:t>sudo</a:t>
            </a:r>
            <a:r>
              <a:rPr lang="en-US" dirty="0">
                <a:effectLst/>
                <a:latin typeface="Comic Sans MS" panose="030F0702030302020204" pitchFamily="66" charset="0"/>
              </a:rPr>
              <a:t> yum update -y</a:t>
            </a:r>
          </a:p>
          <a:p>
            <a:pPr marL="914400" lvl="2" indent="0" algn="just">
              <a:buNone/>
            </a:pPr>
            <a:r>
              <a:rPr lang="en-US" dirty="0">
                <a:effectLst/>
                <a:latin typeface="Comic Sans MS" panose="030F0702030302020204" pitchFamily="66" charset="0"/>
              </a:rPr>
              <a:t># </a:t>
            </a:r>
            <a:r>
              <a:rPr lang="en-US" dirty="0" err="1">
                <a:effectLst/>
                <a:latin typeface="Comic Sans MS" panose="030F0702030302020204" pitchFamily="66" charset="0"/>
              </a:rPr>
              <a:t>sudo</a:t>
            </a:r>
            <a:r>
              <a:rPr lang="en-US" dirty="0">
                <a:effectLst/>
                <a:latin typeface="Comic Sans MS" panose="030F0702030302020204" pitchFamily="66" charset="0"/>
              </a:rPr>
              <a:t> yum install yum-utils device-mapper-persistent-data lvm2</a:t>
            </a:r>
          </a:p>
          <a:p>
            <a:pPr marL="914400" lvl="2" indent="0" algn="just">
              <a:buNone/>
            </a:pPr>
            <a:r>
              <a:rPr lang="en-US" dirty="0">
                <a:effectLst/>
                <a:latin typeface="Comic Sans MS" panose="030F0702030302020204" pitchFamily="66" charset="0"/>
              </a:rPr>
              <a:t># </a:t>
            </a:r>
            <a:r>
              <a:rPr lang="en-US" dirty="0" err="1">
                <a:effectLst/>
                <a:latin typeface="Comic Sans MS" panose="030F0702030302020204" pitchFamily="66" charset="0"/>
              </a:rPr>
              <a:t>sudo</a:t>
            </a:r>
            <a:r>
              <a:rPr lang="en-US" dirty="0">
                <a:effectLst/>
                <a:latin typeface="Comic Sans MS" panose="030F0702030302020204" pitchFamily="66" charset="0"/>
              </a:rPr>
              <a:t> yum-config-manager --add-repo </a:t>
            </a:r>
            <a:r>
              <a:rPr lang="en-US" dirty="0">
                <a:effectLst/>
                <a:latin typeface="Comic Sans MS" panose="030F0702030302020204" pitchFamily="66" charset="0"/>
                <a:hlinkClick r:id="rId2"/>
              </a:rPr>
              <a:t>https://download.docker.com/linux/centos/docker-ce.repo</a:t>
            </a:r>
            <a:endParaRPr lang="en-US" dirty="0">
              <a:effectLst/>
              <a:latin typeface="Comic Sans MS" panose="030F0702030302020204" pitchFamily="66" charset="0"/>
            </a:endParaRPr>
          </a:p>
          <a:p>
            <a:pPr marL="914400" lvl="2" indent="0" algn="just">
              <a:buNone/>
            </a:pPr>
            <a:r>
              <a:rPr lang="en-US" dirty="0">
                <a:effectLst/>
                <a:latin typeface="Comic Sans MS" panose="030F0702030302020204" pitchFamily="66" charset="0"/>
              </a:rPr>
              <a:t># </a:t>
            </a:r>
            <a:r>
              <a:rPr lang="en-US" dirty="0" err="1">
                <a:effectLst/>
                <a:latin typeface="Comic Sans MS" panose="030F0702030302020204" pitchFamily="66" charset="0"/>
              </a:rPr>
              <a:t>sudo</a:t>
            </a:r>
            <a:r>
              <a:rPr lang="en-US" dirty="0">
                <a:effectLst/>
                <a:latin typeface="Comic Sans MS" panose="030F0702030302020204" pitchFamily="66" charset="0"/>
              </a:rPr>
              <a:t> yum install docker-</a:t>
            </a:r>
            <a:r>
              <a:rPr lang="en-US" dirty="0" err="1">
                <a:effectLst/>
                <a:latin typeface="Comic Sans MS" panose="030F0702030302020204" pitchFamily="66" charset="0"/>
              </a:rPr>
              <a:t>ce</a:t>
            </a:r>
            <a:endParaRPr lang="en-US" dirty="0">
              <a:effectLst/>
              <a:latin typeface="Comic Sans MS" panose="030F0702030302020204" pitchFamily="66" charset="0"/>
            </a:endParaRPr>
          </a:p>
          <a:p>
            <a:pPr marL="914400" lvl="2" indent="0" algn="just">
              <a:buNone/>
            </a:pPr>
            <a:r>
              <a:rPr lang="en-US" dirty="0">
                <a:effectLst/>
                <a:latin typeface="Comic Sans MS" panose="030F0702030302020204" pitchFamily="66" charset="0"/>
              </a:rPr>
              <a:t># </a:t>
            </a:r>
            <a:r>
              <a:rPr lang="en-US" dirty="0" err="1">
                <a:effectLst/>
                <a:latin typeface="Comic Sans MS" panose="030F0702030302020204" pitchFamily="66" charset="0"/>
              </a:rPr>
              <a:t>sudo</a:t>
            </a:r>
            <a:r>
              <a:rPr lang="en-US" dirty="0">
                <a:effectLst/>
                <a:latin typeface="Comic Sans MS" panose="030F0702030302020204" pitchFamily="66" charset="0"/>
              </a:rPr>
              <a:t> </a:t>
            </a:r>
            <a:r>
              <a:rPr lang="en-US" dirty="0" err="1">
                <a:effectLst/>
                <a:latin typeface="Comic Sans MS" panose="030F0702030302020204" pitchFamily="66" charset="0"/>
              </a:rPr>
              <a:t>systemctl</a:t>
            </a:r>
            <a:r>
              <a:rPr lang="en-US" dirty="0">
                <a:effectLst/>
                <a:latin typeface="Comic Sans MS" panose="030F0702030302020204" pitchFamily="66" charset="0"/>
              </a:rPr>
              <a:t> start docker</a:t>
            </a:r>
          </a:p>
          <a:p>
            <a:pPr marL="914400" lvl="2" indent="0" algn="just">
              <a:buNone/>
            </a:pPr>
            <a:r>
              <a:rPr lang="en-US" dirty="0">
                <a:effectLst/>
                <a:latin typeface="Comic Sans MS" panose="030F0702030302020204" pitchFamily="66" charset="0"/>
              </a:rPr>
              <a:t># </a:t>
            </a:r>
            <a:r>
              <a:rPr lang="en-US" dirty="0" err="1">
                <a:effectLst/>
                <a:latin typeface="Comic Sans MS" panose="030F0702030302020204" pitchFamily="66" charset="0"/>
              </a:rPr>
              <a:t>sudo</a:t>
            </a:r>
            <a:r>
              <a:rPr lang="en-US" dirty="0">
                <a:effectLst/>
                <a:latin typeface="Comic Sans MS" panose="030F0702030302020204" pitchFamily="66" charset="0"/>
              </a:rPr>
              <a:t> </a:t>
            </a:r>
            <a:r>
              <a:rPr lang="en-US" dirty="0" err="1">
                <a:effectLst/>
                <a:latin typeface="Comic Sans MS" panose="030F0702030302020204" pitchFamily="66" charset="0"/>
              </a:rPr>
              <a:t>systemctl</a:t>
            </a:r>
            <a:r>
              <a:rPr lang="en-US" dirty="0">
                <a:effectLst/>
                <a:latin typeface="Comic Sans MS" panose="030F0702030302020204" pitchFamily="66" charset="0"/>
              </a:rPr>
              <a:t> enable docker</a:t>
            </a:r>
          </a:p>
          <a:p>
            <a:pPr marL="914400" lvl="2" indent="0" algn="just">
              <a:buNone/>
            </a:pPr>
            <a:r>
              <a:rPr lang="en-US" dirty="0">
                <a:effectLst/>
                <a:latin typeface="Comic Sans MS" panose="030F0702030302020204" pitchFamily="66" charset="0"/>
              </a:rPr>
              <a:t># </a:t>
            </a:r>
            <a:r>
              <a:rPr lang="en-US" dirty="0" err="1">
                <a:effectLst/>
                <a:latin typeface="Comic Sans MS" panose="030F0702030302020204" pitchFamily="66" charset="0"/>
              </a:rPr>
              <a:t>sudo</a:t>
            </a:r>
            <a:r>
              <a:rPr lang="en-US" dirty="0">
                <a:effectLst/>
                <a:latin typeface="Comic Sans MS" panose="030F0702030302020204" pitchFamily="66" charset="0"/>
              </a:rPr>
              <a:t> </a:t>
            </a:r>
            <a:r>
              <a:rPr lang="en-US" dirty="0" err="1">
                <a:effectLst/>
                <a:latin typeface="Comic Sans MS" panose="030F0702030302020204" pitchFamily="66" charset="0"/>
              </a:rPr>
              <a:t>systemctl</a:t>
            </a:r>
            <a:r>
              <a:rPr lang="en-US" dirty="0">
                <a:effectLst/>
                <a:latin typeface="Comic Sans MS" panose="030F0702030302020204" pitchFamily="66" charset="0"/>
              </a:rPr>
              <a:t> status docker</a:t>
            </a:r>
          </a:p>
          <a:p>
            <a:pPr marL="914400" lvl="2" indent="0" algn="just">
              <a:buNone/>
            </a:pPr>
            <a:endParaRPr lang="en-US" dirty="0">
              <a:effectLst/>
              <a:latin typeface="Comic Sans MS" panose="030F0702030302020204" pitchFamily="66" charset="0"/>
            </a:endParaRPr>
          </a:p>
          <a:p>
            <a:pPr algn="just"/>
            <a:endParaRPr lang="en-US" dirty="0">
              <a:latin typeface="Comic Sans MS" panose="030F0702030302020204" pitchFamily="66" charset="0"/>
            </a:endParaRPr>
          </a:p>
        </p:txBody>
      </p:sp>
    </p:spTree>
    <p:extLst>
      <p:ext uri="{BB962C8B-B14F-4D97-AF65-F5344CB8AC3E}">
        <p14:creationId xmlns:p14="http://schemas.microsoft.com/office/powerpoint/2010/main" val="3471759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u="sng" dirty="0">
                <a:solidFill>
                  <a:srgbClr val="FFFF00"/>
                </a:solidFill>
                <a:effectLst/>
                <a:latin typeface="Comic Sans MS" panose="030F0702030302020204" pitchFamily="66" charset="0"/>
                <a:ea typeface="+mn-ea"/>
                <a:cs typeface="+mn-cs"/>
              </a:rPr>
              <a:t>Using the Docker Command</a:t>
            </a:r>
          </a:p>
        </p:txBody>
      </p:sp>
      <p:sp>
        <p:nvSpPr>
          <p:cNvPr id="3" name="Content Placeholder 2"/>
          <p:cNvSpPr>
            <a:spLocks noGrp="1"/>
          </p:cNvSpPr>
          <p:nvPr>
            <p:ph idx="1"/>
          </p:nvPr>
        </p:nvSpPr>
        <p:spPr>
          <a:xfrm>
            <a:off x="913795" y="1695635"/>
            <a:ext cx="10353762" cy="4095565"/>
          </a:xfrm>
        </p:spPr>
        <p:txBody>
          <a:bodyPr>
            <a:normAutofit/>
          </a:bodyPr>
          <a:lstStyle/>
          <a:p>
            <a:pPr marL="0" indent="0">
              <a:buNone/>
            </a:pPr>
            <a:r>
              <a:rPr lang="en-US" sz="1900" b="1" i="1" u="sng" dirty="0">
                <a:solidFill>
                  <a:srgbClr val="FFFF00"/>
                </a:solidFill>
                <a:effectLst/>
                <a:latin typeface="Comic Sans MS" panose="030F0702030302020204" pitchFamily="66" charset="0"/>
              </a:rPr>
              <a:t>Command syntax</a:t>
            </a:r>
          </a:p>
          <a:p>
            <a:pPr marL="457200" lvl="1" indent="0">
              <a:buNone/>
            </a:pPr>
            <a:r>
              <a:rPr lang="en-US" sz="1700" dirty="0">
                <a:effectLst/>
                <a:latin typeface="Comic Sans MS" panose="030F0702030302020204" pitchFamily="66" charset="0"/>
              </a:rPr>
              <a:t># docker [option] [command] [arguments]</a:t>
            </a:r>
          </a:p>
          <a:p>
            <a:pPr marL="0" indent="0">
              <a:buNone/>
            </a:pPr>
            <a:r>
              <a:rPr lang="en-US" sz="1900" b="1" i="1" u="sng" dirty="0">
                <a:solidFill>
                  <a:srgbClr val="FFFF00"/>
                </a:solidFill>
                <a:effectLst/>
                <a:latin typeface="Comic Sans MS" panose="030F0702030302020204" pitchFamily="66" charset="0"/>
              </a:rPr>
              <a:t>To view all available subcommands</a:t>
            </a:r>
          </a:p>
          <a:p>
            <a:pPr marL="457200" lvl="1" indent="0">
              <a:buNone/>
            </a:pPr>
            <a:r>
              <a:rPr lang="en-US" sz="1700" dirty="0">
                <a:effectLst/>
                <a:latin typeface="Comic Sans MS" panose="030F0702030302020204" pitchFamily="66" charset="0"/>
              </a:rPr>
              <a:t># docker</a:t>
            </a:r>
          </a:p>
          <a:p>
            <a:pPr marL="0" indent="0">
              <a:buNone/>
            </a:pPr>
            <a:r>
              <a:rPr lang="en-US" sz="1900" b="1" i="1" u="sng" dirty="0">
                <a:solidFill>
                  <a:srgbClr val="FFFF00"/>
                </a:solidFill>
                <a:effectLst/>
                <a:latin typeface="Comic Sans MS" panose="030F0702030302020204" pitchFamily="66" charset="0"/>
              </a:rPr>
              <a:t>To view the switches available to a specific command</a:t>
            </a:r>
          </a:p>
          <a:p>
            <a:pPr marL="457200" lvl="1" indent="0">
              <a:buNone/>
            </a:pPr>
            <a:r>
              <a:rPr lang="en-US" sz="1700" dirty="0">
                <a:effectLst/>
                <a:latin typeface="Comic Sans MS" panose="030F0702030302020204" pitchFamily="66" charset="0"/>
              </a:rPr>
              <a:t># docker docker-subcommand --help</a:t>
            </a:r>
          </a:p>
          <a:p>
            <a:pPr marL="0" indent="0">
              <a:buNone/>
            </a:pPr>
            <a:r>
              <a:rPr lang="en-US" sz="1900" b="1" i="1" u="sng" dirty="0">
                <a:solidFill>
                  <a:srgbClr val="FFFF00"/>
                </a:solidFill>
                <a:effectLst/>
                <a:latin typeface="Comic Sans MS" panose="030F0702030302020204" pitchFamily="66" charset="0"/>
              </a:rPr>
              <a:t>To view system-wide information</a:t>
            </a:r>
          </a:p>
          <a:p>
            <a:pPr marL="457200" lvl="1" indent="0">
              <a:buNone/>
            </a:pPr>
            <a:r>
              <a:rPr lang="en-US" sz="1700" dirty="0">
                <a:effectLst/>
                <a:latin typeface="Comic Sans MS" panose="030F0702030302020204" pitchFamily="66" charset="0"/>
              </a:rPr>
              <a:t># docker info</a:t>
            </a:r>
          </a:p>
          <a:p>
            <a:endParaRPr lang="en-US" dirty="0"/>
          </a:p>
        </p:txBody>
      </p:sp>
    </p:spTree>
    <p:extLst>
      <p:ext uri="{BB962C8B-B14F-4D97-AF65-F5344CB8AC3E}">
        <p14:creationId xmlns:p14="http://schemas.microsoft.com/office/powerpoint/2010/main" val="3123943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091" y="128789"/>
            <a:ext cx="10548466" cy="616935"/>
          </a:xfrm>
        </p:spPr>
        <p:txBody>
          <a:bodyPr>
            <a:normAutofit/>
          </a:bodyPr>
          <a:lstStyle/>
          <a:p>
            <a:pPr algn="l"/>
            <a:r>
              <a:rPr lang="en-US" sz="2400" i="1" u="sng" dirty="0">
                <a:solidFill>
                  <a:srgbClr val="FFFF00"/>
                </a:solidFill>
                <a:effectLst/>
                <a:latin typeface="Comic Sans MS" panose="030F0702030302020204" pitchFamily="66" charset="0"/>
                <a:ea typeface="+mn-ea"/>
                <a:cs typeface="+mn-cs"/>
              </a:rPr>
              <a:t>Working with Docker Images</a:t>
            </a:r>
          </a:p>
        </p:txBody>
      </p:sp>
      <p:sp>
        <p:nvSpPr>
          <p:cNvPr id="3" name="Content Placeholder 2"/>
          <p:cNvSpPr>
            <a:spLocks noGrp="1"/>
          </p:cNvSpPr>
          <p:nvPr>
            <p:ph idx="1"/>
          </p:nvPr>
        </p:nvSpPr>
        <p:spPr>
          <a:xfrm>
            <a:off x="719090" y="745724"/>
            <a:ext cx="10795247" cy="5783865"/>
          </a:xfrm>
        </p:spPr>
        <p:txBody>
          <a:bodyPr>
            <a:noAutofit/>
          </a:bodyPr>
          <a:lstStyle/>
          <a:p>
            <a:pPr marL="0" indent="0" algn="just">
              <a:buNone/>
            </a:pPr>
            <a:r>
              <a:rPr lang="en-US" sz="1700" dirty="0">
                <a:effectLst/>
                <a:latin typeface="Comic Sans MS" panose="030F0702030302020204" pitchFamily="66" charset="0"/>
              </a:rPr>
              <a:t>Docker containers are run from Docker images. By default, it pulls these images from Docker Hub, a Docker registry managed by Docker. Anybody can build and host their Docker images on Docker Hub, so most applications and Linux distributions you'll need to run Docker containers have images that are hosted on Docker Hub.</a:t>
            </a:r>
          </a:p>
          <a:p>
            <a:pPr marL="0" indent="0">
              <a:buNone/>
            </a:pPr>
            <a:r>
              <a:rPr lang="en-US" sz="1700" b="1" i="1" u="sng" dirty="0">
                <a:solidFill>
                  <a:srgbClr val="FFFF00"/>
                </a:solidFill>
                <a:effectLst/>
                <a:latin typeface="Comic Sans MS" panose="030F0702030302020204" pitchFamily="66" charset="0"/>
              </a:rPr>
              <a:t>To check whether you can access and download images from Docker Hub</a:t>
            </a:r>
          </a:p>
          <a:p>
            <a:pPr marL="457200" lvl="1" indent="0">
              <a:buNone/>
            </a:pPr>
            <a:r>
              <a:rPr lang="en-US" sz="1500" dirty="0">
                <a:effectLst/>
                <a:latin typeface="Comic Sans MS" panose="030F0702030302020204" pitchFamily="66" charset="0"/>
              </a:rPr>
              <a:t># docker run hello-world</a:t>
            </a:r>
          </a:p>
          <a:p>
            <a:pPr marL="0" indent="0">
              <a:buNone/>
            </a:pPr>
            <a:r>
              <a:rPr lang="en-US" sz="1700" b="1" i="1" u="sng" dirty="0">
                <a:solidFill>
                  <a:srgbClr val="FFFF00"/>
                </a:solidFill>
                <a:effectLst/>
                <a:latin typeface="Comic Sans MS" panose="030F0702030302020204" pitchFamily="66" charset="0"/>
              </a:rPr>
              <a:t>You can search for images available on Docker Hub by using the docker command with the search</a:t>
            </a:r>
          </a:p>
          <a:p>
            <a:pPr marL="457200" lvl="1" indent="0">
              <a:buNone/>
            </a:pPr>
            <a:r>
              <a:rPr lang="en-US" sz="1500" dirty="0">
                <a:effectLst/>
                <a:latin typeface="Comic Sans MS" panose="030F0702030302020204" pitchFamily="66" charset="0"/>
              </a:rPr>
              <a:t># docker search centos</a:t>
            </a:r>
          </a:p>
          <a:p>
            <a:pPr marL="0" indent="0">
              <a:buNone/>
            </a:pPr>
            <a:r>
              <a:rPr lang="en-US" sz="1700" b="1" i="1" u="sng" dirty="0">
                <a:solidFill>
                  <a:srgbClr val="FFFF00"/>
                </a:solidFill>
                <a:effectLst/>
                <a:latin typeface="Comic Sans MS" panose="030F0702030302020204" pitchFamily="66" charset="0"/>
              </a:rPr>
              <a:t>you can download images to your computer using the pull</a:t>
            </a:r>
          </a:p>
          <a:p>
            <a:pPr marL="457200" lvl="1" indent="0">
              <a:buNone/>
            </a:pPr>
            <a:r>
              <a:rPr lang="en-US" sz="1500" dirty="0">
                <a:effectLst/>
                <a:latin typeface="Comic Sans MS" panose="030F0702030302020204" pitchFamily="66" charset="0"/>
              </a:rPr>
              <a:t># docker pull centos</a:t>
            </a:r>
          </a:p>
          <a:p>
            <a:pPr marL="0" indent="0">
              <a:buNone/>
            </a:pPr>
            <a:r>
              <a:rPr lang="en-US" sz="1700" b="1" i="1" u="sng" dirty="0">
                <a:solidFill>
                  <a:srgbClr val="FFFF00"/>
                </a:solidFill>
                <a:effectLst/>
                <a:latin typeface="Comic Sans MS" panose="030F0702030302020204" pitchFamily="66" charset="0"/>
              </a:rPr>
              <a:t>To see the images that have been downloaded to your computer</a:t>
            </a:r>
          </a:p>
          <a:p>
            <a:pPr marL="457200" lvl="1" indent="0">
              <a:buNone/>
            </a:pPr>
            <a:r>
              <a:rPr lang="en-US" sz="1600" dirty="0">
                <a:effectLst/>
                <a:latin typeface="Comic Sans MS" panose="030F0702030302020204" pitchFamily="66" charset="0"/>
              </a:rPr>
              <a:t># docker images</a:t>
            </a:r>
            <a:endParaRPr lang="en-US" sz="1500" dirty="0">
              <a:effectLst/>
              <a:latin typeface="Comic Sans MS" panose="030F0702030302020204" pitchFamily="66" charset="0"/>
            </a:endParaRPr>
          </a:p>
          <a:p>
            <a:pPr marL="0" indent="0">
              <a:buNone/>
            </a:pPr>
            <a:r>
              <a:rPr lang="en-US" sz="1700" b="1" i="1" u="sng" dirty="0">
                <a:solidFill>
                  <a:srgbClr val="FFFF00"/>
                </a:solidFill>
                <a:effectLst/>
                <a:latin typeface="Comic Sans MS" panose="030F0702030302020204" pitchFamily="66" charset="0"/>
              </a:rPr>
              <a:t>To delete docker images</a:t>
            </a:r>
          </a:p>
          <a:p>
            <a:pPr marL="457200" lvl="1" indent="0">
              <a:buNone/>
            </a:pPr>
            <a:r>
              <a:rPr lang="en-US" sz="1500" dirty="0">
                <a:effectLst/>
                <a:latin typeface="Comic Sans MS" panose="030F0702030302020204" pitchFamily="66" charset="0"/>
              </a:rPr>
              <a:t># docker </a:t>
            </a:r>
            <a:r>
              <a:rPr lang="en-US" sz="1500" dirty="0" err="1">
                <a:effectLst/>
                <a:latin typeface="Comic Sans MS" panose="030F0702030302020204" pitchFamily="66" charset="0"/>
              </a:rPr>
              <a:t>rmi</a:t>
            </a:r>
            <a:r>
              <a:rPr lang="en-US" sz="1500" dirty="0">
                <a:effectLst/>
                <a:latin typeface="Comic Sans MS" panose="030F0702030302020204" pitchFamily="66" charset="0"/>
              </a:rPr>
              <a:t>  &lt;7a86f8ffcb25 &gt;</a:t>
            </a:r>
          </a:p>
        </p:txBody>
      </p:sp>
    </p:spTree>
    <p:extLst>
      <p:ext uri="{BB962C8B-B14F-4D97-AF65-F5344CB8AC3E}">
        <p14:creationId xmlns:p14="http://schemas.microsoft.com/office/powerpoint/2010/main" val="814628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736160-4847-469E-8631-42CFA871559E}"/>
              </a:ext>
            </a:extLst>
          </p:cNvPr>
          <p:cNvSpPr>
            <a:spLocks noGrp="1"/>
          </p:cNvSpPr>
          <p:nvPr>
            <p:ph idx="1"/>
          </p:nvPr>
        </p:nvSpPr>
        <p:spPr>
          <a:xfrm>
            <a:off x="913795" y="577049"/>
            <a:ext cx="10353762" cy="5671350"/>
          </a:xfrm>
        </p:spPr>
        <p:txBody>
          <a:bodyPr>
            <a:normAutofit/>
          </a:bodyPr>
          <a:lstStyle/>
          <a:p>
            <a:pPr marL="0" indent="0">
              <a:buNone/>
            </a:pPr>
            <a:r>
              <a:rPr lang="en-US" b="1" i="1" u="sng" dirty="0">
                <a:solidFill>
                  <a:srgbClr val="FFFF00"/>
                </a:solidFill>
              </a:rPr>
              <a:t>Setting a trust on image download</a:t>
            </a:r>
            <a:endParaRPr lang="en-IN" b="1" i="1" u="sng" dirty="0">
              <a:solidFill>
                <a:srgbClr val="FFFF00"/>
              </a:solidFill>
            </a:endParaRPr>
          </a:p>
          <a:p>
            <a:r>
              <a:rPr lang="en-IN" dirty="0"/>
              <a:t>Export trust to ENV variable temporary </a:t>
            </a:r>
          </a:p>
          <a:p>
            <a:pPr lvl="1"/>
            <a:r>
              <a:rPr lang="en-IN" dirty="0"/>
              <a:t>export DOCKER_CONTENT_TRUST=1</a:t>
            </a:r>
          </a:p>
          <a:p>
            <a:r>
              <a:rPr lang="en-IN" dirty="0"/>
              <a:t>To add a trust Permanente edit and add below entry in /etc/environment</a:t>
            </a:r>
          </a:p>
          <a:p>
            <a:pPr lvl="1"/>
            <a:r>
              <a:rPr lang="en-IN" dirty="0"/>
              <a:t>DOCKER_CONTENT_TRUST=1</a:t>
            </a:r>
          </a:p>
          <a:p>
            <a:pPr marL="457200" lvl="1" indent="0">
              <a:buNone/>
            </a:pPr>
            <a:endParaRPr lang="en-IN" dirty="0"/>
          </a:p>
          <a:p>
            <a:pPr marL="0" indent="0">
              <a:buNone/>
            </a:pPr>
            <a:r>
              <a:rPr lang="en-IN" sz="2000" b="1" i="1" u="sng" cap="none" dirty="0">
                <a:solidFill>
                  <a:srgbClr val="FFFF00"/>
                </a:solidFill>
              </a:rPr>
              <a:t>Exporting and importing the container from one host  to other</a:t>
            </a:r>
          </a:p>
          <a:p>
            <a:r>
              <a:rPr lang="en-US" dirty="0"/>
              <a:t>Export from source:</a:t>
            </a:r>
          </a:p>
          <a:p>
            <a:pPr lvl="1"/>
            <a:r>
              <a:rPr lang="en-US" dirty="0"/>
              <a:t>docker export 4caf9bf4a32c &gt; /</a:t>
            </a:r>
            <a:r>
              <a:rPr lang="en-US" dirty="0" err="1"/>
              <a:t>tmp</a:t>
            </a:r>
            <a:r>
              <a:rPr lang="en-US" dirty="0"/>
              <a:t>/alpineexport.tar</a:t>
            </a:r>
          </a:p>
          <a:p>
            <a:r>
              <a:rPr lang="en-US" dirty="0"/>
              <a:t>Import in designation</a:t>
            </a:r>
          </a:p>
          <a:p>
            <a:pPr lvl="1"/>
            <a:r>
              <a:rPr lang="en-US" dirty="0"/>
              <a:t>cat  /</a:t>
            </a:r>
            <a:r>
              <a:rPr lang="en-US" dirty="0" err="1"/>
              <a:t>tmp</a:t>
            </a:r>
            <a:r>
              <a:rPr lang="en-US" dirty="0"/>
              <a:t>/alpineexport.tar | docker import - </a:t>
            </a:r>
            <a:r>
              <a:rPr lang="en-US" dirty="0" err="1"/>
              <a:t>exportedImg:latest</a:t>
            </a:r>
            <a:endParaRPr lang="en-IN" dirty="0"/>
          </a:p>
          <a:p>
            <a:endParaRPr lang="en-IN" sz="2000" cap="none" dirty="0"/>
          </a:p>
          <a:p>
            <a:endParaRPr lang="en-IN" dirty="0"/>
          </a:p>
        </p:txBody>
      </p:sp>
    </p:spTree>
    <p:extLst>
      <p:ext uri="{BB962C8B-B14F-4D97-AF65-F5344CB8AC3E}">
        <p14:creationId xmlns:p14="http://schemas.microsoft.com/office/powerpoint/2010/main" val="1688838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54547"/>
            <a:ext cx="10353762" cy="546789"/>
          </a:xfrm>
        </p:spPr>
        <p:txBody>
          <a:bodyPr>
            <a:normAutofit/>
          </a:bodyPr>
          <a:lstStyle/>
          <a:p>
            <a:pPr algn="l"/>
            <a:r>
              <a:rPr lang="en-US" sz="2400" u="sng" dirty="0">
                <a:solidFill>
                  <a:srgbClr val="FFFF00"/>
                </a:solidFill>
                <a:effectLst/>
              </a:rPr>
              <a:t>Docker Container</a:t>
            </a:r>
            <a:endParaRPr lang="en-US" sz="2400" u="sng" dirty="0">
              <a:solidFill>
                <a:srgbClr val="FFFF00"/>
              </a:solidFill>
            </a:endParaRPr>
          </a:p>
        </p:txBody>
      </p:sp>
      <p:sp>
        <p:nvSpPr>
          <p:cNvPr id="3" name="Content Placeholder 2"/>
          <p:cNvSpPr>
            <a:spLocks noGrp="1"/>
          </p:cNvSpPr>
          <p:nvPr>
            <p:ph idx="1"/>
          </p:nvPr>
        </p:nvSpPr>
        <p:spPr>
          <a:xfrm>
            <a:off x="913795" y="824247"/>
            <a:ext cx="10353762" cy="5656451"/>
          </a:xfrm>
        </p:spPr>
        <p:txBody>
          <a:bodyPr>
            <a:normAutofit/>
          </a:bodyPr>
          <a:lstStyle/>
          <a:p>
            <a:pPr marL="0" indent="0">
              <a:buNone/>
            </a:pPr>
            <a:r>
              <a:rPr lang="en-US" b="1" i="1" u="sng" dirty="0">
                <a:solidFill>
                  <a:srgbClr val="FFFF00"/>
                </a:solidFill>
                <a:effectLst/>
                <a:sym typeface="Wingdings" panose="05000000000000000000" pitchFamily="2" charset="2"/>
              </a:rPr>
              <a:t>Creating and running the container:</a:t>
            </a:r>
          </a:p>
          <a:p>
            <a:pPr marL="457200" lvl="1" indent="0">
              <a:buNone/>
            </a:pPr>
            <a:r>
              <a:rPr lang="en-US" sz="2000" i="1" dirty="0">
                <a:effectLst/>
                <a:sym typeface="Wingdings" panose="05000000000000000000" pitchFamily="2" charset="2"/>
              </a:rPr>
              <a:t># docker container create –name </a:t>
            </a:r>
            <a:r>
              <a:rPr lang="en-US" sz="2000" i="1" dirty="0" err="1">
                <a:effectLst/>
                <a:sym typeface="Wingdings" panose="05000000000000000000" pitchFamily="2" charset="2"/>
              </a:rPr>
              <a:t>mycentos</a:t>
            </a:r>
            <a:r>
              <a:rPr lang="en-US" sz="2000" i="1" dirty="0">
                <a:effectLst/>
                <a:sym typeface="Wingdings" panose="05000000000000000000" pitchFamily="2" charset="2"/>
              </a:rPr>
              <a:t> –p 8050:80 &lt;</a:t>
            </a:r>
            <a:r>
              <a:rPr lang="en-US" sz="2000" i="1" dirty="0" err="1">
                <a:effectLst/>
                <a:sym typeface="Wingdings" panose="05000000000000000000" pitchFamily="2" charset="2"/>
              </a:rPr>
              <a:t>img</a:t>
            </a:r>
            <a:r>
              <a:rPr lang="en-US" sz="2000" i="1" dirty="0">
                <a:effectLst/>
                <a:sym typeface="Wingdings" panose="05000000000000000000" pitchFamily="2" charset="2"/>
              </a:rPr>
              <a:t> name or ID&gt;</a:t>
            </a:r>
          </a:p>
          <a:p>
            <a:pPr marL="457200" lvl="1" indent="0">
              <a:buNone/>
            </a:pPr>
            <a:r>
              <a:rPr lang="en-US" sz="2000" i="1" dirty="0">
                <a:effectLst/>
                <a:sym typeface="Wingdings" panose="05000000000000000000" pitchFamily="2" charset="2"/>
              </a:rPr>
              <a:t># docker container start -d &lt;container ID&gt;</a:t>
            </a:r>
          </a:p>
          <a:p>
            <a:pPr marL="0" indent="0">
              <a:buNone/>
            </a:pPr>
            <a:r>
              <a:rPr lang="en-US" b="1" i="1" u="sng" dirty="0">
                <a:solidFill>
                  <a:srgbClr val="FFFF00"/>
                </a:solidFill>
                <a:effectLst/>
                <a:sym typeface="Wingdings" panose="05000000000000000000" pitchFamily="2" charset="2"/>
              </a:rPr>
              <a:t>Running container directly:</a:t>
            </a:r>
          </a:p>
          <a:p>
            <a:pPr marL="457200" lvl="1" indent="0">
              <a:buNone/>
            </a:pPr>
            <a:r>
              <a:rPr lang="en-US" sz="2000" i="1" dirty="0">
                <a:effectLst/>
                <a:sym typeface="Wingdings" panose="05000000000000000000" pitchFamily="2" charset="2"/>
              </a:rPr>
              <a:t># docker container run (-d or -it) –name &lt;Name for container&gt; -p 8050:80 &lt;image name&gt;</a:t>
            </a:r>
          </a:p>
          <a:p>
            <a:pPr marL="457200" lvl="1" indent="0">
              <a:buNone/>
            </a:pPr>
            <a:r>
              <a:rPr lang="en-US" sz="2000" i="1" dirty="0">
                <a:effectLst/>
                <a:sym typeface="Wingdings" panose="05000000000000000000" pitchFamily="2" charset="2"/>
              </a:rPr>
              <a:t># docker container ls (or) ls –a  to list all container with is running and existed </a:t>
            </a:r>
          </a:p>
          <a:p>
            <a:pPr marL="457200" lvl="1" indent="0">
              <a:buNone/>
            </a:pPr>
            <a:r>
              <a:rPr lang="en-US" sz="2000" i="1" dirty="0">
                <a:effectLst/>
                <a:sym typeface="Wingdings" panose="05000000000000000000" pitchFamily="2" charset="2"/>
              </a:rPr>
              <a:t># docker ps (or) ps –a</a:t>
            </a:r>
          </a:p>
          <a:p>
            <a:pPr marL="457200" lvl="1" indent="0">
              <a:buNone/>
            </a:pPr>
            <a:r>
              <a:rPr lang="en-US" sz="2000" i="1" dirty="0">
                <a:effectLst/>
                <a:sym typeface="Wingdings" panose="05000000000000000000" pitchFamily="2" charset="2"/>
              </a:rPr>
              <a:t># docker run -it  </a:t>
            </a:r>
            <a:r>
              <a:rPr lang="en-US" sz="2000" i="1" dirty="0" err="1">
                <a:effectLst/>
                <a:sym typeface="Wingdings" panose="05000000000000000000" pitchFamily="2" charset="2"/>
              </a:rPr>
              <a:t>busybox</a:t>
            </a:r>
            <a:r>
              <a:rPr lang="en-US" sz="2000" i="1" dirty="0">
                <a:effectLst/>
                <a:sym typeface="Wingdings" panose="05000000000000000000" pitchFamily="2" charset="2"/>
              </a:rPr>
              <a:t> /bin/bash</a:t>
            </a:r>
          </a:p>
          <a:p>
            <a:pPr marL="0" indent="0">
              <a:buNone/>
            </a:pPr>
            <a:r>
              <a:rPr lang="en-US" b="1" i="1" u="sng" dirty="0">
                <a:solidFill>
                  <a:srgbClr val="FFFF00"/>
                </a:solidFill>
                <a:effectLst/>
                <a:sym typeface="Wingdings" panose="05000000000000000000" pitchFamily="2" charset="2"/>
              </a:rPr>
              <a:t>Stopping, killing, removing the container:</a:t>
            </a:r>
          </a:p>
          <a:p>
            <a:pPr marL="457200" lvl="1" indent="0">
              <a:buNone/>
            </a:pPr>
            <a:r>
              <a:rPr lang="en-US" sz="2000" i="1" dirty="0">
                <a:effectLst/>
                <a:sym typeface="Wingdings" panose="05000000000000000000" pitchFamily="2" charset="2"/>
              </a:rPr>
              <a:t># docker &lt;stop (or) kill&gt; &lt;Container ID&gt;</a:t>
            </a:r>
          </a:p>
          <a:p>
            <a:pPr marL="457200" lvl="1" indent="0">
              <a:buNone/>
            </a:pPr>
            <a:r>
              <a:rPr lang="en-US" sz="2000" i="1" dirty="0">
                <a:effectLst/>
                <a:sym typeface="Wingdings" panose="05000000000000000000" pitchFamily="2" charset="2"/>
              </a:rPr>
              <a:t># docker container prune --&gt; To remove all stopped containers</a:t>
            </a:r>
          </a:p>
          <a:p>
            <a:endParaRPr lang="en-US" dirty="0">
              <a:effectLst/>
              <a:sym typeface="Wingdings" panose="05000000000000000000" pitchFamily="2" charset="2"/>
            </a:endParaRPr>
          </a:p>
          <a:p>
            <a:endParaRPr lang="en-US" dirty="0">
              <a:effectLst/>
              <a:sym typeface="Wingdings" panose="05000000000000000000" pitchFamily="2" charset="2"/>
            </a:endParaRPr>
          </a:p>
          <a:p>
            <a:endParaRPr lang="en-US" dirty="0">
              <a:effectLst/>
            </a:endParaRPr>
          </a:p>
          <a:p>
            <a:endParaRPr lang="en-US" dirty="0"/>
          </a:p>
        </p:txBody>
      </p:sp>
    </p:spTree>
    <p:extLst>
      <p:ext uri="{BB962C8B-B14F-4D97-AF65-F5344CB8AC3E}">
        <p14:creationId xmlns:p14="http://schemas.microsoft.com/office/powerpoint/2010/main" val="1497088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F67B51-5302-4FB0-B973-1F539F16F156}"/>
              </a:ext>
            </a:extLst>
          </p:cNvPr>
          <p:cNvSpPr>
            <a:spLocks noGrp="1"/>
          </p:cNvSpPr>
          <p:nvPr>
            <p:ph idx="1"/>
          </p:nvPr>
        </p:nvSpPr>
        <p:spPr>
          <a:xfrm>
            <a:off x="913795" y="648070"/>
            <a:ext cx="10353762" cy="5486400"/>
          </a:xfrm>
        </p:spPr>
        <p:txBody>
          <a:bodyPr>
            <a:normAutofit lnSpcReduction="10000"/>
          </a:bodyPr>
          <a:lstStyle/>
          <a:p>
            <a:pPr marL="0" indent="0">
              <a:buNone/>
            </a:pPr>
            <a:r>
              <a:rPr lang="en-IN" b="1" i="1" u="sng" dirty="0">
                <a:solidFill>
                  <a:srgbClr val="FFFF00"/>
                </a:solidFill>
              </a:rPr>
              <a:t>Command to inspect a container</a:t>
            </a:r>
          </a:p>
          <a:p>
            <a:pPr marL="0" indent="0">
              <a:buNone/>
            </a:pPr>
            <a:r>
              <a:rPr lang="en-IN" dirty="0"/>
              <a:t>	# docker container inspect dbf128e9c141</a:t>
            </a:r>
          </a:p>
          <a:p>
            <a:pPr marL="0" indent="0">
              <a:buNone/>
            </a:pPr>
            <a:r>
              <a:rPr lang="en-IN" b="1" i="1" u="sng" dirty="0">
                <a:solidFill>
                  <a:srgbClr val="FFFF00"/>
                </a:solidFill>
              </a:rPr>
              <a:t>Container history and log:</a:t>
            </a:r>
          </a:p>
          <a:p>
            <a:pPr marL="457200" lvl="1" indent="0">
              <a:buNone/>
            </a:pPr>
            <a:r>
              <a:rPr lang="en-IN" sz="2000" dirty="0"/>
              <a:t># docker history &lt;</a:t>
            </a:r>
            <a:r>
              <a:rPr lang="en-IN" sz="2000" dirty="0" err="1"/>
              <a:t>img</a:t>
            </a:r>
            <a:r>
              <a:rPr lang="en-IN" sz="2000" dirty="0"/>
              <a:t> name&gt; &lt;container&gt;</a:t>
            </a:r>
          </a:p>
          <a:p>
            <a:pPr marL="457200" lvl="1" indent="0">
              <a:buNone/>
            </a:pPr>
            <a:r>
              <a:rPr lang="en-IN" sz="2000" dirty="0"/>
              <a:t># docker container logs &lt;container ID&gt;</a:t>
            </a:r>
          </a:p>
          <a:p>
            <a:pPr marL="0" indent="0">
              <a:buNone/>
            </a:pPr>
            <a:r>
              <a:rPr lang="en-IN" b="1" i="1" u="sng" dirty="0">
                <a:solidFill>
                  <a:srgbClr val="FFFF00"/>
                </a:solidFill>
              </a:rPr>
              <a:t>To access the container </a:t>
            </a:r>
          </a:p>
          <a:p>
            <a:pPr marL="457200" lvl="1" indent="0">
              <a:buNone/>
            </a:pPr>
            <a:r>
              <a:rPr lang="en-IN" sz="2000" dirty="0"/>
              <a:t># docker container exec –it &lt;con ID&gt; bash</a:t>
            </a:r>
          </a:p>
          <a:p>
            <a:pPr marL="457200" lvl="1" indent="0">
              <a:buNone/>
            </a:pPr>
            <a:r>
              <a:rPr lang="en-IN" sz="2000" dirty="0"/>
              <a:t># docker </a:t>
            </a:r>
            <a:r>
              <a:rPr lang="en-IN" sz="2000" dirty="0" err="1"/>
              <a:t>attache</a:t>
            </a:r>
            <a:r>
              <a:rPr lang="en-IN" sz="2000" dirty="0"/>
              <a:t> &lt;container ID&gt; --&gt; existing process have to run</a:t>
            </a:r>
          </a:p>
          <a:p>
            <a:pPr marL="457200" lvl="1" indent="0">
              <a:buNone/>
            </a:pPr>
            <a:r>
              <a:rPr lang="en-IN" sz="2000" dirty="0"/>
              <a:t># ctrl + p q to come out from container without stopping</a:t>
            </a:r>
          </a:p>
          <a:p>
            <a:pPr marL="0" indent="0">
              <a:buNone/>
            </a:pPr>
            <a:r>
              <a:rPr lang="en-IN" b="1" i="1" u="sng" dirty="0">
                <a:solidFill>
                  <a:srgbClr val="FFFF00"/>
                </a:solidFill>
              </a:rPr>
              <a:t>running container with privileged access:</a:t>
            </a:r>
          </a:p>
          <a:p>
            <a:pPr marL="457200" lvl="1" indent="0">
              <a:buNone/>
            </a:pPr>
            <a:r>
              <a:rPr lang="en-IN" sz="2000" dirty="0"/>
              <a:t># docker run -d --privileged -p 8080:80 --name test centos:7 /</a:t>
            </a:r>
            <a:r>
              <a:rPr lang="en-IN" sz="2000" dirty="0" err="1"/>
              <a:t>sbin</a:t>
            </a:r>
            <a:r>
              <a:rPr lang="en-IN" sz="2000" dirty="0"/>
              <a:t>/</a:t>
            </a:r>
            <a:r>
              <a:rPr lang="en-IN" sz="2000" dirty="0" err="1"/>
              <a:t>init</a:t>
            </a:r>
            <a:endParaRPr lang="en-IN" sz="2000" dirty="0"/>
          </a:p>
          <a:p>
            <a:pPr marL="457200" lvl="1" indent="0">
              <a:buNone/>
            </a:pPr>
            <a:r>
              <a:rPr lang="en-IN" sz="2000" dirty="0"/>
              <a:t># docker inspect --format='{{.</a:t>
            </a:r>
            <a:r>
              <a:rPr lang="en-IN" sz="2000" dirty="0" err="1"/>
              <a:t>HostConfig.Privileged</a:t>
            </a:r>
            <a:r>
              <a:rPr lang="en-IN" sz="2000" dirty="0"/>
              <a:t>}}' [</a:t>
            </a:r>
            <a:r>
              <a:rPr lang="en-IN" sz="2000" dirty="0" err="1"/>
              <a:t>container_id</a:t>
            </a:r>
            <a:r>
              <a:rPr lang="en-IN" sz="2000" dirty="0"/>
              <a:t>]</a:t>
            </a:r>
          </a:p>
          <a:p>
            <a:pPr marL="457200" lvl="1" indent="0">
              <a:buNone/>
            </a:pPr>
            <a:r>
              <a:rPr lang="en-IN" sz="2000" dirty="0"/>
              <a:t># docker exec -it d293571f6619 /bin/bash</a:t>
            </a:r>
          </a:p>
          <a:p>
            <a:endParaRPr lang="en-IN" dirty="0"/>
          </a:p>
        </p:txBody>
      </p:sp>
    </p:spTree>
    <p:extLst>
      <p:ext uri="{BB962C8B-B14F-4D97-AF65-F5344CB8AC3E}">
        <p14:creationId xmlns:p14="http://schemas.microsoft.com/office/powerpoint/2010/main" val="3165683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3EA2F-81AE-4465-9137-A7AF1365872B}"/>
              </a:ext>
            </a:extLst>
          </p:cNvPr>
          <p:cNvSpPr>
            <a:spLocks noGrp="1"/>
          </p:cNvSpPr>
          <p:nvPr>
            <p:ph type="title"/>
          </p:nvPr>
        </p:nvSpPr>
        <p:spPr>
          <a:xfrm>
            <a:off x="630315" y="115411"/>
            <a:ext cx="10637241" cy="594804"/>
          </a:xfrm>
        </p:spPr>
        <p:txBody>
          <a:bodyPr/>
          <a:lstStyle/>
          <a:p>
            <a:pPr algn="l"/>
            <a:r>
              <a:rPr lang="en-US" sz="2400" u="sng" dirty="0">
                <a:solidFill>
                  <a:srgbClr val="FFFF00"/>
                </a:solidFill>
                <a:effectLst/>
              </a:rPr>
              <a:t>Docker volume</a:t>
            </a:r>
            <a:endParaRPr lang="en-IN" sz="2400" u="sng" dirty="0">
              <a:solidFill>
                <a:srgbClr val="FFFF00"/>
              </a:solidFill>
              <a:effectLst/>
            </a:endParaRPr>
          </a:p>
        </p:txBody>
      </p:sp>
      <p:sp>
        <p:nvSpPr>
          <p:cNvPr id="3" name="Content Placeholder 2">
            <a:extLst>
              <a:ext uri="{FF2B5EF4-FFF2-40B4-BE49-F238E27FC236}">
                <a16:creationId xmlns:a16="http://schemas.microsoft.com/office/drawing/2014/main" id="{DE98DA88-14BF-4F04-8347-FD7961695352}"/>
              </a:ext>
            </a:extLst>
          </p:cNvPr>
          <p:cNvSpPr>
            <a:spLocks noGrp="1"/>
          </p:cNvSpPr>
          <p:nvPr>
            <p:ph idx="1"/>
          </p:nvPr>
        </p:nvSpPr>
        <p:spPr>
          <a:xfrm>
            <a:off x="568171" y="710215"/>
            <a:ext cx="11239130" cy="6032374"/>
          </a:xfrm>
        </p:spPr>
        <p:txBody>
          <a:bodyPr>
            <a:normAutofit/>
          </a:bodyPr>
          <a:lstStyle/>
          <a:p>
            <a:pPr marL="0" indent="0">
              <a:buNone/>
            </a:pPr>
            <a:r>
              <a:rPr lang="en-IN" b="1" i="1" u="sng" dirty="0">
                <a:solidFill>
                  <a:srgbClr val="FFFF00"/>
                </a:solidFill>
                <a:latin typeface="Consolas" panose="020B0609020204030204" pitchFamily="49" charset="0"/>
              </a:rPr>
              <a:t>Listing and creating volume</a:t>
            </a:r>
          </a:p>
          <a:p>
            <a:pPr marL="457200" lvl="1" indent="0">
              <a:buNone/>
            </a:pPr>
            <a:r>
              <a:rPr lang="en-IN" i="1" dirty="0">
                <a:latin typeface="Consolas" panose="020B0609020204030204" pitchFamily="49" charset="0"/>
              </a:rPr>
              <a:t>	# docker volume ls</a:t>
            </a:r>
          </a:p>
          <a:p>
            <a:pPr marL="457200" lvl="1" indent="0">
              <a:buNone/>
            </a:pPr>
            <a:r>
              <a:rPr lang="en-IN" i="1" dirty="0">
                <a:latin typeface="Consolas" panose="020B0609020204030204" pitchFamily="49" charset="0"/>
              </a:rPr>
              <a:t>	# docker volume create </a:t>
            </a:r>
            <a:r>
              <a:rPr lang="en-IN" i="1" dirty="0" err="1">
                <a:latin typeface="Consolas" panose="020B0609020204030204" pitchFamily="49" charset="0"/>
              </a:rPr>
              <a:t>myvolume</a:t>
            </a:r>
            <a:endParaRPr lang="en-IN" i="1" dirty="0">
              <a:latin typeface="Consolas" panose="020B0609020204030204" pitchFamily="49" charset="0"/>
            </a:endParaRPr>
          </a:p>
          <a:p>
            <a:pPr marL="0" indent="0">
              <a:buNone/>
            </a:pPr>
            <a:r>
              <a:rPr lang="en-IN" b="1" i="1" u="sng" dirty="0">
                <a:solidFill>
                  <a:srgbClr val="FFFF00"/>
                </a:solidFill>
                <a:latin typeface="Consolas" panose="020B0609020204030204" pitchFamily="49" charset="0"/>
              </a:rPr>
              <a:t>Inspecting volume for detail info</a:t>
            </a:r>
          </a:p>
          <a:p>
            <a:pPr marL="0" indent="0">
              <a:buNone/>
            </a:pPr>
            <a:r>
              <a:rPr lang="en-IN" i="1" dirty="0">
                <a:latin typeface="Consolas" panose="020B0609020204030204" pitchFamily="49" charset="0"/>
              </a:rPr>
              <a:t>    	# docker volume inspect </a:t>
            </a:r>
            <a:r>
              <a:rPr lang="en-IN" i="1" dirty="0" err="1">
                <a:latin typeface="Consolas" panose="020B0609020204030204" pitchFamily="49" charset="0"/>
              </a:rPr>
              <a:t>myvolume</a:t>
            </a:r>
            <a:endParaRPr lang="en-IN" i="1" dirty="0">
              <a:latin typeface="Consolas" panose="020B0609020204030204" pitchFamily="49" charset="0"/>
            </a:endParaRPr>
          </a:p>
          <a:p>
            <a:pPr marL="0" indent="0">
              <a:buNone/>
            </a:pPr>
            <a:r>
              <a:rPr lang="en-IN" b="1" i="1" u="sng" dirty="0">
                <a:solidFill>
                  <a:srgbClr val="FFFF00"/>
                </a:solidFill>
                <a:latin typeface="Consolas" panose="020B0609020204030204" pitchFamily="49" charset="0"/>
              </a:rPr>
              <a:t>Creating container with docker volume:</a:t>
            </a:r>
          </a:p>
          <a:p>
            <a:pPr marL="0" indent="0">
              <a:buNone/>
            </a:pPr>
            <a:r>
              <a:rPr lang="en-IN" i="1" dirty="0">
                <a:latin typeface="Consolas" panose="020B0609020204030204" pitchFamily="49" charset="0"/>
              </a:rPr>
              <a:t>	# docker run -it --name=myjenkins1 -p 8080:8080 -p 50000:50000 --mount 		  source=</a:t>
            </a:r>
            <a:r>
              <a:rPr lang="en-IN" i="1" dirty="0" err="1">
                <a:latin typeface="Consolas" panose="020B0609020204030204" pitchFamily="49" charset="0"/>
              </a:rPr>
              <a:t>myvolume,destination</a:t>
            </a:r>
            <a:r>
              <a:rPr lang="en-IN" i="1" dirty="0">
                <a:latin typeface="Consolas" panose="020B0609020204030204" pitchFamily="49" charset="0"/>
              </a:rPr>
              <a:t>=/var/</a:t>
            </a:r>
            <a:r>
              <a:rPr lang="en-IN" i="1" dirty="0" err="1">
                <a:latin typeface="Consolas" panose="020B0609020204030204" pitchFamily="49" charset="0"/>
              </a:rPr>
              <a:t>jenkins_home</a:t>
            </a:r>
            <a:r>
              <a:rPr lang="en-IN" i="1" dirty="0">
                <a:latin typeface="Consolas" panose="020B0609020204030204" pitchFamily="49" charset="0"/>
              </a:rPr>
              <a:t> </a:t>
            </a:r>
            <a:r>
              <a:rPr lang="en-IN" i="1" dirty="0" err="1">
                <a:latin typeface="Consolas" panose="020B0609020204030204" pitchFamily="49" charset="0"/>
              </a:rPr>
              <a:t>jenkins</a:t>
            </a:r>
            <a:r>
              <a:rPr lang="en-IN" i="1" dirty="0">
                <a:latin typeface="Consolas" panose="020B0609020204030204" pitchFamily="49" charset="0"/>
              </a:rPr>
              <a:t>/</a:t>
            </a:r>
            <a:r>
              <a:rPr lang="en-IN" i="1" dirty="0" err="1">
                <a:latin typeface="Consolas" panose="020B0609020204030204" pitchFamily="49" charset="0"/>
              </a:rPr>
              <a:t>jenkins</a:t>
            </a:r>
            <a:endParaRPr lang="en-IN" i="1" dirty="0">
              <a:latin typeface="Consolas" panose="020B0609020204030204" pitchFamily="49" charset="0"/>
            </a:endParaRPr>
          </a:p>
          <a:p>
            <a:pPr marL="0" indent="0">
              <a:buNone/>
            </a:pPr>
            <a:r>
              <a:rPr lang="en-IN" b="1" i="1" u="sng" dirty="0">
                <a:solidFill>
                  <a:srgbClr val="FFFF00"/>
                </a:solidFill>
                <a:latin typeface="Consolas" panose="020B0609020204030204" pitchFamily="49" charset="0"/>
              </a:rPr>
              <a:t>Creating local directory and mounting the volume:</a:t>
            </a:r>
          </a:p>
          <a:p>
            <a:pPr marL="0" indent="0">
              <a:buNone/>
            </a:pPr>
            <a:r>
              <a:rPr lang="en-IN" i="1" dirty="0">
                <a:latin typeface="Consolas" panose="020B0609020204030204" pitchFamily="49" charset="0"/>
              </a:rPr>
              <a:t>	# </a:t>
            </a:r>
            <a:r>
              <a:rPr lang="en-IN" i="1" dirty="0" err="1">
                <a:latin typeface="Consolas" panose="020B0609020204030204" pitchFamily="49" charset="0"/>
              </a:rPr>
              <a:t>mkdir</a:t>
            </a:r>
            <a:r>
              <a:rPr lang="en-IN" i="1" dirty="0">
                <a:latin typeface="Consolas" panose="020B0609020204030204" pitchFamily="49" charset="0"/>
              </a:rPr>
              <a:t> </a:t>
            </a:r>
            <a:r>
              <a:rPr lang="en-IN" i="1" dirty="0" err="1">
                <a:latin typeface="Consolas" panose="020B0609020204030204" pitchFamily="49" charset="0"/>
              </a:rPr>
              <a:t>jenkins</a:t>
            </a:r>
            <a:endParaRPr lang="en-IN" i="1" dirty="0">
              <a:latin typeface="Consolas" panose="020B0609020204030204" pitchFamily="49" charset="0"/>
            </a:endParaRPr>
          </a:p>
          <a:p>
            <a:pPr marL="0" indent="0">
              <a:buNone/>
            </a:pPr>
            <a:r>
              <a:rPr lang="en-IN" i="1" dirty="0">
                <a:latin typeface="Consolas" panose="020B0609020204030204" pitchFamily="49" charset="0"/>
              </a:rPr>
              <a:t>	# chmod 777 </a:t>
            </a:r>
            <a:r>
              <a:rPr lang="en-IN" i="1" dirty="0" err="1">
                <a:latin typeface="Consolas" panose="020B0609020204030204" pitchFamily="49" charset="0"/>
              </a:rPr>
              <a:t>jenkins</a:t>
            </a:r>
            <a:r>
              <a:rPr lang="en-IN" i="1" dirty="0">
                <a:latin typeface="Consolas" panose="020B0609020204030204" pitchFamily="49" charset="0"/>
              </a:rPr>
              <a:t>/</a:t>
            </a:r>
          </a:p>
          <a:p>
            <a:pPr marL="0" indent="0">
              <a:buNone/>
            </a:pPr>
            <a:r>
              <a:rPr lang="en-IN" i="1" dirty="0">
                <a:latin typeface="Consolas" panose="020B0609020204030204" pitchFamily="49" charset="0"/>
              </a:rPr>
              <a:t>	# docker run -it --name=jenkins4 -p 8081:8080 -p 40000:50000 -v 	    	/home/</a:t>
            </a:r>
            <a:r>
              <a:rPr lang="en-IN" i="1" dirty="0" err="1">
                <a:latin typeface="Consolas" panose="020B0609020204030204" pitchFamily="49" charset="0"/>
              </a:rPr>
              <a:t>jenkins</a:t>
            </a:r>
            <a:r>
              <a:rPr lang="en-IN" i="1" dirty="0">
                <a:latin typeface="Consolas" panose="020B0609020204030204" pitchFamily="49" charset="0"/>
              </a:rPr>
              <a:t>/:/var/</a:t>
            </a:r>
            <a:r>
              <a:rPr lang="en-IN" i="1" dirty="0" err="1">
                <a:latin typeface="Consolas" panose="020B0609020204030204" pitchFamily="49" charset="0"/>
              </a:rPr>
              <a:t>jenkins_home</a:t>
            </a:r>
            <a:r>
              <a:rPr lang="en-IN" i="1" dirty="0">
                <a:latin typeface="Consolas" panose="020B0609020204030204" pitchFamily="49" charset="0"/>
              </a:rPr>
              <a:t> </a:t>
            </a:r>
            <a:r>
              <a:rPr lang="en-IN" i="1" dirty="0" err="1">
                <a:latin typeface="Consolas" panose="020B0609020204030204" pitchFamily="49" charset="0"/>
              </a:rPr>
              <a:t>jenkins</a:t>
            </a:r>
            <a:r>
              <a:rPr lang="en-IN" i="1" dirty="0">
                <a:latin typeface="Consolas" panose="020B0609020204030204" pitchFamily="49" charset="0"/>
              </a:rPr>
              <a:t>/</a:t>
            </a:r>
            <a:r>
              <a:rPr lang="en-IN" i="1" dirty="0" err="1">
                <a:latin typeface="Consolas" panose="020B0609020204030204" pitchFamily="49" charset="0"/>
              </a:rPr>
              <a:t>jenkins</a:t>
            </a:r>
            <a:endParaRPr lang="en-IN" i="1" dirty="0">
              <a:latin typeface="Consolas" panose="020B0609020204030204" pitchFamily="49" charset="0"/>
            </a:endParaRPr>
          </a:p>
        </p:txBody>
      </p:sp>
    </p:spTree>
    <p:extLst>
      <p:ext uri="{BB962C8B-B14F-4D97-AF65-F5344CB8AC3E}">
        <p14:creationId xmlns:p14="http://schemas.microsoft.com/office/powerpoint/2010/main" val="953692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11553</TotalTime>
  <Words>1191</Words>
  <Application>Microsoft Office PowerPoint</Application>
  <PresentationFormat>Widescreen</PresentationFormat>
  <Paragraphs>140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Black</vt:lpstr>
      <vt:lpstr>Bookman Old Style</vt:lpstr>
      <vt:lpstr>Comic Sans MS</vt:lpstr>
      <vt:lpstr>Consolas</vt:lpstr>
      <vt:lpstr>Lucida Console</vt:lpstr>
      <vt:lpstr>Rockwell</vt:lpstr>
      <vt:lpstr>Damask</vt:lpstr>
      <vt:lpstr>Docker</vt:lpstr>
      <vt:lpstr>What is Docker and why it is used</vt:lpstr>
      <vt:lpstr>Install and Use Docker on CentOS 7</vt:lpstr>
      <vt:lpstr>Using the Docker Command</vt:lpstr>
      <vt:lpstr>Working with Docker Images</vt:lpstr>
      <vt:lpstr>PowerPoint Presentation</vt:lpstr>
      <vt:lpstr>Docker Container</vt:lpstr>
      <vt:lpstr>PowerPoint Presentation</vt:lpstr>
      <vt:lpstr>Docker volume</vt:lpstr>
      <vt:lpstr>Bind Mount</vt:lpstr>
      <vt:lpstr>PowerPoint Presentation</vt:lpstr>
      <vt:lpstr>PowerPoint Presentation</vt:lpstr>
      <vt:lpstr>Docker build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Sasidharan S</dc:creator>
  <cp:lastModifiedBy>sasi dharan</cp:lastModifiedBy>
  <cp:revision>50</cp:revision>
  <dcterms:created xsi:type="dcterms:W3CDTF">2019-07-01T17:51:26Z</dcterms:created>
  <dcterms:modified xsi:type="dcterms:W3CDTF">2022-06-24T01:46:31Z</dcterms:modified>
</cp:coreProperties>
</file>