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Int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g1tOeyruPKbkDlSL0NJMOQVhcO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nter-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Inter-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Inter-bold.fntdata"/><Relationship Id="rId6" Type="http://schemas.openxmlformats.org/officeDocument/2006/relationships/slide" Target="slides/slide2.xml"/><Relationship Id="rId18" Type="http://schemas.openxmlformats.org/officeDocument/2006/relationships/font" Target="fonts/Inter-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18d811c49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18d811c4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18d811c49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f18d811c4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18d811c49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18d811c4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4" name="Shape 14"/>
        <p:cNvGrpSpPr/>
        <p:nvPr/>
      </p:nvGrpSpPr>
      <p:grpSpPr>
        <a:xfrm>
          <a:off x="0" y="0"/>
          <a:ext cx="0" cy="0"/>
          <a:chOff x="0" y="0"/>
          <a:chExt cx="0" cy="0"/>
        </a:xfrm>
      </p:grpSpPr>
      <p:sp>
        <p:nvSpPr>
          <p:cNvPr id="15" name="Google Shape;15;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 name="Google Shape;17;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0" name="Shape 80"/>
        <p:cNvGrpSpPr/>
        <p:nvPr/>
      </p:nvGrpSpPr>
      <p:grpSpPr>
        <a:xfrm>
          <a:off x="0" y="0"/>
          <a:ext cx="0" cy="0"/>
          <a:chOff x="0" y="0"/>
          <a:chExt cx="0" cy="0"/>
        </a:xfrm>
      </p:grpSpPr>
      <p:sp>
        <p:nvSpPr>
          <p:cNvPr id="81" name="Google Shape;81;p22"/>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2"/>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2"/>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4" name="Google Shape;84;p22"/>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5" name="Google Shape;85;p22"/>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6" name="Google Shape;86;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3"/>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2" name="Google Shape;92;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2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4"/>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4"/>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0" name="Google Shape;100;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 name="Shape 20"/>
        <p:cNvGrpSpPr/>
        <p:nvPr/>
      </p:nvGrpSpPr>
      <p:grpSpPr>
        <a:xfrm>
          <a:off x="0" y="0"/>
          <a:ext cx="0" cy="0"/>
          <a:chOff x="0" y="0"/>
          <a:chExt cx="0" cy="0"/>
        </a:xfrm>
      </p:grpSpPr>
      <p:sp>
        <p:nvSpPr>
          <p:cNvPr id="21" name="Google Shape;21;p1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4"/>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5" name="Google Shape;25;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8" name="Google Shape;28;p1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 name="Google Shape;32;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5" name="Shape 35"/>
        <p:cNvGrpSpPr/>
        <p:nvPr/>
      </p:nvGrpSpPr>
      <p:grpSpPr>
        <a:xfrm>
          <a:off x="0" y="0"/>
          <a:ext cx="0" cy="0"/>
          <a:chOff x="0" y="0"/>
          <a:chExt cx="0" cy="0"/>
        </a:xfrm>
      </p:grpSpPr>
      <p:sp>
        <p:nvSpPr>
          <p:cNvPr id="36" name="Google Shape;36;p1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6"/>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0" name="Google Shape;40;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3" name="Google Shape;43;p16"/>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7"/>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17"/>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8"/>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18"/>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18"/>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6" name="Google Shape;56;p18"/>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2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21"/>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1"/>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1"/>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1"/>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6" name="Google Shape;76;p21"/>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7" name="Google Shape;77;p21"/>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2"/>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2"/>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
          <p:cNvSpPr txBox="1"/>
          <p:nvPr>
            <p:ph type="title"/>
          </p:nvPr>
        </p:nvSpPr>
        <p:spPr>
          <a:xfrm>
            <a:off x="1468005" y="286778"/>
            <a:ext cx="10058400" cy="14508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b="1" lang="en-US"/>
              <a:t>WIPRO NGA Program – C++ Programming || Linux System Programming Batch </a:t>
            </a:r>
            <a:endParaRPr/>
          </a:p>
        </p:txBody>
      </p:sp>
      <p:sp>
        <p:nvSpPr>
          <p:cNvPr id="108" name="Google Shape;108;p1"/>
          <p:cNvSpPr txBox="1"/>
          <p:nvPr/>
        </p:nvSpPr>
        <p:spPr>
          <a:xfrm>
            <a:off x="1400125" y="2348893"/>
            <a:ext cx="9328500" cy="1523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100" u="none" cap="none" strike="noStrike">
                <a:solidFill>
                  <a:schemeClr val="dk1"/>
                </a:solidFill>
                <a:latin typeface="Calibri"/>
                <a:ea typeface="Calibri"/>
                <a:cs typeface="Calibri"/>
                <a:sym typeface="Calibri"/>
              </a:rPr>
              <a:t>Capstone Project presentation-</a:t>
            </a:r>
            <a:endParaRPr sz="1700"/>
          </a:p>
          <a:p>
            <a:pPr indent="0" lvl="0" marL="0" marR="0" rtl="0" algn="l">
              <a:spcBef>
                <a:spcPts val="0"/>
              </a:spcBef>
              <a:spcAft>
                <a:spcPts val="0"/>
              </a:spcAft>
              <a:buNone/>
            </a:pPr>
            <a:r>
              <a:rPr lang="en-US" sz="3100">
                <a:solidFill>
                  <a:schemeClr val="dk1"/>
                </a:solidFill>
                <a:latin typeface="Calibri"/>
                <a:ea typeface="Calibri"/>
                <a:cs typeface="Calibri"/>
                <a:sym typeface="Calibri"/>
              </a:rPr>
              <a:t>Project Title - Railway Ticket Booking System</a:t>
            </a:r>
            <a:endParaRPr sz="2800"/>
          </a:p>
          <a:p>
            <a:pPr indent="0" lvl="0" marL="0" marR="0" rtl="0" algn="l">
              <a:spcBef>
                <a:spcPts val="0"/>
              </a:spcBef>
              <a:spcAft>
                <a:spcPts val="0"/>
              </a:spcAft>
              <a:buNone/>
            </a:pPr>
            <a:r>
              <a:rPr lang="en-US" sz="3100">
                <a:solidFill>
                  <a:schemeClr val="dk1"/>
                </a:solidFill>
                <a:latin typeface="Calibri"/>
                <a:ea typeface="Calibri"/>
                <a:cs typeface="Calibri"/>
                <a:sym typeface="Calibri"/>
              </a:rPr>
              <a:t>Present by Deepanshu Malviya</a:t>
            </a:r>
            <a:endParaRPr sz="1700"/>
          </a:p>
        </p:txBody>
      </p:sp>
      <p:pic>
        <p:nvPicPr>
          <p:cNvPr id="109" name="Google Shape;109;p1"/>
          <p:cNvPicPr preferRelativeResize="0"/>
          <p:nvPr/>
        </p:nvPicPr>
        <p:blipFill rotWithShape="1">
          <a:blip r:embed="rId3">
            <a:alphaModFix/>
          </a:blip>
          <a:srcRect b="0" l="0" r="0" t="0"/>
          <a:stretch/>
        </p:blipFill>
        <p:spPr>
          <a:xfrm>
            <a:off x="129448" y="159491"/>
            <a:ext cx="1200150" cy="7901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2F5496"/>
              </a:buClr>
              <a:buSzPts val="4800"/>
              <a:buFont typeface="Calibri"/>
              <a:buNone/>
            </a:pPr>
            <a:r>
              <a:rPr lang="en-US">
                <a:solidFill>
                  <a:srgbClr val="2F5496"/>
                </a:solidFill>
              </a:rPr>
              <a:t>SERVER SIDE OUTPUT</a:t>
            </a:r>
            <a:endParaRPr/>
          </a:p>
        </p:txBody>
      </p:sp>
      <p:pic>
        <p:nvPicPr>
          <p:cNvPr id="173" name="Google Shape;173;p10"/>
          <p:cNvPicPr preferRelativeResize="0"/>
          <p:nvPr/>
        </p:nvPicPr>
        <p:blipFill rotWithShape="1">
          <a:blip r:embed="rId3">
            <a:alphaModFix/>
          </a:blip>
          <a:srcRect b="0" l="0" r="0" t="0"/>
          <a:stretch/>
        </p:blipFill>
        <p:spPr>
          <a:xfrm>
            <a:off x="129448" y="159491"/>
            <a:ext cx="1200150" cy="790161"/>
          </a:xfrm>
          <a:prstGeom prst="rect">
            <a:avLst/>
          </a:prstGeom>
          <a:noFill/>
          <a:ln>
            <a:noFill/>
          </a:ln>
        </p:spPr>
      </p:pic>
      <p:pic>
        <p:nvPicPr>
          <p:cNvPr id="174" name="Google Shape;174;p10"/>
          <p:cNvPicPr preferRelativeResize="0"/>
          <p:nvPr/>
        </p:nvPicPr>
        <p:blipFill>
          <a:blip r:embed="rId4">
            <a:alphaModFix/>
          </a:blip>
          <a:stretch>
            <a:fillRect/>
          </a:stretch>
        </p:blipFill>
        <p:spPr>
          <a:xfrm>
            <a:off x="630200" y="1845725"/>
            <a:ext cx="10351149" cy="3942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2F5496"/>
              </a:buClr>
              <a:buSzPts val="4800"/>
              <a:buFont typeface="Calibri"/>
              <a:buNone/>
            </a:pPr>
            <a:r>
              <a:rPr lang="en-US">
                <a:solidFill>
                  <a:srgbClr val="2F5496"/>
                </a:solidFill>
              </a:rPr>
              <a:t>CLIENT SIDE OUTPUT</a:t>
            </a:r>
            <a:endParaRPr/>
          </a:p>
        </p:txBody>
      </p:sp>
      <p:pic>
        <p:nvPicPr>
          <p:cNvPr id="180" name="Google Shape;180;p11"/>
          <p:cNvPicPr preferRelativeResize="0"/>
          <p:nvPr/>
        </p:nvPicPr>
        <p:blipFill rotWithShape="1">
          <a:blip r:embed="rId3">
            <a:alphaModFix/>
          </a:blip>
          <a:srcRect b="0" l="0" r="0" t="0"/>
          <a:stretch/>
        </p:blipFill>
        <p:spPr>
          <a:xfrm>
            <a:off x="129448" y="159491"/>
            <a:ext cx="1200150" cy="790161"/>
          </a:xfrm>
          <a:prstGeom prst="rect">
            <a:avLst/>
          </a:prstGeom>
          <a:noFill/>
          <a:ln>
            <a:noFill/>
          </a:ln>
        </p:spPr>
      </p:pic>
      <p:pic>
        <p:nvPicPr>
          <p:cNvPr id="181" name="Google Shape;181;p11"/>
          <p:cNvPicPr preferRelativeResize="0"/>
          <p:nvPr/>
        </p:nvPicPr>
        <p:blipFill>
          <a:blip r:embed="rId4">
            <a:alphaModFix/>
          </a:blip>
          <a:stretch>
            <a:fillRect/>
          </a:stretch>
        </p:blipFill>
        <p:spPr>
          <a:xfrm>
            <a:off x="129450" y="1930500"/>
            <a:ext cx="11978274" cy="4089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f18d811c49_1_1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rgbClr val="2F5496"/>
                </a:solidFill>
              </a:rPr>
              <a:t>FUTURE ENHANCEMENT</a:t>
            </a:r>
            <a:endParaRPr sz="1400">
              <a:solidFill>
                <a:srgbClr val="2F5496"/>
              </a:solidFill>
              <a:latin typeface="Arial"/>
              <a:ea typeface="Arial"/>
              <a:cs typeface="Arial"/>
              <a:sym typeface="Arial"/>
            </a:endParaRPr>
          </a:p>
        </p:txBody>
      </p:sp>
      <p:sp>
        <p:nvSpPr>
          <p:cNvPr id="187" name="Google Shape;187;g2f18d811c49_1_16"/>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lnSpc>
                <a:spcPct val="162500"/>
              </a:lnSpc>
              <a:spcBef>
                <a:spcPts val="0"/>
              </a:spcBef>
              <a:spcAft>
                <a:spcPts val="0"/>
              </a:spcAft>
              <a:buClr>
                <a:schemeClr val="dk1"/>
              </a:buClr>
              <a:buSzPts val="1100"/>
              <a:buFont typeface="Arial"/>
              <a:buNone/>
            </a:pPr>
            <a:r>
              <a:t/>
            </a:r>
            <a:endParaRPr sz="1400">
              <a:solidFill>
                <a:srgbClr val="374151"/>
              </a:solidFill>
              <a:latin typeface="Arial"/>
              <a:ea typeface="Arial"/>
              <a:cs typeface="Arial"/>
              <a:sym typeface="Arial"/>
            </a:endParaRPr>
          </a:p>
          <a:p>
            <a:pPr indent="-317500" lvl="0" marL="457200" rtl="0" algn="l">
              <a:lnSpc>
                <a:spcPct val="115000"/>
              </a:lnSpc>
              <a:spcBef>
                <a:spcPts val="2100"/>
              </a:spcBef>
              <a:spcAft>
                <a:spcPts val="0"/>
              </a:spcAft>
              <a:buClr>
                <a:srgbClr val="374151"/>
              </a:buClr>
              <a:buSzPts val="1400"/>
              <a:buFont typeface="Arial"/>
              <a:buAutoNum type="arabicPeriod"/>
            </a:pPr>
            <a:r>
              <a:rPr lang="en-US" sz="1400">
                <a:solidFill>
                  <a:srgbClr val="374151"/>
                </a:solidFill>
                <a:latin typeface="Arial"/>
                <a:ea typeface="Arial"/>
                <a:cs typeface="Arial"/>
                <a:sym typeface="Arial"/>
              </a:rPr>
              <a:t>User Authentication: Add login system and secure user credentials.</a:t>
            </a:r>
            <a:endParaRPr sz="1400">
              <a:solidFill>
                <a:srgbClr val="374151"/>
              </a:solidFill>
              <a:latin typeface="Arial"/>
              <a:ea typeface="Arial"/>
              <a:cs typeface="Arial"/>
              <a:sym typeface="Arial"/>
            </a:endParaRPr>
          </a:p>
          <a:p>
            <a:pPr indent="-317500" lvl="0" marL="457200" rtl="0" algn="l">
              <a:lnSpc>
                <a:spcPct val="115000"/>
              </a:lnSpc>
              <a:spcBef>
                <a:spcPts val="0"/>
              </a:spcBef>
              <a:spcAft>
                <a:spcPts val="0"/>
              </a:spcAft>
              <a:buClr>
                <a:srgbClr val="374151"/>
              </a:buClr>
              <a:buSzPts val="1400"/>
              <a:buFont typeface="Arial"/>
              <a:buAutoNum type="arabicPeriod"/>
            </a:pPr>
            <a:r>
              <a:rPr lang="en-US" sz="1400">
                <a:solidFill>
                  <a:srgbClr val="374151"/>
                </a:solidFill>
                <a:latin typeface="Arial"/>
                <a:ea typeface="Arial"/>
                <a:cs typeface="Arial"/>
                <a:sym typeface="Arial"/>
              </a:rPr>
              <a:t>Expanded Train Info: Add more train details and filtering options.</a:t>
            </a:r>
            <a:endParaRPr sz="1400">
              <a:solidFill>
                <a:srgbClr val="374151"/>
              </a:solidFill>
              <a:latin typeface="Arial"/>
              <a:ea typeface="Arial"/>
              <a:cs typeface="Arial"/>
              <a:sym typeface="Arial"/>
            </a:endParaRPr>
          </a:p>
          <a:p>
            <a:pPr indent="-317500" lvl="0" marL="457200" rtl="0" algn="l">
              <a:lnSpc>
                <a:spcPct val="115000"/>
              </a:lnSpc>
              <a:spcBef>
                <a:spcPts val="0"/>
              </a:spcBef>
              <a:spcAft>
                <a:spcPts val="0"/>
              </a:spcAft>
              <a:buClr>
                <a:srgbClr val="374151"/>
              </a:buClr>
              <a:buSzPts val="1400"/>
              <a:buFont typeface="Arial"/>
              <a:buAutoNum type="arabicPeriod"/>
            </a:pPr>
            <a:r>
              <a:rPr lang="en-US" sz="1400">
                <a:solidFill>
                  <a:srgbClr val="374151"/>
                </a:solidFill>
                <a:latin typeface="Arial"/>
                <a:ea typeface="Arial"/>
                <a:cs typeface="Arial"/>
                <a:sym typeface="Arial"/>
              </a:rPr>
              <a:t>Payment Gateway: Integrate online payment processing.</a:t>
            </a:r>
            <a:endParaRPr sz="1400">
              <a:solidFill>
                <a:srgbClr val="374151"/>
              </a:solidFill>
              <a:latin typeface="Arial"/>
              <a:ea typeface="Arial"/>
              <a:cs typeface="Arial"/>
              <a:sym typeface="Arial"/>
            </a:endParaRPr>
          </a:p>
          <a:p>
            <a:pPr indent="-317500" lvl="0" marL="457200" rtl="0" algn="l">
              <a:lnSpc>
                <a:spcPct val="115000"/>
              </a:lnSpc>
              <a:spcBef>
                <a:spcPts val="0"/>
              </a:spcBef>
              <a:spcAft>
                <a:spcPts val="0"/>
              </a:spcAft>
              <a:buClr>
                <a:srgbClr val="374151"/>
              </a:buClr>
              <a:buSzPts val="1400"/>
              <a:buFont typeface="Arial"/>
              <a:buAutoNum type="arabicPeriod"/>
            </a:pPr>
            <a:r>
              <a:rPr lang="en-US" sz="1400">
                <a:solidFill>
                  <a:srgbClr val="374151"/>
                </a:solidFill>
                <a:latin typeface="Arial"/>
                <a:ea typeface="Arial"/>
                <a:cs typeface="Arial"/>
                <a:sym typeface="Arial"/>
              </a:rPr>
              <a:t>Advanced Booking: Allow multiple seat bookings, seat selection, and special requests.</a:t>
            </a:r>
            <a:endParaRPr sz="1400">
              <a:solidFill>
                <a:srgbClr val="374151"/>
              </a:solidFill>
              <a:latin typeface="Arial"/>
              <a:ea typeface="Arial"/>
              <a:cs typeface="Arial"/>
              <a:sym typeface="Arial"/>
            </a:endParaRPr>
          </a:p>
          <a:p>
            <a:pPr indent="-317500" lvl="0" marL="457200" rtl="0" algn="l">
              <a:lnSpc>
                <a:spcPct val="115000"/>
              </a:lnSpc>
              <a:spcBef>
                <a:spcPts val="0"/>
              </a:spcBef>
              <a:spcAft>
                <a:spcPts val="0"/>
              </a:spcAft>
              <a:buClr>
                <a:srgbClr val="374151"/>
              </a:buClr>
              <a:buSzPts val="1400"/>
              <a:buFont typeface="Arial"/>
              <a:buAutoNum type="arabicPeriod"/>
            </a:pPr>
            <a:r>
              <a:rPr lang="en-US" sz="1400">
                <a:solidFill>
                  <a:srgbClr val="374151"/>
                </a:solidFill>
                <a:latin typeface="Arial"/>
                <a:ea typeface="Arial"/>
                <a:cs typeface="Arial"/>
                <a:sym typeface="Arial"/>
              </a:rPr>
              <a:t>Real-time Updates: Push real-time train schedule and availability updates to users.</a:t>
            </a:r>
            <a:endParaRPr sz="1400">
              <a:solidFill>
                <a:srgbClr val="374151"/>
              </a:solidFill>
              <a:latin typeface="Arial"/>
              <a:ea typeface="Arial"/>
              <a:cs typeface="Arial"/>
              <a:sym typeface="Arial"/>
            </a:endParaRPr>
          </a:p>
          <a:p>
            <a:pPr indent="-317500" lvl="0" marL="457200" rtl="0" algn="l">
              <a:lnSpc>
                <a:spcPct val="115000"/>
              </a:lnSpc>
              <a:spcBef>
                <a:spcPts val="0"/>
              </a:spcBef>
              <a:spcAft>
                <a:spcPts val="0"/>
              </a:spcAft>
              <a:buClr>
                <a:srgbClr val="374151"/>
              </a:buClr>
              <a:buSzPts val="1400"/>
              <a:buFont typeface="Arial"/>
              <a:buAutoNum type="arabicPeriod"/>
            </a:pPr>
            <a:r>
              <a:rPr lang="en-US" sz="1400">
                <a:solidFill>
                  <a:srgbClr val="374151"/>
                </a:solidFill>
                <a:latin typeface="Arial"/>
                <a:ea typeface="Arial"/>
                <a:cs typeface="Arial"/>
                <a:sym typeface="Arial"/>
              </a:rPr>
              <a:t>Mobile App: Develop a mobile app for on-the-go bookings and access.</a:t>
            </a:r>
            <a:endParaRPr sz="1400">
              <a:solidFill>
                <a:srgbClr val="374151"/>
              </a:solidFill>
              <a:latin typeface="Arial"/>
              <a:ea typeface="Arial"/>
              <a:cs typeface="Arial"/>
              <a:sym typeface="Arial"/>
            </a:endParaRPr>
          </a:p>
          <a:p>
            <a:pPr indent="-317500" lvl="0" marL="457200" rtl="0" algn="l">
              <a:lnSpc>
                <a:spcPct val="115000"/>
              </a:lnSpc>
              <a:spcBef>
                <a:spcPts val="0"/>
              </a:spcBef>
              <a:spcAft>
                <a:spcPts val="0"/>
              </a:spcAft>
              <a:buClr>
                <a:srgbClr val="374151"/>
              </a:buClr>
              <a:buSzPts val="1400"/>
              <a:buFont typeface="Arial"/>
              <a:buAutoNum type="arabicPeriod"/>
            </a:pPr>
            <a:r>
              <a:rPr lang="en-US" sz="1400">
                <a:solidFill>
                  <a:srgbClr val="374151"/>
                </a:solidFill>
                <a:latin typeface="Arial"/>
                <a:ea typeface="Arial"/>
                <a:cs typeface="Arial"/>
                <a:sym typeface="Arial"/>
              </a:rPr>
              <a:t>Improved UX: Enhance user interface and add features like autocomplete.</a:t>
            </a:r>
            <a:endParaRPr sz="1400">
              <a:solidFill>
                <a:srgbClr val="374151"/>
              </a:solidFill>
              <a:latin typeface="Arial"/>
              <a:ea typeface="Arial"/>
              <a:cs typeface="Arial"/>
              <a:sym typeface="Arial"/>
            </a:endParaRPr>
          </a:p>
          <a:p>
            <a:pPr indent="-317500" lvl="0" marL="457200" rtl="0" algn="l">
              <a:lnSpc>
                <a:spcPct val="115000"/>
              </a:lnSpc>
              <a:spcBef>
                <a:spcPts val="0"/>
              </a:spcBef>
              <a:spcAft>
                <a:spcPts val="0"/>
              </a:spcAft>
              <a:buClr>
                <a:srgbClr val="374151"/>
              </a:buClr>
              <a:buSzPts val="1400"/>
              <a:buFont typeface="Arial"/>
              <a:buAutoNum type="arabicPeriod"/>
            </a:pPr>
            <a:r>
              <a:rPr lang="en-US" sz="1400">
                <a:solidFill>
                  <a:srgbClr val="374151"/>
                </a:solidFill>
                <a:latin typeface="Arial"/>
                <a:ea typeface="Arial"/>
                <a:cs typeface="Arial"/>
                <a:sym typeface="Arial"/>
              </a:rPr>
              <a:t>Integration: Integrate with other transportation systems and services.</a:t>
            </a:r>
            <a:endParaRPr sz="1400">
              <a:solidFill>
                <a:srgbClr val="374151"/>
              </a:solidFill>
              <a:latin typeface="Arial"/>
              <a:ea typeface="Arial"/>
              <a:cs typeface="Arial"/>
              <a:sym typeface="Arial"/>
            </a:endParaRPr>
          </a:p>
          <a:p>
            <a:pPr indent="-317500" lvl="0" marL="457200" rtl="0" algn="l">
              <a:lnSpc>
                <a:spcPct val="115000"/>
              </a:lnSpc>
              <a:spcBef>
                <a:spcPts val="0"/>
              </a:spcBef>
              <a:spcAft>
                <a:spcPts val="0"/>
              </a:spcAft>
              <a:buClr>
                <a:srgbClr val="374151"/>
              </a:buClr>
              <a:buSzPts val="1400"/>
              <a:buFont typeface="Arial"/>
              <a:buAutoNum type="arabicPeriod"/>
            </a:pPr>
            <a:r>
              <a:rPr lang="en-US" sz="1400">
                <a:solidFill>
                  <a:srgbClr val="374151"/>
                </a:solidFill>
                <a:latin typeface="Arial"/>
                <a:ea typeface="Arial"/>
                <a:cs typeface="Arial"/>
                <a:sym typeface="Arial"/>
              </a:rPr>
              <a:t>Analytics: Collect and analyze user data to optimize the system.</a:t>
            </a:r>
            <a:endParaRPr sz="1400">
              <a:solidFill>
                <a:srgbClr val="374151"/>
              </a:solidFill>
              <a:latin typeface="Arial"/>
              <a:ea typeface="Arial"/>
              <a:cs typeface="Arial"/>
              <a:sym typeface="Arial"/>
            </a:endParaRPr>
          </a:p>
          <a:p>
            <a:pPr indent="-317500" lvl="0" marL="457200" rtl="0" algn="l">
              <a:lnSpc>
                <a:spcPct val="115000"/>
              </a:lnSpc>
              <a:spcBef>
                <a:spcPts val="0"/>
              </a:spcBef>
              <a:spcAft>
                <a:spcPts val="0"/>
              </a:spcAft>
              <a:buClr>
                <a:srgbClr val="374151"/>
              </a:buClr>
              <a:buSzPts val="1400"/>
              <a:buFont typeface="Arial"/>
              <a:buAutoNum type="arabicPeriod"/>
            </a:pPr>
            <a:r>
              <a:rPr lang="en-US" sz="1400">
                <a:solidFill>
                  <a:srgbClr val="374151"/>
                </a:solidFill>
                <a:latin typeface="Arial"/>
                <a:ea typeface="Arial"/>
                <a:cs typeface="Arial"/>
                <a:sym typeface="Arial"/>
              </a:rPr>
              <a:t>Security and Scalability: Enhance security measures and optimize for scalability.</a:t>
            </a:r>
            <a:endParaRPr sz="1400">
              <a:solidFill>
                <a:srgbClr val="374151"/>
              </a:solidFill>
              <a:latin typeface="Arial"/>
              <a:ea typeface="Arial"/>
              <a:cs typeface="Arial"/>
              <a:sym typeface="Arial"/>
            </a:endParaRPr>
          </a:p>
          <a:p>
            <a:pPr indent="0" lvl="0" marL="0" rtl="0" algn="l">
              <a:spcBef>
                <a:spcPts val="2100"/>
              </a:spcBef>
              <a:spcAft>
                <a:spcPts val="200"/>
              </a:spcAft>
              <a:buNone/>
            </a:pPr>
            <a:r>
              <a:t/>
            </a:r>
            <a:endParaRPr sz="2200"/>
          </a:p>
        </p:txBody>
      </p:sp>
      <p:pic>
        <p:nvPicPr>
          <p:cNvPr id="188" name="Google Shape;188;g2f18d811c49_1_16"/>
          <p:cNvPicPr preferRelativeResize="0"/>
          <p:nvPr/>
        </p:nvPicPr>
        <p:blipFill rotWithShape="1">
          <a:blip r:embed="rId3">
            <a:alphaModFix/>
          </a:blip>
          <a:srcRect b="0" l="0" r="0" t="0"/>
          <a:stretch/>
        </p:blipFill>
        <p:spPr>
          <a:xfrm>
            <a:off x="129448" y="159491"/>
            <a:ext cx="1200150" cy="7901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f18d811c49_1_2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rgbClr val="2F5496"/>
                </a:solidFill>
              </a:rPr>
              <a:t>CONCLUSION</a:t>
            </a:r>
            <a:endParaRPr/>
          </a:p>
        </p:txBody>
      </p:sp>
      <p:sp>
        <p:nvSpPr>
          <p:cNvPr id="194" name="Google Shape;194;g2f18d811c49_1_22"/>
          <p:cNvSpPr txBox="1"/>
          <p:nvPr>
            <p:ph idx="1" type="body"/>
          </p:nvPr>
        </p:nvSpPr>
        <p:spPr>
          <a:xfrm>
            <a:off x="1066800" y="2872271"/>
            <a:ext cx="10058400" cy="24087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rPr lang="en-US" sz="2200">
                <a:solidFill>
                  <a:srgbClr val="374151"/>
                </a:solidFill>
                <a:latin typeface="Arial"/>
                <a:ea typeface="Arial"/>
                <a:cs typeface="Arial"/>
                <a:sym typeface="Arial"/>
              </a:rPr>
              <a:t>The Train Booking System project has successfully developed a functional and user-friendly online platform for booking train tickets. The system provides a convenient, efficient, and cost-effective solution for users. With a robust architecture and user-centric design, the system is poised to become a leading platform for online train ticket bookings, with opportunities for future enhancements and expansions.</a:t>
            </a:r>
            <a:endParaRPr sz="3000"/>
          </a:p>
        </p:txBody>
      </p:sp>
      <p:pic>
        <p:nvPicPr>
          <p:cNvPr id="195" name="Google Shape;195;g2f18d811c49_1_22"/>
          <p:cNvPicPr preferRelativeResize="0"/>
          <p:nvPr/>
        </p:nvPicPr>
        <p:blipFill rotWithShape="1">
          <a:blip r:embed="rId3">
            <a:alphaModFix/>
          </a:blip>
          <a:srcRect b="0" l="0" r="0" t="0"/>
          <a:stretch/>
        </p:blipFill>
        <p:spPr>
          <a:xfrm>
            <a:off x="129448" y="159491"/>
            <a:ext cx="1200150" cy="7901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4290185" y="550016"/>
            <a:ext cx="2950064" cy="912901"/>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2F5496"/>
              </a:buClr>
              <a:buSzPts val="4800"/>
              <a:buFont typeface="Calibri"/>
              <a:buNone/>
            </a:pPr>
            <a:r>
              <a:rPr b="0" i="0" lang="en-US" u="none" strike="noStrike">
                <a:solidFill>
                  <a:srgbClr val="2F5496"/>
                </a:solidFill>
                <a:latin typeface="Calibri"/>
                <a:ea typeface="Calibri"/>
                <a:cs typeface="Calibri"/>
                <a:sym typeface="Calibri"/>
              </a:rPr>
              <a:t>OVERVIEW</a:t>
            </a:r>
            <a:endParaRPr b="0" i="0" u="none" strike="noStrike">
              <a:solidFill>
                <a:srgbClr val="2F5496"/>
              </a:solidFill>
              <a:latin typeface="Calibri"/>
              <a:ea typeface="Calibri"/>
              <a:cs typeface="Calibri"/>
              <a:sym typeface="Calibri"/>
            </a:endParaRPr>
          </a:p>
        </p:txBody>
      </p:sp>
      <p:sp>
        <p:nvSpPr>
          <p:cNvPr id="115" name="Google Shape;115;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marR="0" rtl="0" algn="l">
              <a:lnSpc>
                <a:spcPct val="90000"/>
              </a:lnSpc>
              <a:spcBef>
                <a:spcPts val="0"/>
              </a:spcBef>
              <a:spcAft>
                <a:spcPts val="0"/>
              </a:spcAft>
              <a:buSzPts val="2000"/>
              <a:buChar char=" "/>
            </a:pPr>
            <a:r>
              <a:rPr lang="en-US">
                <a:solidFill>
                  <a:srgbClr val="374151"/>
                </a:solidFill>
                <a:latin typeface="Inter"/>
                <a:ea typeface="Inter"/>
                <a:cs typeface="Inter"/>
                <a:sym typeface="Inter"/>
              </a:rPr>
              <a:t>It is a</a:t>
            </a:r>
            <a:r>
              <a:rPr b="0" i="0" lang="en-US">
                <a:solidFill>
                  <a:srgbClr val="374151"/>
                </a:solidFill>
                <a:latin typeface="Inter"/>
                <a:ea typeface="Inter"/>
                <a:cs typeface="Inter"/>
                <a:sym typeface="Inter"/>
              </a:rPr>
              <a:t> simple implementation of a train booking system using socket programming in C.</a:t>
            </a:r>
            <a:r>
              <a:rPr b="0" i="0" lang="en-US">
                <a:solidFill>
                  <a:srgbClr val="374151"/>
                </a:solidFill>
                <a:latin typeface="Inter"/>
                <a:ea typeface="Inter"/>
                <a:cs typeface="Inter"/>
                <a:sym typeface="Inter"/>
              </a:rPr>
              <a:t> </a:t>
            </a:r>
            <a:r>
              <a:rPr b="0" i="0" lang="en-US">
                <a:solidFill>
                  <a:srgbClr val="374151"/>
                </a:solidFill>
                <a:latin typeface="Inter"/>
                <a:ea typeface="Inter"/>
                <a:cs typeface="Inter"/>
                <a:sym typeface="Inter"/>
              </a:rPr>
              <a:t>The system consists of a server and a client, which communicate with each other using TCP sockets.</a:t>
            </a:r>
            <a:endParaRPr b="0" i="0">
              <a:solidFill>
                <a:srgbClr val="374151"/>
              </a:solidFill>
              <a:latin typeface="Inter"/>
              <a:ea typeface="Inter"/>
              <a:cs typeface="Inter"/>
              <a:sym typeface="Inter"/>
            </a:endParaRPr>
          </a:p>
          <a:p>
            <a:pPr indent="-114300" lvl="0" marL="91440" marR="0" rtl="0" algn="l">
              <a:lnSpc>
                <a:spcPct val="90000"/>
              </a:lnSpc>
              <a:spcBef>
                <a:spcPts val="0"/>
              </a:spcBef>
              <a:spcAft>
                <a:spcPts val="0"/>
              </a:spcAft>
              <a:buClr>
                <a:srgbClr val="374151"/>
              </a:buClr>
              <a:buSzPts val="1800"/>
              <a:buFont typeface="Inter"/>
              <a:buChar char=" "/>
            </a:pPr>
            <a:r>
              <a:rPr lang="en-US">
                <a:solidFill>
                  <a:srgbClr val="374151"/>
                </a:solidFill>
                <a:latin typeface="Inter"/>
                <a:ea typeface="Inter"/>
                <a:cs typeface="Inter"/>
                <a:sym typeface="Inter"/>
              </a:rPr>
              <a:t>                            </a:t>
            </a:r>
            <a:r>
              <a:rPr b="0" i="0" lang="en-US">
                <a:solidFill>
                  <a:srgbClr val="374151"/>
                </a:solidFill>
                <a:latin typeface="Inter"/>
                <a:ea typeface="Inter"/>
                <a:cs typeface="Inter"/>
                <a:sym typeface="Inter"/>
              </a:rPr>
              <a:t>The server listens for incoming connections on port </a:t>
            </a:r>
            <a:r>
              <a:rPr lang="en-US">
                <a:solidFill>
                  <a:srgbClr val="374151"/>
                </a:solidFill>
                <a:latin typeface="Inter"/>
                <a:ea typeface="Inter"/>
                <a:cs typeface="Inter"/>
                <a:sym typeface="Inter"/>
              </a:rPr>
              <a:t>8080 </a:t>
            </a:r>
            <a:r>
              <a:rPr b="0" i="0" lang="en-US">
                <a:solidFill>
                  <a:srgbClr val="374151"/>
                </a:solidFill>
                <a:latin typeface="Inter"/>
                <a:ea typeface="Inter"/>
                <a:cs typeface="Inter"/>
                <a:sym typeface="Inter"/>
              </a:rPr>
              <a:t> and responds to client requests. The client connects to the server and sends requests to book train tickets. The server processes the requests and sends responses back to the client. The system allows users to book train tickets by selecting a train number and specifying the number of seats to book. </a:t>
            </a:r>
            <a:endParaRPr b="0" i="0">
              <a:solidFill>
                <a:srgbClr val="374151"/>
              </a:solidFill>
              <a:latin typeface="Inter"/>
              <a:ea typeface="Inter"/>
              <a:cs typeface="Inter"/>
              <a:sym typeface="Inter"/>
            </a:endParaRPr>
          </a:p>
          <a:p>
            <a:pPr indent="-127000" lvl="0" marL="91440" marR="0" rtl="0" algn="l">
              <a:lnSpc>
                <a:spcPct val="90000"/>
              </a:lnSpc>
              <a:spcBef>
                <a:spcPts val="0"/>
              </a:spcBef>
              <a:spcAft>
                <a:spcPts val="0"/>
              </a:spcAft>
              <a:buSzPts val="2000"/>
              <a:buChar char=" "/>
            </a:pPr>
            <a:r>
              <a:rPr lang="en-US">
                <a:solidFill>
                  <a:srgbClr val="374151"/>
                </a:solidFill>
                <a:latin typeface="Inter"/>
                <a:ea typeface="Inter"/>
                <a:cs typeface="Inter"/>
                <a:sym typeface="Inter"/>
              </a:rPr>
              <a:t>                                            </a:t>
            </a:r>
            <a:r>
              <a:rPr b="0" i="0" lang="en-US">
                <a:solidFill>
                  <a:srgbClr val="374151"/>
                </a:solidFill>
                <a:latin typeface="Inter"/>
                <a:ea typeface="Inter"/>
                <a:cs typeface="Inter"/>
                <a:sym typeface="Inter"/>
              </a:rPr>
              <a:t>The server validates the input and sends a confirmation message to the client if the booking is successful. The code demonstrates the use of socket programming, TCP connections, and basic error handling in a networked application.</a:t>
            </a:r>
            <a:endParaRPr b="0" i="0" u="none" strike="noStrike">
              <a:solidFill>
                <a:srgbClr val="2F5496"/>
              </a:solidFill>
              <a:latin typeface="Calibri"/>
              <a:ea typeface="Calibri"/>
              <a:cs typeface="Calibri"/>
              <a:sym typeface="Calibri"/>
            </a:endParaRPr>
          </a:p>
        </p:txBody>
      </p:sp>
      <p:pic>
        <p:nvPicPr>
          <p:cNvPr id="116" name="Google Shape;116;p2"/>
          <p:cNvPicPr preferRelativeResize="0"/>
          <p:nvPr/>
        </p:nvPicPr>
        <p:blipFill rotWithShape="1">
          <a:blip r:embed="rId3">
            <a:alphaModFix/>
          </a:blip>
          <a:srcRect b="0" l="0" r="0" t="0"/>
          <a:stretch/>
        </p:blipFill>
        <p:spPr>
          <a:xfrm>
            <a:off x="129447" y="159491"/>
            <a:ext cx="1200150" cy="781050"/>
          </a:xfrm>
          <a:prstGeom prst="rect">
            <a:avLst/>
          </a:prstGeom>
          <a:noFill/>
          <a:ln>
            <a:noFill/>
          </a:ln>
        </p:spPr>
      </p:pic>
      <p:pic>
        <p:nvPicPr>
          <p:cNvPr id="117" name="Google Shape;117;p2"/>
          <p:cNvPicPr preferRelativeResize="0"/>
          <p:nvPr/>
        </p:nvPicPr>
        <p:blipFill rotWithShape="1">
          <a:blip r:embed="rId4">
            <a:alphaModFix/>
          </a:blip>
          <a:srcRect b="0" l="0" r="0" t="0"/>
          <a:stretch/>
        </p:blipFill>
        <p:spPr>
          <a:xfrm>
            <a:off x="129448" y="159491"/>
            <a:ext cx="1200150" cy="7901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3653868" y="802294"/>
            <a:ext cx="4015896" cy="748454"/>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85000"/>
              </a:lnSpc>
              <a:spcBef>
                <a:spcPts val="0"/>
              </a:spcBef>
              <a:spcAft>
                <a:spcPts val="0"/>
              </a:spcAft>
              <a:buClr>
                <a:srgbClr val="2F5496"/>
              </a:buClr>
              <a:buSzPct val="100000"/>
              <a:buFont typeface="Calibri"/>
              <a:buNone/>
            </a:pPr>
            <a:r>
              <a:rPr lang="en-US">
                <a:solidFill>
                  <a:srgbClr val="2F5496"/>
                </a:solidFill>
                <a:latin typeface="Calibri"/>
                <a:ea typeface="Calibri"/>
                <a:cs typeface="Calibri"/>
                <a:sym typeface="Calibri"/>
              </a:rPr>
              <a:t>INTRODUCT</a:t>
            </a:r>
            <a:r>
              <a:rPr lang="en-US">
                <a:solidFill>
                  <a:srgbClr val="2F5496"/>
                </a:solidFill>
              </a:rPr>
              <a:t>IO</a:t>
            </a:r>
            <a:r>
              <a:rPr lang="en-US">
                <a:solidFill>
                  <a:srgbClr val="2F5496"/>
                </a:solidFill>
                <a:latin typeface="Calibri"/>
                <a:ea typeface="Calibri"/>
                <a:cs typeface="Calibri"/>
                <a:sym typeface="Calibri"/>
              </a:rPr>
              <a:t>N</a:t>
            </a:r>
            <a:endParaRPr b="0" i="0" u="none" strike="noStrike">
              <a:solidFill>
                <a:srgbClr val="2F5496"/>
              </a:solidFill>
              <a:latin typeface="Calibri"/>
              <a:ea typeface="Calibri"/>
              <a:cs typeface="Calibri"/>
              <a:sym typeface="Calibri"/>
            </a:endParaRPr>
          </a:p>
        </p:txBody>
      </p:sp>
      <p:sp>
        <p:nvSpPr>
          <p:cNvPr id="123" name="Google Shape;123;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marR="0" rtl="0" algn="l">
              <a:lnSpc>
                <a:spcPct val="90000"/>
              </a:lnSpc>
              <a:spcBef>
                <a:spcPts val="0"/>
              </a:spcBef>
              <a:spcAft>
                <a:spcPts val="0"/>
              </a:spcAft>
              <a:buSzPts val="2000"/>
              <a:buChar char=" "/>
            </a:pPr>
            <a:r>
              <a:rPr b="0" i="0" lang="en-US">
                <a:solidFill>
                  <a:srgbClr val="374151"/>
                </a:solidFill>
                <a:latin typeface="Inter"/>
                <a:ea typeface="Inter"/>
                <a:cs typeface="Inter"/>
                <a:sym typeface="Inter"/>
              </a:rPr>
              <a:t>In today's digital age, online booking systems have become an essential part of our daily lives. Whether it's booking a flight, a hotel room, or a train ticket, online booking systems provide a convenient and efficient way to plan our travels. In this project, we aim to design and implement a simple train booking system using socket programming in C. </a:t>
            </a:r>
            <a:endParaRPr b="0" i="0">
              <a:solidFill>
                <a:srgbClr val="374151"/>
              </a:solidFill>
              <a:latin typeface="Inter"/>
              <a:ea typeface="Inter"/>
              <a:cs typeface="Inter"/>
              <a:sym typeface="Inter"/>
            </a:endParaRPr>
          </a:p>
          <a:p>
            <a:pPr indent="-127000" lvl="0" marL="91440" marR="0" rtl="0" algn="l">
              <a:lnSpc>
                <a:spcPct val="90000"/>
              </a:lnSpc>
              <a:spcBef>
                <a:spcPts val="0"/>
              </a:spcBef>
              <a:spcAft>
                <a:spcPts val="0"/>
              </a:spcAft>
              <a:buSzPts val="2000"/>
              <a:buChar char=" "/>
            </a:pPr>
            <a:r>
              <a:rPr b="0" i="0" lang="en-US">
                <a:solidFill>
                  <a:srgbClr val="374151"/>
                </a:solidFill>
                <a:latin typeface="Inter"/>
                <a:ea typeface="Inter"/>
                <a:cs typeface="Inter"/>
                <a:sym typeface="Inter"/>
              </a:rPr>
              <a:t>The system will allow users to book train tickets online, providing a user-friendly interface and efficient communication between the client and server. The goal of this project is to demonstrate the use of socket programming in a real-world application, while also providing a basic understanding of how online booking systems work. By the end of this project, we will have a fully functional train booking system that allows users to book train tickets with ease.</a:t>
            </a:r>
            <a:endParaRPr b="0" i="0" u="none" strike="noStrike">
              <a:solidFill>
                <a:srgbClr val="2F5496"/>
              </a:solidFill>
              <a:latin typeface="Calibri"/>
              <a:ea typeface="Calibri"/>
              <a:cs typeface="Calibri"/>
              <a:sym typeface="Calibri"/>
            </a:endParaRPr>
          </a:p>
        </p:txBody>
      </p:sp>
      <p:pic>
        <p:nvPicPr>
          <p:cNvPr id="124" name="Google Shape;124;p3"/>
          <p:cNvPicPr preferRelativeResize="0"/>
          <p:nvPr/>
        </p:nvPicPr>
        <p:blipFill rotWithShape="1">
          <a:blip r:embed="rId3">
            <a:alphaModFix/>
          </a:blip>
          <a:srcRect b="0" l="0" r="0" t="0"/>
          <a:stretch/>
        </p:blipFill>
        <p:spPr>
          <a:xfrm>
            <a:off x="129448" y="159491"/>
            <a:ext cx="1200150" cy="790161"/>
          </a:xfrm>
          <a:prstGeom prst="rect">
            <a:avLst/>
          </a:prstGeom>
          <a:noFill/>
          <a:ln>
            <a:noFill/>
          </a:ln>
        </p:spPr>
      </p:pic>
      <p:pic>
        <p:nvPicPr>
          <p:cNvPr id="125" name="Google Shape;125;p3"/>
          <p:cNvPicPr preferRelativeResize="0"/>
          <p:nvPr/>
        </p:nvPicPr>
        <p:blipFill rotWithShape="1">
          <a:blip r:embed="rId3">
            <a:alphaModFix/>
          </a:blip>
          <a:srcRect b="0" l="0" r="0" t="0"/>
          <a:stretch/>
        </p:blipFill>
        <p:spPr>
          <a:xfrm>
            <a:off x="129448" y="159491"/>
            <a:ext cx="1200150" cy="7901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5018150" y="846900"/>
            <a:ext cx="1743000" cy="719400"/>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85000"/>
              </a:lnSpc>
              <a:spcBef>
                <a:spcPts val="0"/>
              </a:spcBef>
              <a:spcAft>
                <a:spcPts val="0"/>
              </a:spcAft>
              <a:buClr>
                <a:srgbClr val="3F3F3F"/>
              </a:buClr>
              <a:buSzPct val="100000"/>
              <a:buFont typeface="Calibri"/>
              <a:buNone/>
            </a:pPr>
            <a:r>
              <a:rPr lang="en-US">
                <a:solidFill>
                  <a:srgbClr val="2F5496"/>
                </a:solidFill>
              </a:rPr>
              <a:t>SCOPE</a:t>
            </a:r>
            <a:endParaRPr b="0" i="0" u="none" strike="noStrike">
              <a:solidFill>
                <a:srgbClr val="2F5496"/>
              </a:solidFill>
              <a:latin typeface="Calibri"/>
              <a:ea typeface="Calibri"/>
              <a:cs typeface="Calibri"/>
              <a:sym typeface="Calibri"/>
            </a:endParaRPr>
          </a:p>
        </p:txBody>
      </p:sp>
      <p:sp>
        <p:nvSpPr>
          <p:cNvPr id="131" name="Google Shape;131;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92500" lnSpcReduction="20000"/>
          </a:bodyPr>
          <a:lstStyle/>
          <a:p>
            <a:pPr indent="0" lvl="0" marL="91440" rtl="0" algn="l">
              <a:lnSpc>
                <a:spcPct val="115000"/>
              </a:lnSpc>
              <a:spcBef>
                <a:spcPts val="2100"/>
              </a:spcBef>
              <a:spcAft>
                <a:spcPts val="0"/>
              </a:spcAft>
              <a:buNone/>
            </a:pPr>
            <a:r>
              <a:rPr lang="en-US" sz="2400">
                <a:solidFill>
                  <a:srgbClr val="374151"/>
                </a:solidFill>
                <a:latin typeface="Arial"/>
                <a:ea typeface="Arial"/>
                <a:cs typeface="Arial"/>
                <a:sym typeface="Arial"/>
              </a:rPr>
              <a:t>-Design and implementation of a server-side application that listens for incoming connections and responds to client requests</a:t>
            </a:r>
            <a:endParaRPr sz="2400">
              <a:solidFill>
                <a:srgbClr val="374151"/>
              </a:solidFill>
              <a:latin typeface="Arial"/>
              <a:ea typeface="Arial"/>
              <a:cs typeface="Arial"/>
              <a:sym typeface="Arial"/>
            </a:endParaRPr>
          </a:p>
          <a:p>
            <a:pPr indent="0" lvl="0" marL="0" rtl="0" algn="l">
              <a:lnSpc>
                <a:spcPct val="115000"/>
              </a:lnSpc>
              <a:spcBef>
                <a:spcPts val="2100"/>
              </a:spcBef>
              <a:spcAft>
                <a:spcPts val="0"/>
              </a:spcAft>
              <a:buNone/>
            </a:pPr>
            <a:r>
              <a:rPr lang="en-US" sz="2400">
                <a:solidFill>
                  <a:srgbClr val="374151"/>
                </a:solidFill>
                <a:latin typeface="Arial"/>
                <a:ea typeface="Arial"/>
                <a:cs typeface="Arial"/>
                <a:sym typeface="Arial"/>
              </a:rPr>
              <a:t> -Design and implementation of a client-side application that connects to the server and sends requests to book train tickets</a:t>
            </a:r>
            <a:endParaRPr sz="2400">
              <a:solidFill>
                <a:srgbClr val="374151"/>
              </a:solidFill>
              <a:latin typeface="Arial"/>
              <a:ea typeface="Arial"/>
              <a:cs typeface="Arial"/>
              <a:sym typeface="Arial"/>
            </a:endParaRPr>
          </a:p>
          <a:p>
            <a:pPr indent="-140970" lvl="0" marL="91440" rtl="0" algn="l">
              <a:lnSpc>
                <a:spcPct val="115000"/>
              </a:lnSpc>
              <a:spcBef>
                <a:spcPts val="2100"/>
              </a:spcBef>
              <a:spcAft>
                <a:spcPts val="0"/>
              </a:spcAft>
              <a:buClr>
                <a:srgbClr val="374151"/>
              </a:buClr>
              <a:buSzPct val="100000"/>
              <a:buFont typeface="Arial"/>
              <a:buChar char=" "/>
            </a:pPr>
            <a:r>
              <a:rPr lang="en-US" sz="2400">
                <a:solidFill>
                  <a:srgbClr val="374151"/>
                </a:solidFill>
                <a:latin typeface="Arial"/>
                <a:ea typeface="Arial"/>
                <a:cs typeface="Arial"/>
                <a:sym typeface="Arial"/>
              </a:rPr>
              <a:t>-Development of a user-friendly interface for the client-side application to input train booking details</a:t>
            </a:r>
            <a:endParaRPr sz="2400">
              <a:solidFill>
                <a:srgbClr val="374151"/>
              </a:solidFill>
              <a:latin typeface="Arial"/>
              <a:ea typeface="Arial"/>
              <a:cs typeface="Arial"/>
              <a:sym typeface="Arial"/>
            </a:endParaRPr>
          </a:p>
          <a:p>
            <a:pPr indent="-140970" lvl="0" marL="91440" rtl="0" algn="l">
              <a:lnSpc>
                <a:spcPct val="115000"/>
              </a:lnSpc>
              <a:spcBef>
                <a:spcPts val="0"/>
              </a:spcBef>
              <a:spcAft>
                <a:spcPts val="0"/>
              </a:spcAft>
              <a:buClr>
                <a:srgbClr val="374151"/>
              </a:buClr>
              <a:buSzPct val="100000"/>
              <a:buFont typeface="Arial"/>
              <a:buChar char=" "/>
            </a:pPr>
            <a:r>
              <a:t/>
            </a:r>
            <a:endParaRPr sz="2400">
              <a:solidFill>
                <a:srgbClr val="374151"/>
              </a:solidFill>
              <a:latin typeface="Arial"/>
              <a:ea typeface="Arial"/>
              <a:cs typeface="Arial"/>
              <a:sym typeface="Arial"/>
            </a:endParaRPr>
          </a:p>
          <a:p>
            <a:pPr indent="-140970" lvl="0" marL="91440" rtl="0" algn="l">
              <a:lnSpc>
                <a:spcPct val="115000"/>
              </a:lnSpc>
              <a:spcBef>
                <a:spcPts val="0"/>
              </a:spcBef>
              <a:spcAft>
                <a:spcPts val="0"/>
              </a:spcAft>
              <a:buClr>
                <a:srgbClr val="374151"/>
              </a:buClr>
              <a:buSzPct val="100000"/>
              <a:buFont typeface="Arial"/>
              <a:buChar char=" "/>
            </a:pPr>
            <a:r>
              <a:rPr lang="en-US" sz="2400">
                <a:solidFill>
                  <a:srgbClr val="374151"/>
                </a:solidFill>
                <a:latin typeface="Arial"/>
                <a:ea typeface="Arial"/>
                <a:cs typeface="Arial"/>
                <a:sym typeface="Arial"/>
              </a:rPr>
              <a:t>-Implementation of basic error handling and validation for user input</a:t>
            </a:r>
            <a:endParaRPr sz="2400">
              <a:solidFill>
                <a:srgbClr val="374151"/>
              </a:solidFill>
              <a:latin typeface="Arial"/>
              <a:ea typeface="Arial"/>
              <a:cs typeface="Arial"/>
              <a:sym typeface="Arial"/>
            </a:endParaRPr>
          </a:p>
          <a:p>
            <a:pPr indent="-140970" lvl="0" marL="91440" rtl="0" algn="l">
              <a:lnSpc>
                <a:spcPct val="115000"/>
              </a:lnSpc>
              <a:spcBef>
                <a:spcPts val="0"/>
              </a:spcBef>
              <a:spcAft>
                <a:spcPts val="0"/>
              </a:spcAft>
              <a:buClr>
                <a:srgbClr val="374151"/>
              </a:buClr>
              <a:buSzPct val="100000"/>
              <a:buFont typeface="Arial"/>
              <a:buChar char=" "/>
            </a:pPr>
            <a:r>
              <a:rPr lang="en-US" sz="2400">
                <a:solidFill>
                  <a:srgbClr val="374151"/>
                </a:solidFill>
                <a:latin typeface="Arial"/>
                <a:ea typeface="Arial"/>
                <a:cs typeface="Arial"/>
                <a:sym typeface="Arial"/>
              </a:rPr>
              <a:t>Testing and debugging of the system to ensure correct functionality</a:t>
            </a:r>
            <a:endParaRPr sz="2400">
              <a:solidFill>
                <a:srgbClr val="374151"/>
              </a:solidFill>
              <a:latin typeface="Arial"/>
              <a:ea typeface="Arial"/>
              <a:cs typeface="Arial"/>
              <a:sym typeface="Arial"/>
            </a:endParaRPr>
          </a:p>
          <a:p>
            <a:pPr indent="-105727" lvl="0" marL="91440" marR="0" rtl="0" algn="l">
              <a:lnSpc>
                <a:spcPct val="90000"/>
              </a:lnSpc>
              <a:spcBef>
                <a:spcPts val="1400"/>
              </a:spcBef>
              <a:spcAft>
                <a:spcPts val="0"/>
              </a:spcAft>
              <a:buClr>
                <a:srgbClr val="2F5496"/>
              </a:buClr>
              <a:buSzPct val="90000"/>
              <a:buChar char=" "/>
            </a:pPr>
            <a:r>
              <a:t/>
            </a:r>
            <a:endParaRPr>
              <a:solidFill>
                <a:srgbClr val="2F5496"/>
              </a:solidFill>
            </a:endParaRPr>
          </a:p>
        </p:txBody>
      </p:sp>
      <p:pic>
        <p:nvPicPr>
          <p:cNvPr id="132" name="Google Shape;132;p4"/>
          <p:cNvPicPr preferRelativeResize="0"/>
          <p:nvPr/>
        </p:nvPicPr>
        <p:blipFill rotWithShape="1">
          <a:blip r:embed="rId3">
            <a:alphaModFix/>
          </a:blip>
          <a:srcRect b="0" l="0" r="0" t="0"/>
          <a:stretch/>
        </p:blipFill>
        <p:spPr>
          <a:xfrm>
            <a:off x="129448" y="159491"/>
            <a:ext cx="1200150" cy="7901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1713775" y="949650"/>
            <a:ext cx="9210600" cy="687900"/>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85000"/>
              </a:lnSpc>
              <a:spcBef>
                <a:spcPts val="0"/>
              </a:spcBef>
              <a:spcAft>
                <a:spcPts val="0"/>
              </a:spcAft>
              <a:buClr>
                <a:srgbClr val="2F5496"/>
              </a:buClr>
              <a:buSzPct val="100000"/>
              <a:buFont typeface="Calibri"/>
              <a:buNone/>
            </a:pPr>
            <a:r>
              <a:rPr lang="en-US">
                <a:solidFill>
                  <a:srgbClr val="2F5496"/>
                </a:solidFill>
              </a:rPr>
              <a:t>APPLICATION TOOL AND TECHNOLOGY</a:t>
            </a:r>
            <a:endParaRPr/>
          </a:p>
        </p:txBody>
      </p:sp>
      <p:sp>
        <p:nvSpPr>
          <p:cNvPr id="138" name="Google Shape;138;p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123825" lvl="0" marL="91440" marR="0" rtl="0" algn="l">
              <a:lnSpc>
                <a:spcPct val="70000"/>
              </a:lnSpc>
              <a:spcBef>
                <a:spcPts val="1400"/>
              </a:spcBef>
              <a:spcAft>
                <a:spcPts val="0"/>
              </a:spcAft>
              <a:buSzPts val="1950"/>
              <a:buChar char=" "/>
            </a:pPr>
            <a:r>
              <a:rPr lang="en-US" sz="1950"/>
              <a:t>TECHNOLOGY:</a:t>
            </a:r>
            <a:endParaRPr sz="1950"/>
          </a:p>
          <a:p>
            <a:pPr indent="-182562" lvl="1" marL="384048" marR="0" rtl="0" algn="l">
              <a:lnSpc>
                <a:spcPct val="70000"/>
              </a:lnSpc>
              <a:spcBef>
                <a:spcPts val="1400"/>
              </a:spcBef>
              <a:spcAft>
                <a:spcPts val="0"/>
              </a:spcAft>
              <a:buSzPts val="1795"/>
              <a:buChar char="◦"/>
            </a:pPr>
            <a:r>
              <a:rPr lang="en-US" sz="1795"/>
              <a:t>C</a:t>
            </a:r>
            <a:endParaRPr sz="1795"/>
          </a:p>
          <a:p>
            <a:pPr indent="-182562" lvl="1" marL="384048" marR="0" rtl="0" algn="l">
              <a:lnSpc>
                <a:spcPct val="70000"/>
              </a:lnSpc>
              <a:spcBef>
                <a:spcPts val="1400"/>
              </a:spcBef>
              <a:spcAft>
                <a:spcPts val="0"/>
              </a:spcAft>
              <a:buSzPts val="1795"/>
              <a:buChar char="◦"/>
            </a:pPr>
            <a:r>
              <a:rPr lang="en-US" sz="1795"/>
              <a:t>Socket</a:t>
            </a:r>
            <a:endParaRPr sz="1795"/>
          </a:p>
          <a:p>
            <a:pPr indent="-113982" lvl="0" marL="91440" marR="0" rtl="0" algn="l">
              <a:lnSpc>
                <a:spcPct val="70000"/>
              </a:lnSpc>
              <a:spcBef>
                <a:spcPts val="1400"/>
              </a:spcBef>
              <a:spcAft>
                <a:spcPts val="0"/>
              </a:spcAft>
              <a:buSzPts val="1795"/>
              <a:buChar char=" "/>
            </a:pPr>
            <a:r>
              <a:t/>
            </a:r>
            <a:endParaRPr sz="1950"/>
          </a:p>
          <a:p>
            <a:pPr indent="0" lvl="0" marL="91440" marR="0" rtl="0" algn="l">
              <a:lnSpc>
                <a:spcPct val="70000"/>
              </a:lnSpc>
              <a:spcBef>
                <a:spcPts val="1400"/>
              </a:spcBef>
              <a:spcAft>
                <a:spcPts val="0"/>
              </a:spcAft>
              <a:buSzPts val="852"/>
              <a:buNone/>
            </a:pPr>
            <a:r>
              <a:rPr lang="en-US" sz="1950"/>
              <a:t>TOOLS:</a:t>
            </a:r>
            <a:endParaRPr sz="1950"/>
          </a:p>
          <a:p>
            <a:pPr indent="-182562" lvl="1" marL="384048" rtl="0" algn="l">
              <a:lnSpc>
                <a:spcPct val="70000"/>
              </a:lnSpc>
              <a:spcBef>
                <a:spcPts val="1400"/>
              </a:spcBef>
              <a:spcAft>
                <a:spcPts val="0"/>
              </a:spcAft>
              <a:buSzPts val="1795"/>
              <a:buChar char="◦"/>
            </a:pPr>
            <a:r>
              <a:rPr lang="en-US" sz="1795"/>
              <a:t>Visual Studio Code</a:t>
            </a:r>
            <a:endParaRPr sz="1795"/>
          </a:p>
          <a:p>
            <a:pPr indent="-182562" lvl="1" marL="384048" rtl="0" algn="l">
              <a:lnSpc>
                <a:spcPct val="70000"/>
              </a:lnSpc>
              <a:spcBef>
                <a:spcPts val="1400"/>
              </a:spcBef>
              <a:spcAft>
                <a:spcPts val="0"/>
              </a:spcAft>
              <a:buSzPts val="1795"/>
              <a:buChar char="◦"/>
            </a:pPr>
            <a:r>
              <a:rPr lang="en-US" sz="1795"/>
              <a:t>Text Editor</a:t>
            </a:r>
            <a:endParaRPr sz="1795"/>
          </a:p>
          <a:p>
            <a:pPr indent="-182562" lvl="1" marL="384048" rtl="0" algn="l">
              <a:lnSpc>
                <a:spcPct val="70000"/>
              </a:lnSpc>
              <a:spcBef>
                <a:spcPts val="1400"/>
              </a:spcBef>
              <a:spcAft>
                <a:spcPts val="0"/>
              </a:spcAft>
              <a:buSzPts val="1795"/>
              <a:buChar char="◦"/>
            </a:pPr>
            <a:r>
              <a:rPr lang="en-US" sz="1795"/>
              <a:t>Terminal/Console</a:t>
            </a:r>
            <a:endParaRPr sz="1795"/>
          </a:p>
          <a:p>
            <a:pPr indent="0" lvl="0" marL="91440" marR="0" rtl="0" algn="l">
              <a:lnSpc>
                <a:spcPct val="70000"/>
              </a:lnSpc>
              <a:spcBef>
                <a:spcPts val="1400"/>
              </a:spcBef>
              <a:spcAft>
                <a:spcPts val="0"/>
              </a:spcAft>
              <a:buSzPts val="852"/>
              <a:buNone/>
            </a:pPr>
            <a:r>
              <a:rPr lang="en-US" sz="1950"/>
              <a:t>	</a:t>
            </a:r>
            <a:endParaRPr sz="1950"/>
          </a:p>
          <a:p>
            <a:pPr indent="0" lvl="0" marL="0" marR="0" rtl="0" algn="l">
              <a:lnSpc>
                <a:spcPct val="70000"/>
              </a:lnSpc>
              <a:spcBef>
                <a:spcPts val="1400"/>
              </a:spcBef>
              <a:spcAft>
                <a:spcPts val="0"/>
              </a:spcAft>
              <a:buSzPts val="852"/>
              <a:buNone/>
            </a:pPr>
            <a:r>
              <a:t/>
            </a:r>
            <a:endParaRPr sz="1950"/>
          </a:p>
          <a:p>
            <a:pPr indent="0" lvl="0" marL="91440" marR="0" rtl="0" algn="l">
              <a:lnSpc>
                <a:spcPct val="70000"/>
              </a:lnSpc>
              <a:spcBef>
                <a:spcPts val="1400"/>
              </a:spcBef>
              <a:spcAft>
                <a:spcPts val="0"/>
              </a:spcAft>
              <a:buSzPts val="852"/>
              <a:buNone/>
            </a:pPr>
            <a:r>
              <a:t/>
            </a:r>
            <a:endParaRPr sz="1950"/>
          </a:p>
          <a:p>
            <a:pPr indent="0" lvl="0" marL="0" marR="0" rtl="0" algn="l">
              <a:lnSpc>
                <a:spcPct val="70000"/>
              </a:lnSpc>
              <a:spcBef>
                <a:spcPts val="1400"/>
              </a:spcBef>
              <a:spcAft>
                <a:spcPts val="0"/>
              </a:spcAft>
              <a:buSzPts val="852"/>
              <a:buNone/>
            </a:pPr>
            <a:r>
              <a:t/>
            </a:r>
            <a:endParaRPr sz="1950"/>
          </a:p>
        </p:txBody>
      </p:sp>
      <p:pic>
        <p:nvPicPr>
          <p:cNvPr id="139" name="Google Shape;139;p5"/>
          <p:cNvPicPr preferRelativeResize="0"/>
          <p:nvPr/>
        </p:nvPicPr>
        <p:blipFill rotWithShape="1">
          <a:blip r:embed="rId3">
            <a:alphaModFix/>
          </a:blip>
          <a:srcRect b="0" l="0" r="0" t="0"/>
          <a:stretch/>
        </p:blipFill>
        <p:spPr>
          <a:xfrm>
            <a:off x="129448" y="159491"/>
            <a:ext cx="1200150" cy="7901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f18d811c49_1_30"/>
          <p:cNvSpPr txBox="1"/>
          <p:nvPr>
            <p:ph type="title"/>
          </p:nvPr>
        </p:nvSpPr>
        <p:spPr>
          <a:xfrm>
            <a:off x="4618950" y="903950"/>
            <a:ext cx="3453900" cy="6765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Clr>
                <a:srgbClr val="2F5496"/>
              </a:buClr>
              <a:buSzPct val="100000"/>
              <a:buFont typeface="Calibri"/>
              <a:buNone/>
            </a:pPr>
            <a:r>
              <a:rPr lang="en-US">
                <a:solidFill>
                  <a:srgbClr val="2F5496"/>
                </a:solidFill>
              </a:rPr>
              <a:t>SYSTEM FLOW</a:t>
            </a:r>
            <a:endParaRPr/>
          </a:p>
        </p:txBody>
      </p:sp>
      <p:pic>
        <p:nvPicPr>
          <p:cNvPr id="145" name="Google Shape;145;g2f18d811c49_1_30"/>
          <p:cNvPicPr preferRelativeResize="0"/>
          <p:nvPr/>
        </p:nvPicPr>
        <p:blipFill>
          <a:blip r:embed="rId3">
            <a:alphaModFix/>
          </a:blip>
          <a:stretch>
            <a:fillRect/>
          </a:stretch>
        </p:blipFill>
        <p:spPr>
          <a:xfrm>
            <a:off x="651425" y="1704975"/>
            <a:ext cx="11068050" cy="3448050"/>
          </a:xfrm>
          <a:prstGeom prst="rect">
            <a:avLst/>
          </a:prstGeom>
          <a:noFill/>
          <a:ln>
            <a:noFill/>
          </a:ln>
        </p:spPr>
      </p:pic>
      <p:pic>
        <p:nvPicPr>
          <p:cNvPr id="146" name="Google Shape;146;g2f18d811c49_1_30"/>
          <p:cNvPicPr preferRelativeResize="0"/>
          <p:nvPr/>
        </p:nvPicPr>
        <p:blipFill rotWithShape="1">
          <a:blip r:embed="rId4">
            <a:alphaModFix/>
          </a:blip>
          <a:srcRect b="0" l="0" r="0" t="0"/>
          <a:stretch/>
        </p:blipFill>
        <p:spPr>
          <a:xfrm>
            <a:off x="129448" y="159491"/>
            <a:ext cx="1200150" cy="7901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
          <p:cNvSpPr txBox="1"/>
          <p:nvPr>
            <p:ph type="title"/>
          </p:nvPr>
        </p:nvSpPr>
        <p:spPr>
          <a:xfrm>
            <a:off x="4476375" y="833200"/>
            <a:ext cx="2626800" cy="7902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2F5496"/>
              </a:buClr>
              <a:buSzPts val="4800"/>
              <a:buFont typeface="Calibri"/>
              <a:buNone/>
            </a:pPr>
            <a:r>
              <a:rPr lang="en-US">
                <a:solidFill>
                  <a:srgbClr val="2F5496"/>
                </a:solidFill>
              </a:rPr>
              <a:t>Modules</a:t>
            </a:r>
            <a:endParaRPr/>
          </a:p>
        </p:txBody>
      </p:sp>
      <p:sp>
        <p:nvSpPr>
          <p:cNvPr id="152" name="Google Shape;152;p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62500" lnSpcReduction="10000"/>
          </a:bodyPr>
          <a:lstStyle/>
          <a:p>
            <a:pPr indent="-92075" lvl="0" marL="91440" marR="0" rtl="0" algn="l">
              <a:lnSpc>
                <a:spcPct val="90000"/>
              </a:lnSpc>
              <a:spcBef>
                <a:spcPts val="1400"/>
              </a:spcBef>
              <a:spcAft>
                <a:spcPts val="0"/>
              </a:spcAft>
              <a:buSzPct val="100000"/>
              <a:buChar char=" "/>
            </a:pPr>
            <a:r>
              <a:rPr lang="en-US" sz="2320"/>
              <a:t>There are two main module used in this project : </a:t>
            </a:r>
            <a:endParaRPr sz="2320"/>
          </a:p>
          <a:p>
            <a:pPr indent="-152717" lvl="1" marL="384048" marR="0" rtl="0" algn="l">
              <a:lnSpc>
                <a:spcPct val="90000"/>
              </a:lnSpc>
              <a:spcBef>
                <a:spcPts val="1400"/>
              </a:spcBef>
              <a:spcAft>
                <a:spcPts val="0"/>
              </a:spcAft>
              <a:buSzPct val="100000"/>
              <a:buChar char="◦"/>
            </a:pPr>
            <a:r>
              <a:rPr lang="en-US" sz="2120"/>
              <a:t>1. Server Module</a:t>
            </a:r>
            <a:endParaRPr sz="2120"/>
          </a:p>
          <a:p>
            <a:pPr indent="-152717" lvl="1" marL="384048" marR="0" rtl="0" algn="l">
              <a:lnSpc>
                <a:spcPct val="90000"/>
              </a:lnSpc>
              <a:spcBef>
                <a:spcPts val="1400"/>
              </a:spcBef>
              <a:spcAft>
                <a:spcPts val="0"/>
              </a:spcAft>
              <a:buSzPct val="100000"/>
              <a:buChar char="◦"/>
            </a:pPr>
            <a:r>
              <a:rPr lang="en-US" sz="2120"/>
              <a:t>2. Client Module</a:t>
            </a:r>
            <a:endParaRPr sz="2120"/>
          </a:p>
          <a:p>
            <a:pPr indent="0" lvl="0" marL="0" rtl="0" algn="l">
              <a:lnSpc>
                <a:spcPct val="162500"/>
              </a:lnSpc>
              <a:spcBef>
                <a:spcPts val="1500"/>
              </a:spcBef>
              <a:spcAft>
                <a:spcPts val="0"/>
              </a:spcAft>
              <a:buNone/>
            </a:pPr>
            <a:r>
              <a:rPr lang="en-US" sz="1840">
                <a:solidFill>
                  <a:srgbClr val="374151"/>
                </a:solidFill>
                <a:latin typeface="Arial"/>
                <a:ea typeface="Arial"/>
                <a:cs typeface="Arial"/>
                <a:sym typeface="Arial"/>
              </a:rPr>
              <a:t>Server-Side Components:</a:t>
            </a:r>
            <a:endParaRPr sz="1840">
              <a:solidFill>
                <a:srgbClr val="374151"/>
              </a:solidFill>
              <a:latin typeface="Arial"/>
              <a:ea typeface="Arial"/>
              <a:cs typeface="Arial"/>
              <a:sym typeface="Arial"/>
            </a:endParaRPr>
          </a:p>
          <a:p>
            <a:pPr indent="-301644" lvl="0" marL="457200" rtl="0" algn="l">
              <a:lnSpc>
                <a:spcPct val="115000"/>
              </a:lnSpc>
              <a:spcBef>
                <a:spcPts val="2100"/>
              </a:spcBef>
              <a:spcAft>
                <a:spcPts val="0"/>
              </a:spcAft>
              <a:buClr>
                <a:srgbClr val="374151"/>
              </a:buClr>
              <a:buSzPct val="100000"/>
              <a:buFont typeface="Arial"/>
              <a:buAutoNum type="arabicPeriod"/>
            </a:pPr>
            <a:r>
              <a:rPr lang="en-US" sz="1840">
                <a:solidFill>
                  <a:srgbClr val="374151"/>
                </a:solidFill>
                <a:latin typeface="Arial"/>
                <a:ea typeface="Arial"/>
                <a:cs typeface="Arial"/>
                <a:sym typeface="Arial"/>
              </a:rPr>
              <a:t>Server Program: Handles incoming requests from clients, retrieves train data, processes booking requests, and sends responses back to clients.</a:t>
            </a:r>
            <a:endParaRPr sz="1840">
              <a:solidFill>
                <a:srgbClr val="374151"/>
              </a:solidFill>
              <a:latin typeface="Arial"/>
              <a:ea typeface="Arial"/>
              <a:cs typeface="Arial"/>
              <a:sym typeface="Arial"/>
            </a:endParaRPr>
          </a:p>
          <a:p>
            <a:pPr indent="-301644" lvl="0" marL="457200" rtl="0" algn="l">
              <a:lnSpc>
                <a:spcPct val="115000"/>
              </a:lnSpc>
              <a:spcBef>
                <a:spcPts val="0"/>
              </a:spcBef>
              <a:spcAft>
                <a:spcPts val="0"/>
              </a:spcAft>
              <a:buClr>
                <a:srgbClr val="374151"/>
              </a:buClr>
              <a:buSzPct val="100000"/>
              <a:buFont typeface="Arial"/>
              <a:buAutoNum type="arabicPeriod"/>
            </a:pPr>
            <a:r>
              <a:rPr lang="en-US" sz="1840">
                <a:solidFill>
                  <a:srgbClr val="374151"/>
                </a:solidFill>
                <a:latin typeface="Arial"/>
                <a:ea typeface="Arial"/>
                <a:cs typeface="Arial"/>
                <a:sym typeface="Arial"/>
              </a:rPr>
              <a:t>Train Data Repository: Acts as a data access layer for train data, retrieving and storing train data in the database.</a:t>
            </a:r>
            <a:endParaRPr sz="1840">
              <a:solidFill>
                <a:srgbClr val="374151"/>
              </a:solidFill>
              <a:latin typeface="Arial"/>
              <a:ea typeface="Arial"/>
              <a:cs typeface="Arial"/>
              <a:sym typeface="Arial"/>
            </a:endParaRPr>
          </a:p>
          <a:p>
            <a:pPr indent="0" lvl="0" marL="0" rtl="0" algn="l">
              <a:lnSpc>
                <a:spcPct val="162500"/>
              </a:lnSpc>
              <a:spcBef>
                <a:spcPts val="2100"/>
              </a:spcBef>
              <a:spcAft>
                <a:spcPts val="0"/>
              </a:spcAft>
              <a:buNone/>
            </a:pPr>
            <a:r>
              <a:rPr lang="en-US" sz="1840">
                <a:solidFill>
                  <a:srgbClr val="374151"/>
                </a:solidFill>
                <a:latin typeface="Arial"/>
                <a:ea typeface="Arial"/>
                <a:cs typeface="Arial"/>
                <a:sym typeface="Arial"/>
              </a:rPr>
              <a:t>Client-Side Components:</a:t>
            </a:r>
            <a:endParaRPr sz="1840">
              <a:solidFill>
                <a:srgbClr val="374151"/>
              </a:solidFill>
              <a:latin typeface="Arial"/>
              <a:ea typeface="Arial"/>
              <a:cs typeface="Arial"/>
              <a:sym typeface="Arial"/>
            </a:endParaRPr>
          </a:p>
          <a:p>
            <a:pPr indent="-301644" lvl="0" marL="457200" rtl="0" algn="l">
              <a:lnSpc>
                <a:spcPct val="115000"/>
              </a:lnSpc>
              <a:spcBef>
                <a:spcPts val="2100"/>
              </a:spcBef>
              <a:spcAft>
                <a:spcPts val="0"/>
              </a:spcAft>
              <a:buClr>
                <a:srgbClr val="374151"/>
              </a:buClr>
              <a:buSzPct val="100000"/>
              <a:buFont typeface="Arial"/>
              <a:buAutoNum type="arabicPeriod"/>
            </a:pPr>
            <a:r>
              <a:rPr lang="en-US" sz="1840">
                <a:solidFill>
                  <a:srgbClr val="374151"/>
                </a:solidFill>
                <a:latin typeface="Arial"/>
                <a:ea typeface="Arial"/>
                <a:cs typeface="Arial"/>
                <a:sym typeface="Arial"/>
              </a:rPr>
              <a:t>Client Program: Creates a socket, connects to the server, sends user requests, and receives responses from the server.</a:t>
            </a:r>
            <a:endParaRPr sz="1840">
              <a:solidFill>
                <a:srgbClr val="374151"/>
              </a:solidFill>
              <a:latin typeface="Arial"/>
              <a:ea typeface="Arial"/>
              <a:cs typeface="Arial"/>
              <a:sym typeface="Arial"/>
            </a:endParaRPr>
          </a:p>
          <a:p>
            <a:pPr indent="-301644" lvl="0" marL="457200" rtl="0" algn="l">
              <a:lnSpc>
                <a:spcPct val="115000"/>
              </a:lnSpc>
              <a:spcBef>
                <a:spcPts val="0"/>
              </a:spcBef>
              <a:spcAft>
                <a:spcPts val="0"/>
              </a:spcAft>
              <a:buClr>
                <a:srgbClr val="374151"/>
              </a:buClr>
              <a:buSzPct val="100000"/>
              <a:buFont typeface="Arial"/>
              <a:buAutoNum type="arabicPeriod"/>
            </a:pPr>
            <a:r>
              <a:rPr lang="en-US" sz="1840">
                <a:solidFill>
                  <a:srgbClr val="374151"/>
                </a:solidFill>
                <a:latin typeface="Arial"/>
                <a:ea typeface="Arial"/>
                <a:cs typeface="Arial"/>
                <a:sym typeface="Arial"/>
              </a:rPr>
              <a:t>User Interface: Provides a user-friendly interface for users to interact with the system, handling user input and displaying output.</a:t>
            </a:r>
            <a:endParaRPr sz="1840">
              <a:solidFill>
                <a:srgbClr val="374151"/>
              </a:solidFill>
              <a:latin typeface="Arial"/>
              <a:ea typeface="Arial"/>
              <a:cs typeface="Arial"/>
              <a:sym typeface="Arial"/>
            </a:endParaRPr>
          </a:p>
          <a:p>
            <a:pPr indent="0" lvl="0" marL="384048" marR="0" rtl="0" algn="l">
              <a:lnSpc>
                <a:spcPct val="90000"/>
              </a:lnSpc>
              <a:spcBef>
                <a:spcPts val="2100"/>
              </a:spcBef>
              <a:spcAft>
                <a:spcPts val="0"/>
              </a:spcAft>
              <a:buNone/>
            </a:pPr>
            <a:r>
              <a:t/>
            </a:r>
            <a:endParaRPr/>
          </a:p>
          <a:p>
            <a:pPr indent="0" lvl="0" marL="384048" marR="0" rtl="0" algn="l">
              <a:lnSpc>
                <a:spcPct val="90000"/>
              </a:lnSpc>
              <a:spcBef>
                <a:spcPts val="1400"/>
              </a:spcBef>
              <a:spcAft>
                <a:spcPts val="0"/>
              </a:spcAft>
              <a:buNone/>
            </a:pPr>
            <a:r>
              <a:t/>
            </a:r>
            <a:endParaRPr/>
          </a:p>
        </p:txBody>
      </p:sp>
      <p:pic>
        <p:nvPicPr>
          <p:cNvPr id="153" name="Google Shape;153;p6"/>
          <p:cNvPicPr preferRelativeResize="0"/>
          <p:nvPr/>
        </p:nvPicPr>
        <p:blipFill rotWithShape="1">
          <a:blip r:embed="rId3">
            <a:alphaModFix/>
          </a:blip>
          <a:srcRect b="0" l="0" r="0" t="0"/>
          <a:stretch/>
        </p:blipFill>
        <p:spPr>
          <a:xfrm>
            <a:off x="129448" y="159491"/>
            <a:ext cx="1200150" cy="7901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ph type="title"/>
          </p:nvPr>
        </p:nvSpPr>
        <p:spPr>
          <a:xfrm>
            <a:off x="1585475" y="662050"/>
            <a:ext cx="9053700" cy="790200"/>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85000"/>
              </a:lnSpc>
              <a:spcBef>
                <a:spcPts val="0"/>
              </a:spcBef>
              <a:spcAft>
                <a:spcPts val="0"/>
              </a:spcAft>
              <a:buClr>
                <a:srgbClr val="2F5496"/>
              </a:buClr>
              <a:buSzPct val="100000"/>
              <a:buFont typeface="Calibri"/>
              <a:buNone/>
            </a:pPr>
            <a:r>
              <a:rPr lang="en-US">
                <a:solidFill>
                  <a:srgbClr val="2F5496"/>
                </a:solidFill>
              </a:rPr>
              <a:t>LIST OF FUNCTION USED SERVER SIDE </a:t>
            </a:r>
            <a:endParaRPr/>
          </a:p>
        </p:txBody>
      </p:sp>
      <p:sp>
        <p:nvSpPr>
          <p:cNvPr id="159" name="Google Shape;159;p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0" rtl="0" algn="l">
              <a:lnSpc>
                <a:spcPct val="162500"/>
              </a:lnSpc>
              <a:spcBef>
                <a:spcPts val="0"/>
              </a:spcBef>
              <a:spcAft>
                <a:spcPts val="0"/>
              </a:spcAft>
              <a:buNone/>
            </a:pPr>
            <a:r>
              <a:t/>
            </a:r>
            <a:endParaRPr sz="1700">
              <a:solidFill>
                <a:srgbClr val="374151"/>
              </a:solidFill>
              <a:latin typeface="Arial"/>
              <a:ea typeface="Arial"/>
              <a:cs typeface="Arial"/>
              <a:sym typeface="Arial"/>
            </a:endParaRPr>
          </a:p>
          <a:p>
            <a:pPr indent="-304800" lvl="0" marL="457200" rtl="0" algn="l">
              <a:lnSpc>
                <a:spcPct val="115000"/>
              </a:lnSpc>
              <a:spcBef>
                <a:spcPts val="2100"/>
              </a:spcBef>
              <a:spcAft>
                <a:spcPts val="0"/>
              </a:spcAft>
              <a:buClr>
                <a:srgbClr val="374151"/>
              </a:buClr>
              <a:buSzPts val="1200"/>
              <a:buFont typeface="Arial"/>
              <a:buAutoNum type="arabicPeriod"/>
            </a:pPr>
            <a:r>
              <a:rPr lang="en-US" sz="1550">
                <a:solidFill>
                  <a:srgbClr val="374151"/>
                </a:solidFill>
                <a:latin typeface="Courier New"/>
                <a:ea typeface="Courier New"/>
                <a:cs typeface="Courier New"/>
                <a:sym typeface="Courier New"/>
              </a:rPr>
              <a:t>init_trains()</a:t>
            </a:r>
            <a:r>
              <a:rPr lang="en-US" sz="1700">
                <a:solidFill>
                  <a:srgbClr val="374151"/>
                </a:solidFill>
                <a:latin typeface="Arial"/>
                <a:ea typeface="Arial"/>
                <a:cs typeface="Arial"/>
                <a:sym typeface="Arial"/>
              </a:rPr>
              <a:t>: Initializes the array of trains with their names and available seats.</a:t>
            </a:r>
            <a:endParaRPr sz="1700">
              <a:solidFill>
                <a:srgbClr val="374151"/>
              </a:solidFill>
              <a:latin typeface="Arial"/>
              <a:ea typeface="Arial"/>
              <a:cs typeface="Arial"/>
              <a:sym typeface="Arial"/>
            </a:endParaRPr>
          </a:p>
          <a:p>
            <a:pPr indent="-304800" lvl="0" marL="457200" rtl="0" algn="l">
              <a:lnSpc>
                <a:spcPct val="115000"/>
              </a:lnSpc>
              <a:spcBef>
                <a:spcPts val="0"/>
              </a:spcBef>
              <a:spcAft>
                <a:spcPts val="0"/>
              </a:spcAft>
              <a:buClr>
                <a:srgbClr val="374151"/>
              </a:buClr>
              <a:buSzPts val="1200"/>
              <a:buFont typeface="Arial"/>
              <a:buAutoNum type="arabicPeriod"/>
            </a:pPr>
            <a:r>
              <a:rPr lang="en-US" sz="1550">
                <a:solidFill>
                  <a:srgbClr val="374151"/>
                </a:solidFill>
                <a:latin typeface="Courier New"/>
                <a:ea typeface="Courier New"/>
                <a:cs typeface="Courier New"/>
                <a:sym typeface="Courier New"/>
              </a:rPr>
              <a:t>list_trains(int client_sock)</a:t>
            </a:r>
            <a:r>
              <a:rPr lang="en-US" sz="1700">
                <a:solidFill>
                  <a:srgbClr val="374151"/>
                </a:solidFill>
                <a:latin typeface="Arial"/>
                <a:ea typeface="Arial"/>
                <a:cs typeface="Arial"/>
                <a:sym typeface="Arial"/>
              </a:rPr>
              <a:t>: Sends a list of trains with their available seats to the client.</a:t>
            </a:r>
            <a:endParaRPr sz="1700">
              <a:solidFill>
                <a:srgbClr val="374151"/>
              </a:solidFill>
              <a:latin typeface="Arial"/>
              <a:ea typeface="Arial"/>
              <a:cs typeface="Arial"/>
              <a:sym typeface="Arial"/>
            </a:endParaRPr>
          </a:p>
          <a:p>
            <a:pPr indent="-304800" lvl="0" marL="457200" rtl="0" algn="l">
              <a:lnSpc>
                <a:spcPct val="115000"/>
              </a:lnSpc>
              <a:spcBef>
                <a:spcPts val="0"/>
              </a:spcBef>
              <a:spcAft>
                <a:spcPts val="0"/>
              </a:spcAft>
              <a:buClr>
                <a:srgbClr val="374151"/>
              </a:buClr>
              <a:buSzPts val="1200"/>
              <a:buFont typeface="Arial"/>
              <a:buAutoNum type="arabicPeriod"/>
            </a:pPr>
            <a:r>
              <a:rPr lang="en-US" sz="1550">
                <a:solidFill>
                  <a:srgbClr val="374151"/>
                </a:solidFill>
                <a:latin typeface="Courier New"/>
                <a:ea typeface="Courier New"/>
                <a:cs typeface="Courier New"/>
                <a:sym typeface="Courier New"/>
              </a:rPr>
              <a:t>book_seats(int client_sock, int train_id, int num_seats)</a:t>
            </a:r>
            <a:r>
              <a:rPr lang="en-US" sz="1700">
                <a:solidFill>
                  <a:srgbClr val="374151"/>
                </a:solidFill>
                <a:latin typeface="Arial"/>
                <a:ea typeface="Arial"/>
                <a:cs typeface="Arial"/>
                <a:sym typeface="Arial"/>
              </a:rPr>
              <a:t>: Books seats on a specified train and sends a response to the client.</a:t>
            </a:r>
            <a:endParaRPr sz="1700">
              <a:solidFill>
                <a:srgbClr val="374151"/>
              </a:solidFill>
              <a:latin typeface="Arial"/>
              <a:ea typeface="Arial"/>
              <a:cs typeface="Arial"/>
              <a:sym typeface="Arial"/>
            </a:endParaRPr>
          </a:p>
          <a:p>
            <a:pPr indent="-304800" lvl="0" marL="457200" rtl="0" algn="l">
              <a:lnSpc>
                <a:spcPct val="115000"/>
              </a:lnSpc>
              <a:spcBef>
                <a:spcPts val="0"/>
              </a:spcBef>
              <a:spcAft>
                <a:spcPts val="0"/>
              </a:spcAft>
              <a:buClr>
                <a:srgbClr val="374151"/>
              </a:buClr>
              <a:buSzPts val="1200"/>
              <a:buFont typeface="Arial"/>
              <a:buAutoNum type="arabicPeriod"/>
            </a:pPr>
            <a:r>
              <a:rPr lang="en-US" sz="1550">
                <a:solidFill>
                  <a:srgbClr val="374151"/>
                </a:solidFill>
                <a:latin typeface="Courier New"/>
                <a:ea typeface="Courier New"/>
                <a:cs typeface="Courier New"/>
                <a:sym typeface="Courier New"/>
              </a:rPr>
              <a:t>handle_client(void *arg)</a:t>
            </a:r>
            <a:r>
              <a:rPr lang="en-US" sz="1700">
                <a:solidFill>
                  <a:srgbClr val="374151"/>
                </a:solidFill>
                <a:latin typeface="Arial"/>
                <a:ea typeface="Arial"/>
                <a:cs typeface="Arial"/>
                <a:sym typeface="Arial"/>
              </a:rPr>
              <a:t>: Handles incoming client connections, receives commands, and sends responses.</a:t>
            </a:r>
            <a:endParaRPr sz="1700">
              <a:solidFill>
                <a:srgbClr val="374151"/>
              </a:solidFill>
              <a:latin typeface="Arial"/>
              <a:ea typeface="Arial"/>
              <a:cs typeface="Arial"/>
              <a:sym typeface="Arial"/>
            </a:endParaRPr>
          </a:p>
          <a:p>
            <a:pPr indent="-304800" lvl="0" marL="457200" rtl="0" algn="l">
              <a:lnSpc>
                <a:spcPct val="115000"/>
              </a:lnSpc>
              <a:spcBef>
                <a:spcPts val="0"/>
              </a:spcBef>
              <a:spcAft>
                <a:spcPts val="0"/>
              </a:spcAft>
              <a:buClr>
                <a:srgbClr val="374151"/>
              </a:buClr>
              <a:buSzPts val="1200"/>
              <a:buFont typeface="Arial"/>
              <a:buAutoNum type="arabicPeriod"/>
            </a:pPr>
            <a:r>
              <a:rPr lang="en-US" sz="1550">
                <a:solidFill>
                  <a:srgbClr val="374151"/>
                </a:solidFill>
                <a:latin typeface="Courier New"/>
                <a:ea typeface="Courier New"/>
                <a:cs typeface="Courier New"/>
                <a:sym typeface="Courier New"/>
              </a:rPr>
              <a:t>main()</a:t>
            </a:r>
            <a:r>
              <a:rPr lang="en-US" sz="1700">
                <a:solidFill>
                  <a:srgbClr val="374151"/>
                </a:solidFill>
                <a:latin typeface="Arial"/>
                <a:ea typeface="Arial"/>
                <a:cs typeface="Arial"/>
                <a:sym typeface="Arial"/>
              </a:rPr>
              <a:t>: The main function that sets up the server, listens for incoming connections, and creates threads to handle clients.</a:t>
            </a:r>
            <a:endParaRPr sz="1700">
              <a:solidFill>
                <a:srgbClr val="374151"/>
              </a:solidFill>
              <a:latin typeface="Arial"/>
              <a:ea typeface="Arial"/>
              <a:cs typeface="Arial"/>
              <a:sym typeface="Arial"/>
            </a:endParaRPr>
          </a:p>
          <a:p>
            <a:pPr indent="-133350" lvl="0" marL="91440" marR="0" rtl="0" algn="l">
              <a:lnSpc>
                <a:spcPct val="90000"/>
              </a:lnSpc>
              <a:spcBef>
                <a:spcPts val="1400"/>
              </a:spcBef>
              <a:spcAft>
                <a:spcPts val="0"/>
              </a:spcAft>
              <a:buClr>
                <a:srgbClr val="374151"/>
              </a:buClr>
              <a:buSzPts val="2100"/>
              <a:buFont typeface="Arial"/>
              <a:buChar char=" "/>
            </a:pPr>
            <a:r>
              <a:t/>
            </a:r>
            <a:endParaRPr sz="2100">
              <a:solidFill>
                <a:srgbClr val="374151"/>
              </a:solidFill>
              <a:latin typeface="Arial"/>
              <a:ea typeface="Arial"/>
              <a:cs typeface="Arial"/>
              <a:sym typeface="Arial"/>
            </a:endParaRPr>
          </a:p>
        </p:txBody>
      </p:sp>
      <p:pic>
        <p:nvPicPr>
          <p:cNvPr id="160" name="Google Shape;160;p7"/>
          <p:cNvPicPr preferRelativeResize="0"/>
          <p:nvPr/>
        </p:nvPicPr>
        <p:blipFill rotWithShape="1">
          <a:blip r:embed="rId3">
            <a:alphaModFix/>
          </a:blip>
          <a:srcRect b="0" l="0" r="0" t="0"/>
          <a:stretch/>
        </p:blipFill>
        <p:spPr>
          <a:xfrm>
            <a:off x="129448" y="159491"/>
            <a:ext cx="1200150" cy="7901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8"/>
          <p:cNvSpPr txBox="1"/>
          <p:nvPr>
            <p:ph type="title"/>
          </p:nvPr>
        </p:nvSpPr>
        <p:spPr>
          <a:xfrm>
            <a:off x="1596300" y="733350"/>
            <a:ext cx="9199800" cy="790200"/>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85000"/>
              </a:lnSpc>
              <a:spcBef>
                <a:spcPts val="0"/>
              </a:spcBef>
              <a:spcAft>
                <a:spcPts val="0"/>
              </a:spcAft>
              <a:buClr>
                <a:srgbClr val="2F5496"/>
              </a:buClr>
              <a:buSzPct val="100000"/>
              <a:buFont typeface="Calibri"/>
              <a:buNone/>
            </a:pPr>
            <a:r>
              <a:rPr lang="en-US">
                <a:solidFill>
                  <a:srgbClr val="2F5496"/>
                </a:solidFill>
              </a:rPr>
              <a:t>LIST OF FUNCTION USED IN CLIENT SIDE</a:t>
            </a:r>
            <a:endParaRPr/>
          </a:p>
        </p:txBody>
      </p:sp>
      <p:sp>
        <p:nvSpPr>
          <p:cNvPr id="166" name="Google Shape;166;p8"/>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0" rtl="0" algn="l">
              <a:lnSpc>
                <a:spcPct val="162500"/>
              </a:lnSpc>
              <a:spcBef>
                <a:spcPts val="0"/>
              </a:spcBef>
              <a:spcAft>
                <a:spcPts val="0"/>
              </a:spcAft>
              <a:buNone/>
            </a:pPr>
            <a:r>
              <a:t/>
            </a:r>
            <a:endParaRPr sz="1800">
              <a:solidFill>
                <a:srgbClr val="374151"/>
              </a:solidFill>
              <a:latin typeface="Arial"/>
              <a:ea typeface="Arial"/>
              <a:cs typeface="Arial"/>
              <a:sym typeface="Arial"/>
            </a:endParaRPr>
          </a:p>
          <a:p>
            <a:pPr indent="-304800" lvl="0" marL="457200" rtl="0" algn="l">
              <a:lnSpc>
                <a:spcPct val="115000"/>
              </a:lnSpc>
              <a:spcBef>
                <a:spcPts val="2100"/>
              </a:spcBef>
              <a:spcAft>
                <a:spcPts val="0"/>
              </a:spcAft>
              <a:buClr>
                <a:srgbClr val="374151"/>
              </a:buClr>
              <a:buSzPts val="1200"/>
              <a:buFont typeface="Arial"/>
              <a:buAutoNum type="arabicPeriod"/>
            </a:pPr>
            <a:r>
              <a:rPr lang="en-US" sz="1650">
                <a:solidFill>
                  <a:srgbClr val="374151"/>
                </a:solidFill>
                <a:latin typeface="Courier New"/>
                <a:ea typeface="Courier New"/>
                <a:cs typeface="Courier New"/>
                <a:sym typeface="Courier New"/>
              </a:rPr>
              <a:t>send_message(int sock, const char *message)</a:t>
            </a:r>
            <a:r>
              <a:rPr lang="en-US" sz="1800">
                <a:solidFill>
                  <a:srgbClr val="374151"/>
                </a:solidFill>
                <a:latin typeface="Arial"/>
                <a:ea typeface="Arial"/>
                <a:cs typeface="Arial"/>
                <a:sym typeface="Arial"/>
              </a:rPr>
              <a:t>: Sends a message to the server through the socket.</a:t>
            </a:r>
            <a:endParaRPr sz="1800">
              <a:solidFill>
                <a:srgbClr val="374151"/>
              </a:solidFill>
              <a:latin typeface="Arial"/>
              <a:ea typeface="Arial"/>
              <a:cs typeface="Arial"/>
              <a:sym typeface="Arial"/>
            </a:endParaRPr>
          </a:p>
          <a:p>
            <a:pPr indent="-304800" lvl="0" marL="457200" rtl="0" algn="l">
              <a:lnSpc>
                <a:spcPct val="115000"/>
              </a:lnSpc>
              <a:spcBef>
                <a:spcPts val="0"/>
              </a:spcBef>
              <a:spcAft>
                <a:spcPts val="0"/>
              </a:spcAft>
              <a:buClr>
                <a:srgbClr val="374151"/>
              </a:buClr>
              <a:buSzPts val="1200"/>
              <a:buFont typeface="Arial"/>
              <a:buAutoNum type="arabicPeriod"/>
            </a:pPr>
            <a:r>
              <a:rPr lang="en-US" sz="1650">
                <a:solidFill>
                  <a:srgbClr val="374151"/>
                </a:solidFill>
                <a:latin typeface="Courier New"/>
                <a:ea typeface="Courier New"/>
                <a:cs typeface="Courier New"/>
                <a:sym typeface="Courier New"/>
              </a:rPr>
              <a:t>receive_message(int sock, char *buffer)</a:t>
            </a:r>
            <a:r>
              <a:rPr lang="en-US" sz="1800">
                <a:solidFill>
                  <a:srgbClr val="374151"/>
                </a:solidFill>
                <a:latin typeface="Arial"/>
                <a:ea typeface="Arial"/>
                <a:cs typeface="Arial"/>
                <a:sym typeface="Arial"/>
              </a:rPr>
              <a:t>: Receives a message from the server through the socket and stores it in the buffer.</a:t>
            </a:r>
            <a:endParaRPr sz="1800">
              <a:solidFill>
                <a:srgbClr val="374151"/>
              </a:solidFill>
              <a:latin typeface="Arial"/>
              <a:ea typeface="Arial"/>
              <a:cs typeface="Arial"/>
              <a:sym typeface="Arial"/>
            </a:endParaRPr>
          </a:p>
          <a:p>
            <a:pPr indent="-304800" lvl="0" marL="457200" rtl="0" algn="l">
              <a:lnSpc>
                <a:spcPct val="115000"/>
              </a:lnSpc>
              <a:spcBef>
                <a:spcPts val="0"/>
              </a:spcBef>
              <a:spcAft>
                <a:spcPts val="0"/>
              </a:spcAft>
              <a:buClr>
                <a:srgbClr val="374151"/>
              </a:buClr>
              <a:buSzPts val="1200"/>
              <a:buFont typeface="Arial"/>
              <a:buAutoNum type="arabicPeriod"/>
            </a:pPr>
            <a:r>
              <a:rPr lang="en-US" sz="1650">
                <a:solidFill>
                  <a:srgbClr val="374151"/>
                </a:solidFill>
                <a:latin typeface="Courier New"/>
                <a:ea typeface="Courier New"/>
                <a:cs typeface="Courier New"/>
                <a:sym typeface="Courier New"/>
              </a:rPr>
              <a:t>print_prompt(const char *buffer)</a:t>
            </a:r>
            <a:r>
              <a:rPr lang="en-US" sz="1800">
                <a:solidFill>
                  <a:srgbClr val="374151"/>
                </a:solidFill>
                <a:latin typeface="Arial"/>
                <a:ea typeface="Arial"/>
                <a:cs typeface="Arial"/>
                <a:sym typeface="Arial"/>
              </a:rPr>
              <a:t>: Prints a prompt to the user based on the received message from the server.</a:t>
            </a:r>
            <a:endParaRPr sz="1800">
              <a:solidFill>
                <a:srgbClr val="374151"/>
              </a:solidFill>
              <a:latin typeface="Arial"/>
              <a:ea typeface="Arial"/>
              <a:cs typeface="Arial"/>
              <a:sym typeface="Arial"/>
            </a:endParaRPr>
          </a:p>
          <a:p>
            <a:pPr indent="-304800" lvl="0" marL="457200" rtl="0" algn="l">
              <a:lnSpc>
                <a:spcPct val="115000"/>
              </a:lnSpc>
              <a:spcBef>
                <a:spcPts val="0"/>
              </a:spcBef>
              <a:spcAft>
                <a:spcPts val="0"/>
              </a:spcAft>
              <a:buClr>
                <a:srgbClr val="374151"/>
              </a:buClr>
              <a:buSzPts val="1200"/>
              <a:buFont typeface="Arial"/>
              <a:buAutoNum type="arabicPeriod"/>
            </a:pPr>
            <a:r>
              <a:rPr lang="en-US" sz="1650">
                <a:solidFill>
                  <a:srgbClr val="374151"/>
                </a:solidFill>
                <a:latin typeface="Courier New"/>
                <a:ea typeface="Courier New"/>
                <a:cs typeface="Courier New"/>
                <a:sym typeface="Courier New"/>
              </a:rPr>
              <a:t>main()</a:t>
            </a:r>
            <a:r>
              <a:rPr lang="en-US" sz="1800">
                <a:solidFill>
                  <a:srgbClr val="374151"/>
                </a:solidFill>
                <a:latin typeface="Arial"/>
                <a:ea typeface="Arial"/>
                <a:cs typeface="Arial"/>
                <a:sym typeface="Arial"/>
              </a:rPr>
              <a:t>: The main function of the client program, which establishes a connection to the server, sends and receives messages, and handles user input.</a:t>
            </a:r>
            <a:endParaRPr sz="1800">
              <a:solidFill>
                <a:srgbClr val="374151"/>
              </a:solidFill>
              <a:latin typeface="Arial"/>
              <a:ea typeface="Arial"/>
              <a:cs typeface="Arial"/>
              <a:sym typeface="Arial"/>
            </a:endParaRPr>
          </a:p>
          <a:p>
            <a:pPr indent="-155575" lvl="0" marL="91440" marR="0" rtl="0" algn="l">
              <a:lnSpc>
                <a:spcPct val="90000"/>
              </a:lnSpc>
              <a:spcBef>
                <a:spcPts val="1400"/>
              </a:spcBef>
              <a:spcAft>
                <a:spcPts val="0"/>
              </a:spcAft>
              <a:buClr>
                <a:srgbClr val="374151"/>
              </a:buClr>
              <a:buSzPts val="2450"/>
              <a:buFont typeface="Courier New"/>
              <a:buChar char=" "/>
            </a:pPr>
            <a:r>
              <a:t/>
            </a:r>
            <a:endParaRPr sz="2450">
              <a:solidFill>
                <a:srgbClr val="374151"/>
              </a:solidFill>
              <a:latin typeface="Courier New"/>
              <a:ea typeface="Courier New"/>
              <a:cs typeface="Courier New"/>
              <a:sym typeface="Courier New"/>
            </a:endParaRPr>
          </a:p>
        </p:txBody>
      </p:sp>
      <p:pic>
        <p:nvPicPr>
          <p:cNvPr id="167" name="Google Shape;167;p8"/>
          <p:cNvPicPr preferRelativeResize="0"/>
          <p:nvPr/>
        </p:nvPicPr>
        <p:blipFill rotWithShape="1">
          <a:blip r:embed="rId3">
            <a:alphaModFix/>
          </a:blip>
          <a:srcRect b="0" l="0" r="0" t="0"/>
          <a:stretch/>
        </p:blipFill>
        <p:spPr>
          <a:xfrm>
            <a:off x="129448" y="159491"/>
            <a:ext cx="1200150" cy="7901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2024-08-09T08:52:24Z</dcterms:created>
  <dc:creator>deepanshu malviya</dc:creator>
</cp:coreProperties>
</file>