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173fd788a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173fd788a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173fd788ab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173fd788ab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173fd788a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173fd788a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73fd788ab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173fd788ab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173fd788ab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173fd788ab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173fd788ab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173fd788ab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1760b7e4c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1760b7e4c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1760b7e4cc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1760b7e4cc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644600" y="1313375"/>
            <a:ext cx="80040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AIRLINES </a:t>
            </a:r>
            <a:r>
              <a:rPr lang="en" sz="3900"/>
              <a:t>YIELD MANAGEMENT          SYSTEM</a:t>
            </a:r>
            <a:endParaRPr sz="3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644600" y="3008825"/>
            <a:ext cx="80040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solidFill>
                  <a:schemeClr val="dk1"/>
                </a:solidFill>
              </a:rPr>
              <a:t>Objective :- AI/ML solution that handle ticket pricing for maximum revenue</a:t>
            </a:r>
            <a:endParaRPr b="1"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865350" y="1635688"/>
            <a:ext cx="74133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Keeping prices of the ticket too low or constant leads to </a:t>
            </a:r>
            <a:r>
              <a:rPr lang="en" sz="2000"/>
              <a:t>uncertainty to adapt if the operating costs and other cost involved get changed affecting the revenue.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 Whereas on the other hand keeping high ticket prices can lead to lower seats bookings again affecting the revenue. </a:t>
            </a:r>
            <a:endParaRPr sz="2000"/>
          </a:p>
        </p:txBody>
      </p:sp>
      <p:sp>
        <p:nvSpPr>
          <p:cNvPr id="61" name="Google Shape;61;p14"/>
          <p:cNvSpPr txBox="1"/>
          <p:nvPr/>
        </p:nvSpPr>
        <p:spPr>
          <a:xfrm>
            <a:off x="1894200" y="4141650"/>
            <a:ext cx="53556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*</a:t>
            </a:r>
            <a:r>
              <a:rPr b="1" lang="en" sz="1700"/>
              <a:t>Ultimately in both scenarios the </a:t>
            </a:r>
            <a:r>
              <a:rPr b="1" lang="en" sz="1700"/>
              <a:t>airlines</a:t>
            </a:r>
            <a:r>
              <a:rPr b="1" lang="en" sz="1700"/>
              <a:t> would be on losing side for revenue.</a:t>
            </a:r>
            <a:endParaRPr b="1" sz="1700"/>
          </a:p>
        </p:txBody>
      </p:sp>
      <p:sp>
        <p:nvSpPr>
          <p:cNvPr id="62" name="Google Shape;62;p14"/>
          <p:cNvSpPr txBox="1"/>
          <p:nvPr/>
        </p:nvSpPr>
        <p:spPr>
          <a:xfrm>
            <a:off x="3670950" y="891713"/>
            <a:ext cx="18021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 u="sng"/>
              <a:t>TRADE-OFF</a:t>
            </a:r>
            <a:endParaRPr b="1" sz="1900" u="sng"/>
          </a:p>
        </p:txBody>
      </p:sp>
      <p:sp>
        <p:nvSpPr>
          <p:cNvPr id="63" name="Google Shape;63;p14"/>
          <p:cNvSpPr txBox="1"/>
          <p:nvPr/>
        </p:nvSpPr>
        <p:spPr>
          <a:xfrm>
            <a:off x="819200" y="2551600"/>
            <a:ext cx="147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 txBox="1"/>
          <p:nvPr/>
        </p:nvSpPr>
        <p:spPr>
          <a:xfrm>
            <a:off x="2504550" y="147750"/>
            <a:ext cx="47451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/>
              <a:t>Why </a:t>
            </a:r>
            <a:r>
              <a:rPr b="1" lang="en" sz="1900"/>
              <a:t>there's</a:t>
            </a:r>
            <a:r>
              <a:rPr b="1" lang="en" sz="1900"/>
              <a:t> a need for such system?</a:t>
            </a:r>
            <a:endParaRPr b="1" sz="1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4003925" y="284000"/>
            <a:ext cx="1171500" cy="54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en" sz="1860" u="sng"/>
              <a:t>Solution</a:t>
            </a:r>
            <a:endParaRPr b="1" sz="186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520"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504875" y="923175"/>
            <a:ext cx="8169600" cy="7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</a:rPr>
              <a:t>A data driven system which can dynamically adapt to the changing situations to predict the right ticketing price for each bookings.</a:t>
            </a:r>
            <a:endParaRPr sz="2100"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6775" y="1934800"/>
            <a:ext cx="7967699" cy="242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/>
          <p:nvPr/>
        </p:nvSpPr>
        <p:spPr>
          <a:xfrm>
            <a:off x="3288900" y="691650"/>
            <a:ext cx="2761200" cy="2006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User </a:t>
            </a:r>
            <a:r>
              <a:rPr b="1" lang="en"/>
              <a:t>Based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1.Site Traffic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2.Search Query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3.Rate of Flight bookings per week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4.Region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6"/>
          <p:cNvSpPr/>
          <p:nvPr/>
        </p:nvSpPr>
        <p:spPr>
          <a:xfrm>
            <a:off x="1810800" y="2934350"/>
            <a:ext cx="2761200" cy="2006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Flight Operations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r>
              <a:rPr lang="en"/>
              <a:t>Crude Oil Price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</a:t>
            </a:r>
            <a:r>
              <a:rPr lang="en"/>
              <a:t>Maintenance</a:t>
            </a:r>
            <a:r>
              <a:rPr lang="en"/>
              <a:t> Cost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3.Cabin Crew Cost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4.Interest Rates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6"/>
          <p:cNvSpPr/>
          <p:nvPr/>
        </p:nvSpPr>
        <p:spPr>
          <a:xfrm>
            <a:off x="299775" y="691650"/>
            <a:ext cx="2761200" cy="2006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Schedule of Flight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1.Day of Week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2.Time of the Day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3.Frequency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4.No. of flights for same route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5.Flight Duration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6.No. of days from Departure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6"/>
          <p:cNvSpPr/>
          <p:nvPr/>
        </p:nvSpPr>
        <p:spPr>
          <a:xfrm>
            <a:off x="4796400" y="2934350"/>
            <a:ext cx="2761200" cy="2006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Competitions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r>
              <a:rPr lang="en"/>
              <a:t>For similar route , prices of top 3 flights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2.Discount Percentages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6"/>
          <p:cNvSpPr/>
          <p:nvPr/>
        </p:nvSpPr>
        <p:spPr>
          <a:xfrm>
            <a:off x="6278025" y="691650"/>
            <a:ext cx="2687100" cy="2006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Other </a:t>
            </a:r>
            <a:r>
              <a:rPr b="1" lang="en"/>
              <a:t>Factors:-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1.Special Events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2.Weather Conditions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</a:t>
            </a:r>
            <a:r>
              <a:rPr lang="en"/>
              <a:t>Promotional</a:t>
            </a:r>
            <a:r>
              <a:rPr lang="en"/>
              <a:t> offers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4.Seat Availability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6"/>
          <p:cNvSpPr txBox="1"/>
          <p:nvPr/>
        </p:nvSpPr>
        <p:spPr>
          <a:xfrm>
            <a:off x="2082650" y="76050"/>
            <a:ext cx="44337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Contributing Factors to Pricing of tickets</a:t>
            </a:r>
            <a:endParaRPr b="1"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/>
          <p:nvPr/>
        </p:nvSpPr>
        <p:spPr>
          <a:xfrm>
            <a:off x="4018375" y="1820375"/>
            <a:ext cx="1835100" cy="162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REGRESSION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MODEL</a:t>
            </a:r>
            <a:endParaRPr sz="1300"/>
          </a:p>
        </p:txBody>
      </p:sp>
      <p:sp>
        <p:nvSpPr>
          <p:cNvPr id="87" name="Google Shape;87;p17"/>
          <p:cNvSpPr/>
          <p:nvPr/>
        </p:nvSpPr>
        <p:spPr>
          <a:xfrm>
            <a:off x="539125" y="883525"/>
            <a:ext cx="1767000" cy="52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Schedule of Flight</a:t>
            </a:r>
            <a:endParaRPr sz="1500"/>
          </a:p>
        </p:txBody>
      </p:sp>
      <p:sp>
        <p:nvSpPr>
          <p:cNvPr id="88" name="Google Shape;88;p17"/>
          <p:cNvSpPr/>
          <p:nvPr/>
        </p:nvSpPr>
        <p:spPr>
          <a:xfrm>
            <a:off x="550075" y="2382125"/>
            <a:ext cx="1745100" cy="52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User Based</a:t>
            </a:r>
            <a:endParaRPr sz="1500"/>
          </a:p>
        </p:txBody>
      </p:sp>
      <p:sp>
        <p:nvSpPr>
          <p:cNvPr id="89" name="Google Shape;89;p17"/>
          <p:cNvSpPr/>
          <p:nvPr/>
        </p:nvSpPr>
        <p:spPr>
          <a:xfrm>
            <a:off x="539125" y="3139350"/>
            <a:ext cx="1767000" cy="52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External Factors</a:t>
            </a:r>
            <a:endParaRPr sz="1500"/>
          </a:p>
        </p:txBody>
      </p:sp>
      <p:sp>
        <p:nvSpPr>
          <p:cNvPr id="90" name="Google Shape;90;p17"/>
          <p:cNvSpPr/>
          <p:nvPr/>
        </p:nvSpPr>
        <p:spPr>
          <a:xfrm>
            <a:off x="539125" y="1624900"/>
            <a:ext cx="1767000" cy="52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Flight Operations</a:t>
            </a:r>
            <a:endParaRPr sz="1500"/>
          </a:p>
        </p:txBody>
      </p:sp>
      <p:sp>
        <p:nvSpPr>
          <p:cNvPr id="91" name="Google Shape;91;p17"/>
          <p:cNvSpPr/>
          <p:nvPr/>
        </p:nvSpPr>
        <p:spPr>
          <a:xfrm>
            <a:off x="539125" y="3896575"/>
            <a:ext cx="1767000" cy="52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Competition</a:t>
            </a:r>
            <a:endParaRPr sz="1500"/>
          </a:p>
        </p:txBody>
      </p:sp>
      <p:cxnSp>
        <p:nvCxnSpPr>
          <p:cNvPr id="92" name="Google Shape;92;p17"/>
          <p:cNvCxnSpPr>
            <a:stCxn id="87" idx="3"/>
            <a:endCxn id="86" idx="2"/>
          </p:cNvCxnSpPr>
          <p:nvPr/>
        </p:nvCxnSpPr>
        <p:spPr>
          <a:xfrm>
            <a:off x="2306125" y="1143925"/>
            <a:ext cx="1712400" cy="148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3" name="Google Shape;93;p17"/>
          <p:cNvCxnSpPr>
            <a:stCxn id="90" idx="3"/>
            <a:endCxn id="86" idx="2"/>
          </p:cNvCxnSpPr>
          <p:nvPr/>
        </p:nvCxnSpPr>
        <p:spPr>
          <a:xfrm>
            <a:off x="2306125" y="1885300"/>
            <a:ext cx="1712400" cy="74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" name="Google Shape;94;p17"/>
          <p:cNvCxnSpPr>
            <a:stCxn id="88" idx="3"/>
            <a:endCxn id="86" idx="2"/>
          </p:cNvCxnSpPr>
          <p:nvPr/>
        </p:nvCxnSpPr>
        <p:spPr>
          <a:xfrm flipH="1" rot="10800000">
            <a:off x="2295175" y="2631725"/>
            <a:ext cx="1723200" cy="1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5" name="Google Shape;95;p17"/>
          <p:cNvCxnSpPr>
            <a:stCxn id="89" idx="3"/>
            <a:endCxn id="86" idx="2"/>
          </p:cNvCxnSpPr>
          <p:nvPr/>
        </p:nvCxnSpPr>
        <p:spPr>
          <a:xfrm flipH="1" rot="10800000">
            <a:off x="2306125" y="2631750"/>
            <a:ext cx="1712400" cy="76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6" name="Google Shape;96;p17"/>
          <p:cNvCxnSpPr>
            <a:stCxn id="91" idx="3"/>
            <a:endCxn id="86" idx="2"/>
          </p:cNvCxnSpPr>
          <p:nvPr/>
        </p:nvCxnSpPr>
        <p:spPr>
          <a:xfrm flipH="1" rot="10800000">
            <a:off x="2306125" y="2631775"/>
            <a:ext cx="1712400" cy="152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7" name="Google Shape;97;p17"/>
          <p:cNvSpPr/>
          <p:nvPr/>
        </p:nvSpPr>
        <p:spPr>
          <a:xfrm>
            <a:off x="6640975" y="2371325"/>
            <a:ext cx="2100000" cy="52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Predicted Ticket Price</a:t>
            </a:r>
            <a:endParaRPr/>
          </a:p>
        </p:txBody>
      </p:sp>
      <p:cxnSp>
        <p:nvCxnSpPr>
          <p:cNvPr id="98" name="Google Shape;98;p17"/>
          <p:cNvCxnSpPr>
            <a:stCxn id="86" idx="6"/>
            <a:endCxn id="97" idx="1"/>
          </p:cNvCxnSpPr>
          <p:nvPr/>
        </p:nvCxnSpPr>
        <p:spPr>
          <a:xfrm>
            <a:off x="5853475" y="2631725"/>
            <a:ext cx="787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9" name="Google Shape;99;p17"/>
          <p:cNvSpPr txBox="1"/>
          <p:nvPr/>
        </p:nvSpPr>
        <p:spPr>
          <a:xfrm>
            <a:off x="2792625" y="205100"/>
            <a:ext cx="321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7"/>
          <p:cNvSpPr txBox="1"/>
          <p:nvPr/>
        </p:nvSpPr>
        <p:spPr>
          <a:xfrm>
            <a:off x="1717225" y="201250"/>
            <a:ext cx="6437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Using the contributing features to predict the </a:t>
            </a:r>
            <a:r>
              <a:rPr b="1" lang="en" sz="1800"/>
              <a:t>ticket price</a:t>
            </a:r>
            <a:endParaRPr b="1"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/>
        </p:nvSpPr>
        <p:spPr>
          <a:xfrm>
            <a:off x="283975" y="220875"/>
            <a:ext cx="4891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/>
              <a:t>Machine Learning Model to be Used:-</a:t>
            </a:r>
            <a:endParaRPr b="1" sz="1900"/>
          </a:p>
        </p:txBody>
      </p:sp>
      <p:sp>
        <p:nvSpPr>
          <p:cNvPr id="106" name="Google Shape;106;p18"/>
          <p:cNvSpPr txBox="1"/>
          <p:nvPr/>
        </p:nvSpPr>
        <p:spPr>
          <a:xfrm>
            <a:off x="264750" y="978200"/>
            <a:ext cx="8614500" cy="39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Since the ticket price prediction is a regression problem we can use regression models such as 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 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1.Decision Tree Regressor 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2.Random Forest Regressor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3.Support Vector Machines.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4.Linear Regression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type="title"/>
          </p:nvPr>
        </p:nvSpPr>
        <p:spPr>
          <a:xfrm>
            <a:off x="1242575" y="445025"/>
            <a:ext cx="738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Expected Relationships between Features</a:t>
            </a:r>
            <a:endParaRPr b="1"/>
          </a:p>
        </p:txBody>
      </p:sp>
      <p:sp>
        <p:nvSpPr>
          <p:cNvPr id="112" name="Google Shape;112;p19"/>
          <p:cNvSpPr txBox="1"/>
          <p:nvPr/>
        </p:nvSpPr>
        <p:spPr>
          <a:xfrm>
            <a:off x="678450" y="1294200"/>
            <a:ext cx="7226100" cy="36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1.As the bookings are near to the departure date prices will increase.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2.Change in ticket prices as per the seat </a:t>
            </a:r>
            <a:r>
              <a:rPr lang="en" sz="1800"/>
              <a:t>availability in the flight.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3.Different prices based on flight timings, day of the week.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4.Higher Bookings Rate on special events,festivals,etc.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5.Lesser prices for routes having multiple flight options.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6.Pattern Based on Regions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/>
        </p:nvSpPr>
        <p:spPr>
          <a:xfrm>
            <a:off x="2752300" y="188000"/>
            <a:ext cx="3478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ROLE OF OPTIMIZATION</a:t>
            </a:r>
            <a:endParaRPr b="1" sz="1800"/>
          </a:p>
        </p:txBody>
      </p:sp>
      <p:sp>
        <p:nvSpPr>
          <p:cNvPr id="118" name="Google Shape;118;p20"/>
          <p:cNvSpPr txBox="1"/>
          <p:nvPr/>
        </p:nvSpPr>
        <p:spPr>
          <a:xfrm>
            <a:off x="590900" y="1194150"/>
            <a:ext cx="8218800" cy="27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Mathematically the optimization problem here is to,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Maximize Revenue (P)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-&gt;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Subject to </a:t>
            </a:r>
            <a:r>
              <a:rPr lang="en" sz="1700">
                <a:solidFill>
                  <a:schemeClr val="dk1"/>
                </a:solidFill>
              </a:rPr>
              <a:t>variable ticket price (pt), with conditions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based on </a:t>
            </a:r>
            <a:r>
              <a:rPr lang="en" sz="1700"/>
              <a:t>features (Flight Schedule , User Based , Competition , Flight Operations and Other Factors).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8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