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3"/>
    <p:restoredTop sz="94650"/>
  </p:normalViewPr>
  <p:slideViewPr>
    <p:cSldViewPr snapToGrid="0">
      <p:cViewPr>
        <p:scale>
          <a:sx n="79" d="100"/>
          <a:sy n="79" d="100"/>
        </p:scale>
        <p:origin x="69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1B8F32D-D8B6-4B9E-9CBF-DCAC30B7B93D}" type="datetimeFigureOut">
              <a:rPr lang="en-US" smtClean="0"/>
              <a:t>1/29/24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7592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55914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583723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40004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34261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197284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134810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1B8F32D-D8B6-4B9E-9CBF-DCAC30B7B93D}"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9342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1B8F32D-D8B6-4B9E-9CBF-DCAC30B7B93D}"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0802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9731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00777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350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1353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9743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1/29/24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6965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2851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41358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B8F32D-D8B6-4B9E-9CBF-DCAC30B7B93D}" type="datetimeFigureOut">
              <a:rPr lang="en-US" smtClean="0"/>
              <a:pPr/>
              <a:t>1/29/24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401679845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Low Angle View Of Clouds In Sky">
            <a:extLst>
              <a:ext uri="{FF2B5EF4-FFF2-40B4-BE49-F238E27FC236}">
                <a16:creationId xmlns:a16="http://schemas.microsoft.com/office/drawing/2014/main" id="{46F44F80-E71B-273C-027E-C218F08B8733}"/>
              </a:ext>
            </a:extLst>
          </p:cNvPr>
          <p:cNvPicPr>
            <a:picLocks noChangeAspect="1"/>
          </p:cNvPicPr>
          <p:nvPr/>
        </p:nvPicPr>
        <p:blipFill rotWithShape="1">
          <a:blip r:embed="rId3">
            <a:duotone>
              <a:prstClr val="black"/>
              <a:schemeClr val="accent5">
                <a:tint val="45000"/>
                <a:satMod val="400000"/>
              </a:schemeClr>
            </a:duotone>
            <a:alphaModFix amt="25000"/>
          </a:blip>
          <a:srcRect t="25015" r="9090" b="340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3D34A2C2-AB97-1E04-4BFF-518833D72BE2}"/>
              </a:ext>
            </a:extLst>
          </p:cNvPr>
          <p:cNvSpPr>
            <a:spLocks noGrp="1"/>
          </p:cNvSpPr>
          <p:nvPr>
            <p:ph type="ctrTitle"/>
          </p:nvPr>
        </p:nvSpPr>
        <p:spPr>
          <a:xfrm>
            <a:off x="1154954" y="2099733"/>
            <a:ext cx="8827245" cy="2677648"/>
          </a:xfrm>
        </p:spPr>
        <p:txBody>
          <a:bodyPr>
            <a:normAutofit/>
          </a:bodyPr>
          <a:lstStyle/>
          <a:p>
            <a:r>
              <a:rPr lang="en-US" dirty="0"/>
              <a:t>Understanding Maven lifecycle</a:t>
            </a:r>
          </a:p>
        </p:txBody>
      </p:sp>
      <p:sp>
        <p:nvSpPr>
          <p:cNvPr id="3" name="Subtitle 2">
            <a:extLst>
              <a:ext uri="{FF2B5EF4-FFF2-40B4-BE49-F238E27FC236}">
                <a16:creationId xmlns:a16="http://schemas.microsoft.com/office/drawing/2014/main" id="{C3195381-4B31-8499-8491-B6A2900E2757}"/>
              </a:ext>
            </a:extLst>
          </p:cNvPr>
          <p:cNvSpPr>
            <a:spLocks noGrp="1"/>
          </p:cNvSpPr>
          <p:nvPr>
            <p:ph type="subTitle" idx="1"/>
          </p:nvPr>
        </p:nvSpPr>
        <p:spPr>
          <a:xfrm>
            <a:off x="1154954" y="4777380"/>
            <a:ext cx="8827245" cy="861420"/>
          </a:xfrm>
        </p:spPr>
        <p:txBody>
          <a:bodyPr>
            <a:normAutofit/>
          </a:bodyPr>
          <a:lstStyle/>
          <a:p>
            <a:r>
              <a:rPr lang="en-US" dirty="0"/>
              <a:t>Goals, Advantages and usage</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1165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4328-A6E9-696B-E0A3-5DFA4E0C2255}"/>
              </a:ext>
            </a:extLst>
          </p:cNvPr>
          <p:cNvSpPr>
            <a:spLocks noGrp="1"/>
          </p:cNvSpPr>
          <p:nvPr>
            <p:ph type="title"/>
          </p:nvPr>
        </p:nvSpPr>
        <p:spPr/>
        <p:txBody>
          <a:bodyPr/>
          <a:lstStyle/>
          <a:p>
            <a:r>
              <a:rPr lang="en-US" dirty="0"/>
              <a:t>Introduction to maven</a:t>
            </a:r>
          </a:p>
        </p:txBody>
      </p:sp>
      <p:sp>
        <p:nvSpPr>
          <p:cNvPr id="3" name="Content Placeholder 2">
            <a:extLst>
              <a:ext uri="{FF2B5EF4-FFF2-40B4-BE49-F238E27FC236}">
                <a16:creationId xmlns:a16="http://schemas.microsoft.com/office/drawing/2014/main" id="{E9BCB76B-4484-B19A-355B-C00C4269D1B5}"/>
              </a:ext>
            </a:extLst>
          </p:cNvPr>
          <p:cNvSpPr>
            <a:spLocks noGrp="1"/>
          </p:cNvSpPr>
          <p:nvPr>
            <p:ph idx="1"/>
          </p:nvPr>
        </p:nvSpPr>
        <p:spPr/>
        <p:txBody>
          <a:bodyPr>
            <a:normAutofit/>
          </a:bodyPr>
          <a:lstStyle/>
          <a:p>
            <a:pPr algn="l">
              <a:buFont typeface="Arial" panose="020B0604020202020204" pitchFamily="34" charset="0"/>
              <a:buChar char="•"/>
            </a:pPr>
            <a:r>
              <a:rPr lang="en-IN" b="1" i="0" u="none" strike="noStrike" dirty="0">
                <a:solidFill>
                  <a:srgbClr val="374151"/>
                </a:solidFill>
                <a:effectLst/>
              </a:rPr>
              <a:t>Apache Maven:</a:t>
            </a:r>
            <a:endParaRPr lang="en-IN" b="0" i="0" u="none" strike="noStrike" dirty="0">
              <a:solidFill>
                <a:srgbClr val="374151"/>
              </a:solidFill>
              <a:effectLst/>
            </a:endParaRPr>
          </a:p>
          <a:p>
            <a:pPr marL="742950" lvl="1" indent="-285750" algn="l">
              <a:buFont typeface="Arial" panose="020B0604020202020204" pitchFamily="34" charset="0"/>
              <a:buChar char="•"/>
            </a:pPr>
            <a:r>
              <a:rPr lang="en-IN" b="0" i="1" u="none" strike="noStrike" dirty="0">
                <a:solidFill>
                  <a:srgbClr val="374151"/>
                </a:solidFill>
                <a:effectLst/>
              </a:rPr>
              <a:t>Definition:</a:t>
            </a:r>
            <a:r>
              <a:rPr lang="en-IN" b="0" i="0" u="none" strike="noStrike" dirty="0">
                <a:solidFill>
                  <a:srgbClr val="374151"/>
                </a:solidFill>
                <a:effectLst/>
              </a:rPr>
              <a:t> Maven is a software project management and comprehension tool. Based on the concept of a Project Object Model (POM). </a:t>
            </a:r>
          </a:p>
          <a:p>
            <a:pPr marL="742950" lvl="1" indent="-285750" algn="l">
              <a:buFont typeface="Arial" panose="020B0604020202020204" pitchFamily="34" charset="0"/>
              <a:buChar char="•"/>
            </a:pPr>
            <a:r>
              <a:rPr lang="en-IN" b="0" i="1" u="none" strike="noStrike" dirty="0">
                <a:solidFill>
                  <a:srgbClr val="374151"/>
                </a:solidFill>
                <a:effectLst/>
              </a:rPr>
              <a:t>Functions:</a:t>
            </a:r>
            <a:r>
              <a:rPr lang="en-IN" b="0" i="0" u="none" strike="noStrike" dirty="0">
                <a:solidFill>
                  <a:srgbClr val="374151"/>
                </a:solidFill>
                <a:effectLst/>
              </a:rPr>
              <a:t> Simplifies builds, manages dependencies, enforces project structure.</a:t>
            </a:r>
          </a:p>
          <a:p>
            <a:pPr marL="742950" lvl="1" indent="-285750" algn="l">
              <a:buFont typeface="Arial" panose="020B0604020202020204" pitchFamily="34" charset="0"/>
              <a:buChar char="•"/>
            </a:pPr>
            <a:r>
              <a:rPr lang="en-IN" b="0" i="1" u="none" strike="noStrike" dirty="0">
                <a:solidFill>
                  <a:srgbClr val="374151"/>
                </a:solidFill>
                <a:effectLst/>
              </a:rPr>
              <a:t>Key Concept:</a:t>
            </a:r>
            <a:r>
              <a:rPr lang="en-IN" b="0" i="0" u="none" strike="noStrike" dirty="0">
                <a:solidFill>
                  <a:srgbClr val="374151"/>
                </a:solidFill>
                <a:effectLst/>
              </a:rPr>
              <a:t> Project Object Model (POM).</a:t>
            </a:r>
          </a:p>
          <a:p>
            <a:endParaRPr lang="en-US" dirty="0"/>
          </a:p>
          <a:p>
            <a:r>
              <a:rPr lang="en-IN" b="0" i="0" u="none" strike="noStrike" dirty="0">
                <a:solidFill>
                  <a:srgbClr val="333333"/>
                </a:solidFill>
                <a:effectLst/>
                <a:latin typeface="source-sans-pro"/>
              </a:rPr>
              <a:t>Just as a project manager coordinates tasks and resources, Maven coordinates the compilation, testing, and packaging of your code. It saves time by automatically resolving dependencies from repositories, just like ordering supplies from trusted vendors. </a:t>
            </a:r>
            <a:endParaRPr lang="en-US" dirty="0"/>
          </a:p>
        </p:txBody>
      </p:sp>
    </p:spTree>
    <p:extLst>
      <p:ext uri="{BB962C8B-B14F-4D97-AF65-F5344CB8AC3E}">
        <p14:creationId xmlns:p14="http://schemas.microsoft.com/office/powerpoint/2010/main" val="19639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2A2673-9958-E22E-7DCB-ADDBE4DB6850}"/>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000" b="0" i="0" kern="1200" dirty="0">
                <a:solidFill>
                  <a:srgbClr val="EBEBEB"/>
                </a:solidFill>
                <a:latin typeface="+mj-lt"/>
                <a:ea typeface="+mj-ea"/>
                <a:cs typeface="+mj-cs"/>
              </a:rPr>
              <a:t>Maven lifecycle overview</a:t>
            </a:r>
          </a:p>
        </p:txBody>
      </p:sp>
      <p:grpSp>
        <p:nvGrpSpPr>
          <p:cNvPr id="18" name="Group 1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10" name="Content Placeholder 9" descr="A diagram of a software process&#10;&#10;Description automatically generated">
            <a:extLst>
              <a:ext uri="{FF2B5EF4-FFF2-40B4-BE49-F238E27FC236}">
                <a16:creationId xmlns:a16="http://schemas.microsoft.com/office/drawing/2014/main" id="{0251C8F5-923D-DF3C-2939-2F2A5064135C}"/>
              </a:ext>
            </a:extLst>
          </p:cNvPr>
          <p:cNvPicPr>
            <a:picLocks noGrp="1" noChangeAspect="1"/>
          </p:cNvPicPr>
          <p:nvPr>
            <p:ph idx="1"/>
          </p:nvPr>
        </p:nvPicPr>
        <p:blipFill rotWithShape="1">
          <a:blip r:embed="rId3"/>
          <a:srcRect l="7391" t="4983" r="6502"/>
          <a:stretch/>
        </p:blipFill>
        <p:spPr>
          <a:xfrm>
            <a:off x="2000960" y="1114621"/>
            <a:ext cx="4660785" cy="4628758"/>
          </a:xfrm>
          <a:prstGeom prst="rect">
            <a:avLst/>
          </a:prstGeom>
        </p:spPr>
      </p:pic>
      <p:sp>
        <p:nvSpPr>
          <p:cNvPr id="6" name="TextBox 5">
            <a:extLst>
              <a:ext uri="{FF2B5EF4-FFF2-40B4-BE49-F238E27FC236}">
                <a16:creationId xmlns:a16="http://schemas.microsoft.com/office/drawing/2014/main" id="{1A7D91E5-FC57-6FAC-56C7-F63DC821BC55}"/>
              </a:ext>
            </a:extLst>
          </p:cNvPr>
          <p:cNvSpPr txBox="1"/>
          <p:nvPr/>
        </p:nvSpPr>
        <p:spPr>
          <a:xfrm>
            <a:off x="9267449" y="2016125"/>
            <a:ext cx="248786" cy="369332"/>
          </a:xfrm>
          <a:prstGeom prst="rect">
            <a:avLst/>
          </a:prstGeom>
          <a:noFill/>
        </p:spPr>
        <p:txBody>
          <a:bodyPr wrap="none" rtlCol="0">
            <a:spAutoFit/>
          </a:bodyPr>
          <a:lstStyle/>
          <a:p>
            <a:pPr>
              <a:spcAft>
                <a:spcPts val="600"/>
              </a:spcAft>
            </a:pPr>
            <a:r>
              <a:rPr lang="en-US" dirty="0"/>
              <a:t> </a:t>
            </a:r>
            <a:endParaRPr lang="en-US"/>
          </a:p>
        </p:txBody>
      </p:sp>
    </p:spTree>
    <p:extLst>
      <p:ext uri="{BB962C8B-B14F-4D97-AF65-F5344CB8AC3E}">
        <p14:creationId xmlns:p14="http://schemas.microsoft.com/office/powerpoint/2010/main" val="28159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630-3743-F3DD-2D81-9E80B46B66DC}"/>
              </a:ext>
            </a:extLst>
          </p:cNvPr>
          <p:cNvSpPr>
            <a:spLocks noGrp="1"/>
          </p:cNvSpPr>
          <p:nvPr>
            <p:ph type="title"/>
          </p:nvPr>
        </p:nvSpPr>
        <p:spPr/>
        <p:txBody>
          <a:bodyPr/>
          <a:lstStyle/>
          <a:p>
            <a:r>
              <a:rPr lang="en-US" dirty="0"/>
              <a:t>Goals of maven</a:t>
            </a:r>
          </a:p>
        </p:txBody>
      </p:sp>
      <p:sp>
        <p:nvSpPr>
          <p:cNvPr id="3" name="Content Placeholder 2">
            <a:extLst>
              <a:ext uri="{FF2B5EF4-FFF2-40B4-BE49-F238E27FC236}">
                <a16:creationId xmlns:a16="http://schemas.microsoft.com/office/drawing/2014/main" id="{0040331C-1177-4A65-0064-476BAB6FDCF6}"/>
              </a:ext>
            </a:extLst>
          </p:cNvPr>
          <p:cNvSpPr>
            <a:spLocks noGrp="1"/>
          </p:cNvSpPr>
          <p:nvPr>
            <p:ph idx="1"/>
          </p:nvPr>
        </p:nvSpPr>
        <p:spPr/>
        <p:txBody>
          <a:bodyPr>
            <a:normAutofit lnSpcReduction="10000"/>
          </a:bodyPr>
          <a:lstStyle/>
          <a:p>
            <a:pPr marL="0" indent="0" algn="l">
              <a:buNone/>
            </a:pPr>
            <a:r>
              <a:rPr lang="en-IN" b="0" i="0" u="none" strike="noStrike" dirty="0">
                <a:solidFill>
                  <a:srgbClr val="374151"/>
                </a:solidFill>
                <a:effectLst/>
                <a:latin typeface="Söhne"/>
              </a:rPr>
              <a:t> They are specific tasks that Maven can perform during the build lifecycle.</a:t>
            </a:r>
          </a:p>
          <a:p>
            <a:pPr algn="l">
              <a:buFont typeface="Arial" panose="020B0604020202020204" pitchFamily="34" charset="0"/>
              <a:buChar char="•"/>
            </a:pPr>
            <a:r>
              <a:rPr lang="en-IN" b="0" i="0" u="none" strike="noStrike" dirty="0">
                <a:solidFill>
                  <a:srgbClr val="374151"/>
                </a:solidFill>
                <a:effectLst/>
                <a:latin typeface="Söhne"/>
              </a:rPr>
              <a:t>clean: </a:t>
            </a:r>
            <a:r>
              <a:rPr lang="en-IN" dirty="0">
                <a:solidFill>
                  <a:srgbClr val="374151"/>
                </a:solidFill>
                <a:latin typeface="Söhne"/>
              </a:rPr>
              <a:t>It removes the previously generated artifacts, which reduces the the risk of conflicts or outdated files.</a:t>
            </a:r>
            <a:endParaRPr lang="en-IN" b="0" i="0" u="none" strike="noStrike" dirty="0">
              <a:solidFill>
                <a:srgbClr val="374151"/>
              </a:solidFill>
              <a:effectLst/>
              <a:latin typeface="Söhne"/>
            </a:endParaRPr>
          </a:p>
          <a:p>
            <a:pPr algn="l">
              <a:buFont typeface="Arial" panose="020B0604020202020204" pitchFamily="34" charset="0"/>
              <a:buChar char="•"/>
            </a:pPr>
            <a:r>
              <a:rPr lang="en-IN" b="0" i="0" u="none" strike="noStrike" dirty="0">
                <a:solidFill>
                  <a:srgbClr val="374151"/>
                </a:solidFill>
                <a:effectLst/>
                <a:latin typeface="Söhne"/>
              </a:rPr>
              <a:t>install: Installs the project into the local repository for use as a dependency in other projects.</a:t>
            </a:r>
          </a:p>
          <a:p>
            <a:pPr algn="l">
              <a:buFont typeface="Arial" panose="020B0604020202020204" pitchFamily="34" charset="0"/>
              <a:buChar char="•"/>
            </a:pPr>
            <a:r>
              <a:rPr lang="en-IN" b="1" i="0" u="none" strike="noStrike" dirty="0">
                <a:effectLst/>
                <a:latin typeface="Söhne"/>
              </a:rPr>
              <a:t>test:</a:t>
            </a:r>
            <a:r>
              <a:rPr lang="en-IN" b="0" i="0" u="none" strike="noStrike" dirty="0">
                <a:solidFill>
                  <a:srgbClr val="374151"/>
                </a:solidFill>
                <a:effectLst/>
                <a:latin typeface="Söhne"/>
              </a:rPr>
              <a:t> The </a:t>
            </a:r>
            <a:r>
              <a:rPr lang="en-IN" dirty="0"/>
              <a:t>test</a:t>
            </a:r>
            <a:r>
              <a:rPr lang="en-IN" b="0" i="0" u="none" strike="noStrike" dirty="0">
                <a:solidFill>
                  <a:srgbClr val="374151"/>
                </a:solidFill>
                <a:effectLst/>
                <a:latin typeface="Söhne"/>
              </a:rPr>
              <a:t> goal is used to run the tests for the project. It executes the unit tests defined in the project.</a:t>
            </a:r>
          </a:p>
          <a:p>
            <a:pPr algn="l">
              <a:buFont typeface="Arial" panose="020B0604020202020204" pitchFamily="34" charset="0"/>
              <a:buChar char="•"/>
            </a:pPr>
            <a:r>
              <a:rPr lang="en-IN" b="0" i="0" u="none" strike="noStrike" dirty="0">
                <a:solidFill>
                  <a:srgbClr val="374151"/>
                </a:solidFill>
                <a:effectLst/>
                <a:latin typeface="Söhne"/>
              </a:rPr>
              <a:t>package: Packages the application into a JAR or WAR file.</a:t>
            </a:r>
          </a:p>
          <a:p>
            <a:pPr algn="l">
              <a:buFont typeface="Arial" panose="020B0604020202020204" pitchFamily="34" charset="0"/>
              <a:buChar char="•"/>
            </a:pPr>
            <a:endParaRPr lang="en-IN" dirty="0">
              <a:solidFill>
                <a:srgbClr val="374151"/>
              </a:solidFill>
              <a:latin typeface="Söhne"/>
            </a:endParaRPr>
          </a:p>
          <a:p>
            <a:pPr marL="0" indent="0" algn="l">
              <a:buNone/>
            </a:pPr>
            <a:r>
              <a:rPr lang="en-IN" b="0" i="0" u="none" strike="noStrike" dirty="0">
                <a:solidFill>
                  <a:srgbClr val="374151"/>
                </a:solidFill>
                <a:effectLst/>
                <a:latin typeface="Söhne"/>
              </a:rPr>
              <a:t>				mvn </a:t>
            </a:r>
            <a:r>
              <a:rPr lang="en-IN" i="1" u="none" strike="noStrike" dirty="0">
                <a:solidFill>
                  <a:srgbClr val="374151"/>
                </a:solidFill>
                <a:effectLst/>
                <a:latin typeface="Söhne"/>
              </a:rPr>
              <a:t>command(goal name)</a:t>
            </a:r>
          </a:p>
          <a:p>
            <a:endParaRPr lang="en-US" dirty="0"/>
          </a:p>
        </p:txBody>
      </p:sp>
    </p:spTree>
    <p:extLst>
      <p:ext uri="{BB962C8B-B14F-4D97-AF65-F5344CB8AC3E}">
        <p14:creationId xmlns:p14="http://schemas.microsoft.com/office/powerpoint/2010/main" val="29465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F3F2-0456-47B8-6952-7CCE2AD42545}"/>
              </a:ext>
            </a:extLst>
          </p:cNvPr>
          <p:cNvSpPr>
            <a:spLocks noGrp="1"/>
          </p:cNvSpPr>
          <p:nvPr>
            <p:ph type="title"/>
          </p:nvPr>
        </p:nvSpPr>
        <p:spPr/>
        <p:txBody>
          <a:bodyPr/>
          <a:lstStyle/>
          <a:p>
            <a:r>
              <a:rPr lang="en-US" dirty="0"/>
              <a:t>Advantages of maven</a:t>
            </a:r>
          </a:p>
        </p:txBody>
      </p:sp>
      <p:sp>
        <p:nvSpPr>
          <p:cNvPr id="3" name="Content Placeholder 2">
            <a:extLst>
              <a:ext uri="{FF2B5EF4-FFF2-40B4-BE49-F238E27FC236}">
                <a16:creationId xmlns:a16="http://schemas.microsoft.com/office/drawing/2014/main" id="{6945DEC7-DAFD-32DF-5C81-30DAF16F6210}"/>
              </a:ext>
            </a:extLst>
          </p:cNvPr>
          <p:cNvSpPr>
            <a:spLocks noGrp="1"/>
          </p:cNvSpPr>
          <p:nvPr>
            <p:ph idx="1"/>
          </p:nvPr>
        </p:nvSpPr>
        <p:spPr/>
        <p:txBody>
          <a:bodyPr/>
          <a:lstStyle/>
          <a:p>
            <a:pPr algn="l">
              <a:buFont typeface="Arial" panose="020B0604020202020204" pitchFamily="34" charset="0"/>
              <a:buChar char="•"/>
            </a:pPr>
            <a:r>
              <a:rPr lang="en-IN" b="0" i="0" u="none" strike="noStrike" dirty="0">
                <a:solidFill>
                  <a:srgbClr val="374151"/>
                </a:solidFill>
                <a:effectLst/>
                <a:latin typeface="Söhne"/>
              </a:rPr>
              <a:t>Seamless Dependency Management: Maven simplifies the management of Spring dependencies.</a:t>
            </a:r>
          </a:p>
          <a:p>
            <a:pPr algn="l">
              <a:buFont typeface="Arial" panose="020B0604020202020204" pitchFamily="34" charset="0"/>
              <a:buChar char="•"/>
            </a:pPr>
            <a:r>
              <a:rPr lang="en-IN" b="0" i="0" u="none" strike="noStrike" dirty="0">
                <a:solidFill>
                  <a:srgbClr val="374151"/>
                </a:solidFill>
                <a:effectLst/>
                <a:latin typeface="Söhne"/>
              </a:rPr>
              <a:t>Consistent Build Process: Ensures a consistent and repeatable build process for Spring applications.</a:t>
            </a:r>
          </a:p>
          <a:p>
            <a:pPr algn="l">
              <a:buFont typeface="Arial" panose="020B0604020202020204" pitchFamily="34" charset="0"/>
              <a:buChar char="•"/>
            </a:pPr>
            <a:r>
              <a:rPr lang="en-IN" b="0" i="0" u="none" strike="noStrike" dirty="0">
                <a:solidFill>
                  <a:srgbClr val="374151"/>
                </a:solidFill>
                <a:effectLst/>
                <a:latin typeface="Söhne"/>
              </a:rPr>
              <a:t>Integration with Spring Boot: Maven integrates well with Spring Boot for building standalone Spring applications.</a:t>
            </a:r>
          </a:p>
        </p:txBody>
      </p:sp>
    </p:spTree>
    <p:extLst>
      <p:ext uri="{BB962C8B-B14F-4D97-AF65-F5344CB8AC3E}">
        <p14:creationId xmlns:p14="http://schemas.microsoft.com/office/powerpoint/2010/main" val="3520958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{2971E3AC-47B8-2147-AF39-82C5BB27C30A}tf10001076</Template>
  <TotalTime>1067</TotalTime>
  <Words>253</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Söhne</vt:lpstr>
      <vt:lpstr>source-sans-pro</vt:lpstr>
      <vt:lpstr>Wingdings 3</vt:lpstr>
      <vt:lpstr>Ion Boardroom</vt:lpstr>
      <vt:lpstr>Understanding Maven lifecycle</vt:lpstr>
      <vt:lpstr>Introduction to maven</vt:lpstr>
      <vt:lpstr>Maven lifecycle overview</vt:lpstr>
      <vt:lpstr>Goals of maven</vt:lpstr>
      <vt:lpstr>Advantages of 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Maven lifecycle</dc:title>
  <dc:creator>Deepanshu Upadhyaya</dc:creator>
  <cp:lastModifiedBy>Deepanshu Upadhyaya</cp:lastModifiedBy>
  <cp:revision>3</cp:revision>
  <dcterms:created xsi:type="dcterms:W3CDTF">2024-01-29T09:52:25Z</dcterms:created>
  <dcterms:modified xsi:type="dcterms:W3CDTF">2024-01-30T03:40:15Z</dcterms:modified>
</cp:coreProperties>
</file>