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4" r:id="rId7"/>
    <p:sldId id="265" r:id="rId8"/>
    <p:sldId id="266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82606"/>
  </p:normalViewPr>
  <p:slideViewPr>
    <p:cSldViewPr snapToGrid="0" snapToObjects="1">
      <p:cViewPr varScale="1">
        <p:scale>
          <a:sx n="101" d="100"/>
          <a:sy n="101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583B0-C88E-3547-8FEF-2DD4805F9A8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</dgm:pt>
    <dgm:pt modelId="{ED6BF5DD-22E0-6240-AC4A-F6951296BF8D}">
      <dgm:prSet phldrT="[Text]"/>
      <dgm:spPr/>
      <dgm:t>
        <a:bodyPr/>
        <a:lstStyle/>
        <a:p>
          <a:r>
            <a:rPr lang="en-US" dirty="0"/>
            <a:t>Train with CNN models</a:t>
          </a:r>
        </a:p>
      </dgm:t>
    </dgm:pt>
    <dgm:pt modelId="{0E6ED3CA-C762-C845-85C6-56D1A351F320}" type="parTrans" cxnId="{E08B6297-044F-5B48-B03F-717815B2F3A7}">
      <dgm:prSet/>
      <dgm:spPr/>
      <dgm:t>
        <a:bodyPr/>
        <a:lstStyle/>
        <a:p>
          <a:endParaRPr lang="en-US"/>
        </a:p>
      </dgm:t>
    </dgm:pt>
    <dgm:pt modelId="{5850958A-14FF-BC4C-B4FE-0F60458B1F4C}" type="sibTrans" cxnId="{E08B6297-044F-5B48-B03F-717815B2F3A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BB79DC7-5DDB-B94E-8B89-1837CCDD6715}">
      <dgm:prSet phldrT="[Text]"/>
      <dgm:spPr/>
      <dgm:t>
        <a:bodyPr/>
        <a:lstStyle/>
        <a:p>
          <a:r>
            <a:rPr lang="en-US" dirty="0"/>
            <a:t>Try</a:t>
          </a:r>
          <a:r>
            <a:rPr lang="en-US" baseline="0" dirty="0"/>
            <a:t> training on just the last sentence of the review to reduce data needed</a:t>
          </a:r>
          <a:endParaRPr lang="en-US" dirty="0"/>
        </a:p>
      </dgm:t>
    </dgm:pt>
    <dgm:pt modelId="{FA79F2FA-26D9-2249-AD64-94B3AD8A152D}" type="parTrans" cxnId="{194930F0-26E1-5147-A7D3-D6716A9924B7}">
      <dgm:prSet/>
      <dgm:spPr/>
      <dgm:t>
        <a:bodyPr/>
        <a:lstStyle/>
        <a:p>
          <a:endParaRPr lang="en-US"/>
        </a:p>
      </dgm:t>
    </dgm:pt>
    <dgm:pt modelId="{E6D35EB1-AD15-7549-BFDD-3D868C4DB6ED}" type="sibTrans" cxnId="{194930F0-26E1-5147-A7D3-D6716A9924B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527A08E-C0D2-8144-820D-40093B6C94AF}">
      <dgm:prSet/>
      <dgm:spPr/>
      <dgm:t>
        <a:bodyPr/>
        <a:lstStyle/>
        <a:p>
          <a:r>
            <a:rPr lang="en-US" dirty="0"/>
            <a:t>Utilize pre-trained embeddings</a:t>
          </a:r>
        </a:p>
      </dgm:t>
    </dgm:pt>
    <dgm:pt modelId="{750B54E7-4F4C-A246-BE3F-EE523B841DA3}" type="parTrans" cxnId="{2F365734-B11E-DD49-893B-167E6B9C0695}">
      <dgm:prSet/>
      <dgm:spPr/>
      <dgm:t>
        <a:bodyPr/>
        <a:lstStyle/>
        <a:p>
          <a:endParaRPr lang="en-US"/>
        </a:p>
      </dgm:t>
    </dgm:pt>
    <dgm:pt modelId="{69AED753-671A-DF49-A4F2-C796F83A3684}" type="sibTrans" cxnId="{2F365734-B11E-DD49-893B-167E6B9C069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EC7DBD8-1F41-FB4C-819A-29956E25AF15}" type="pres">
      <dgm:prSet presAssocID="{2A9583B0-C88E-3547-8FEF-2DD4805F9A8D}" presName="Name0" presStyleCnt="0">
        <dgm:presLayoutVars>
          <dgm:animLvl val="lvl"/>
          <dgm:resizeHandles val="exact"/>
        </dgm:presLayoutVars>
      </dgm:prSet>
      <dgm:spPr/>
    </dgm:pt>
    <dgm:pt modelId="{04AA3B20-2153-5440-9172-900CC6BADE14}" type="pres">
      <dgm:prSet presAssocID="{ED6BF5DD-22E0-6240-AC4A-F6951296BF8D}" presName="compositeNode" presStyleCnt="0">
        <dgm:presLayoutVars>
          <dgm:bulletEnabled val="1"/>
        </dgm:presLayoutVars>
      </dgm:prSet>
      <dgm:spPr/>
    </dgm:pt>
    <dgm:pt modelId="{F78D59D5-0598-9D47-974B-518D127D1F79}" type="pres">
      <dgm:prSet presAssocID="{ED6BF5DD-22E0-6240-AC4A-F6951296BF8D}" presName="bgRect" presStyleLbl="alignNode1" presStyleIdx="0" presStyleCnt="3"/>
      <dgm:spPr/>
    </dgm:pt>
    <dgm:pt modelId="{9CB28108-97BC-8F46-BC4F-A6A3AE430BE4}" type="pres">
      <dgm:prSet presAssocID="{5850958A-14FF-BC4C-B4FE-0F60458B1F4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EB20378-847B-AA4E-A048-B193E4D49E1C}" type="pres">
      <dgm:prSet presAssocID="{ED6BF5DD-22E0-6240-AC4A-F6951296BF8D}" presName="nodeRect" presStyleLbl="alignNode1" presStyleIdx="0" presStyleCnt="3">
        <dgm:presLayoutVars>
          <dgm:bulletEnabled val="1"/>
        </dgm:presLayoutVars>
      </dgm:prSet>
      <dgm:spPr/>
    </dgm:pt>
    <dgm:pt modelId="{FCE3F385-618E-4F47-9564-D6BB5A54AF67}" type="pres">
      <dgm:prSet presAssocID="{5850958A-14FF-BC4C-B4FE-0F60458B1F4C}" presName="sibTrans" presStyleCnt="0"/>
      <dgm:spPr/>
    </dgm:pt>
    <dgm:pt modelId="{AEC6B140-A326-4D45-B335-943A9F9F1183}" type="pres">
      <dgm:prSet presAssocID="{1527A08E-C0D2-8144-820D-40093B6C94AF}" presName="compositeNode" presStyleCnt="0">
        <dgm:presLayoutVars>
          <dgm:bulletEnabled val="1"/>
        </dgm:presLayoutVars>
      </dgm:prSet>
      <dgm:spPr/>
    </dgm:pt>
    <dgm:pt modelId="{4EF7308D-AF42-494F-9EE4-32123B55A59B}" type="pres">
      <dgm:prSet presAssocID="{1527A08E-C0D2-8144-820D-40093B6C94AF}" presName="bgRect" presStyleLbl="alignNode1" presStyleIdx="1" presStyleCnt="3"/>
      <dgm:spPr/>
    </dgm:pt>
    <dgm:pt modelId="{162519DE-36ED-BF41-9C01-B7D39603DB3B}" type="pres">
      <dgm:prSet presAssocID="{69AED753-671A-DF49-A4F2-C796F83A368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BA54793-A1C9-824C-AC81-1619C7B4B8F8}" type="pres">
      <dgm:prSet presAssocID="{1527A08E-C0D2-8144-820D-40093B6C94AF}" presName="nodeRect" presStyleLbl="alignNode1" presStyleIdx="1" presStyleCnt="3">
        <dgm:presLayoutVars>
          <dgm:bulletEnabled val="1"/>
        </dgm:presLayoutVars>
      </dgm:prSet>
      <dgm:spPr/>
    </dgm:pt>
    <dgm:pt modelId="{BB69DC33-ABBA-674D-96D2-55621ABDBE37}" type="pres">
      <dgm:prSet presAssocID="{69AED753-671A-DF49-A4F2-C796F83A3684}" presName="sibTrans" presStyleCnt="0"/>
      <dgm:spPr/>
    </dgm:pt>
    <dgm:pt modelId="{F16F23FE-3A2B-2842-B6BA-37E8E2A3D9D2}" type="pres">
      <dgm:prSet presAssocID="{2BB79DC7-5DDB-B94E-8B89-1837CCDD6715}" presName="compositeNode" presStyleCnt="0">
        <dgm:presLayoutVars>
          <dgm:bulletEnabled val="1"/>
        </dgm:presLayoutVars>
      </dgm:prSet>
      <dgm:spPr/>
    </dgm:pt>
    <dgm:pt modelId="{CA1AA6C2-FE64-A948-B2DE-F2E0B407A413}" type="pres">
      <dgm:prSet presAssocID="{2BB79DC7-5DDB-B94E-8B89-1837CCDD6715}" presName="bgRect" presStyleLbl="alignNode1" presStyleIdx="2" presStyleCnt="3"/>
      <dgm:spPr/>
    </dgm:pt>
    <dgm:pt modelId="{79F95BAB-338B-5043-93B3-6006FE326E58}" type="pres">
      <dgm:prSet presAssocID="{E6D35EB1-AD15-7549-BFDD-3D868C4DB6E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4C473A6-8F99-5E4C-AFA7-E6FADEFA4A1D}" type="pres">
      <dgm:prSet presAssocID="{2BB79DC7-5DDB-B94E-8B89-1837CCDD671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2E5B028-73ED-4344-9B63-0077B38E26F3}" type="presOf" srcId="{5850958A-14FF-BC4C-B4FE-0F60458B1F4C}" destId="{9CB28108-97BC-8F46-BC4F-A6A3AE430BE4}" srcOrd="0" destOrd="0" presId="urn:microsoft.com/office/officeart/2016/7/layout/LinearBlockProcessNumbered"/>
    <dgm:cxn modelId="{2F365734-B11E-DD49-893B-167E6B9C0695}" srcId="{2A9583B0-C88E-3547-8FEF-2DD4805F9A8D}" destId="{1527A08E-C0D2-8144-820D-40093B6C94AF}" srcOrd="1" destOrd="0" parTransId="{750B54E7-4F4C-A246-BE3F-EE523B841DA3}" sibTransId="{69AED753-671A-DF49-A4F2-C796F83A3684}"/>
    <dgm:cxn modelId="{73146C38-E55E-9248-BD5D-F85CBE2DE7F8}" type="presOf" srcId="{ED6BF5DD-22E0-6240-AC4A-F6951296BF8D}" destId="{3EB20378-847B-AA4E-A048-B193E4D49E1C}" srcOrd="1" destOrd="0" presId="urn:microsoft.com/office/officeart/2016/7/layout/LinearBlockProcessNumbered"/>
    <dgm:cxn modelId="{E7C8C669-6A8E-CC49-8698-9F3FE80BDA0F}" type="presOf" srcId="{ED6BF5DD-22E0-6240-AC4A-F6951296BF8D}" destId="{F78D59D5-0598-9D47-974B-518D127D1F79}" srcOrd="0" destOrd="0" presId="urn:microsoft.com/office/officeart/2016/7/layout/LinearBlockProcessNumbered"/>
    <dgm:cxn modelId="{A2F5E07D-6649-FE4C-915B-8AE8DCF1AFE8}" type="presOf" srcId="{1527A08E-C0D2-8144-820D-40093B6C94AF}" destId="{4EF7308D-AF42-494F-9EE4-32123B55A59B}" srcOrd="0" destOrd="0" presId="urn:microsoft.com/office/officeart/2016/7/layout/LinearBlockProcessNumbered"/>
    <dgm:cxn modelId="{E08B6297-044F-5B48-B03F-717815B2F3A7}" srcId="{2A9583B0-C88E-3547-8FEF-2DD4805F9A8D}" destId="{ED6BF5DD-22E0-6240-AC4A-F6951296BF8D}" srcOrd="0" destOrd="0" parTransId="{0E6ED3CA-C762-C845-85C6-56D1A351F320}" sibTransId="{5850958A-14FF-BC4C-B4FE-0F60458B1F4C}"/>
    <dgm:cxn modelId="{8626789D-610D-2E45-8804-4E7E3B88FAB5}" type="presOf" srcId="{E6D35EB1-AD15-7549-BFDD-3D868C4DB6ED}" destId="{79F95BAB-338B-5043-93B3-6006FE326E58}" srcOrd="0" destOrd="0" presId="urn:microsoft.com/office/officeart/2016/7/layout/LinearBlockProcessNumbered"/>
    <dgm:cxn modelId="{B2420DA4-FFB3-5748-B727-9FF1960AA01A}" type="presOf" srcId="{2A9583B0-C88E-3547-8FEF-2DD4805F9A8D}" destId="{9EC7DBD8-1F41-FB4C-819A-29956E25AF15}" srcOrd="0" destOrd="0" presId="urn:microsoft.com/office/officeart/2016/7/layout/LinearBlockProcessNumbered"/>
    <dgm:cxn modelId="{22D766B1-BA45-3045-9CF6-D7E44C1489D6}" type="presOf" srcId="{69AED753-671A-DF49-A4F2-C796F83A3684}" destId="{162519DE-36ED-BF41-9C01-B7D39603DB3B}" srcOrd="0" destOrd="0" presId="urn:microsoft.com/office/officeart/2016/7/layout/LinearBlockProcessNumbered"/>
    <dgm:cxn modelId="{58B403B6-4C6B-4C41-8536-8C0E5289B987}" type="presOf" srcId="{1527A08E-C0D2-8144-820D-40093B6C94AF}" destId="{4BA54793-A1C9-824C-AC81-1619C7B4B8F8}" srcOrd="1" destOrd="0" presId="urn:microsoft.com/office/officeart/2016/7/layout/LinearBlockProcessNumbered"/>
    <dgm:cxn modelId="{49FB49CF-80EE-154A-84F6-3C2466DEB226}" type="presOf" srcId="{2BB79DC7-5DDB-B94E-8B89-1837CCDD6715}" destId="{CA1AA6C2-FE64-A948-B2DE-F2E0B407A413}" srcOrd="0" destOrd="0" presId="urn:microsoft.com/office/officeart/2016/7/layout/LinearBlockProcessNumbered"/>
    <dgm:cxn modelId="{5C5521ED-6573-0844-9D9D-A87E00BEF875}" type="presOf" srcId="{2BB79DC7-5DDB-B94E-8B89-1837CCDD6715}" destId="{84C473A6-8F99-5E4C-AFA7-E6FADEFA4A1D}" srcOrd="1" destOrd="0" presId="urn:microsoft.com/office/officeart/2016/7/layout/LinearBlockProcessNumbered"/>
    <dgm:cxn modelId="{194930F0-26E1-5147-A7D3-D6716A9924B7}" srcId="{2A9583B0-C88E-3547-8FEF-2DD4805F9A8D}" destId="{2BB79DC7-5DDB-B94E-8B89-1837CCDD6715}" srcOrd="2" destOrd="0" parTransId="{FA79F2FA-26D9-2249-AD64-94B3AD8A152D}" sibTransId="{E6D35EB1-AD15-7549-BFDD-3D868C4DB6ED}"/>
    <dgm:cxn modelId="{CA72200F-E687-F04E-9D12-FFBB8FF25467}" type="presParOf" srcId="{9EC7DBD8-1F41-FB4C-819A-29956E25AF15}" destId="{04AA3B20-2153-5440-9172-900CC6BADE14}" srcOrd="0" destOrd="0" presId="urn:microsoft.com/office/officeart/2016/7/layout/LinearBlockProcessNumbered"/>
    <dgm:cxn modelId="{7A255061-BC6E-154A-81A2-BBFBF44B548B}" type="presParOf" srcId="{04AA3B20-2153-5440-9172-900CC6BADE14}" destId="{F78D59D5-0598-9D47-974B-518D127D1F79}" srcOrd="0" destOrd="0" presId="urn:microsoft.com/office/officeart/2016/7/layout/LinearBlockProcessNumbered"/>
    <dgm:cxn modelId="{C507AD61-331B-6949-A382-967735F12BDC}" type="presParOf" srcId="{04AA3B20-2153-5440-9172-900CC6BADE14}" destId="{9CB28108-97BC-8F46-BC4F-A6A3AE430BE4}" srcOrd="1" destOrd="0" presId="urn:microsoft.com/office/officeart/2016/7/layout/LinearBlockProcessNumbered"/>
    <dgm:cxn modelId="{F3A758A4-1E32-6B48-B8A1-AC195FAE4169}" type="presParOf" srcId="{04AA3B20-2153-5440-9172-900CC6BADE14}" destId="{3EB20378-847B-AA4E-A048-B193E4D49E1C}" srcOrd="2" destOrd="0" presId="urn:microsoft.com/office/officeart/2016/7/layout/LinearBlockProcessNumbered"/>
    <dgm:cxn modelId="{0F052276-A17F-E74D-980A-A9311C119A59}" type="presParOf" srcId="{9EC7DBD8-1F41-FB4C-819A-29956E25AF15}" destId="{FCE3F385-618E-4F47-9564-D6BB5A54AF67}" srcOrd="1" destOrd="0" presId="urn:microsoft.com/office/officeart/2016/7/layout/LinearBlockProcessNumbered"/>
    <dgm:cxn modelId="{2FFDC7BA-8C54-324C-A852-0258A258105A}" type="presParOf" srcId="{9EC7DBD8-1F41-FB4C-819A-29956E25AF15}" destId="{AEC6B140-A326-4D45-B335-943A9F9F1183}" srcOrd="2" destOrd="0" presId="urn:microsoft.com/office/officeart/2016/7/layout/LinearBlockProcessNumbered"/>
    <dgm:cxn modelId="{B0A90F33-4CCA-3148-8B2C-07BA6F39E628}" type="presParOf" srcId="{AEC6B140-A326-4D45-B335-943A9F9F1183}" destId="{4EF7308D-AF42-494F-9EE4-32123B55A59B}" srcOrd="0" destOrd="0" presId="urn:microsoft.com/office/officeart/2016/7/layout/LinearBlockProcessNumbered"/>
    <dgm:cxn modelId="{2A3F3864-209E-5140-B6ED-C191A60FE9C7}" type="presParOf" srcId="{AEC6B140-A326-4D45-B335-943A9F9F1183}" destId="{162519DE-36ED-BF41-9C01-B7D39603DB3B}" srcOrd="1" destOrd="0" presId="urn:microsoft.com/office/officeart/2016/7/layout/LinearBlockProcessNumbered"/>
    <dgm:cxn modelId="{1AED9B3B-7046-1541-8CC4-E3B254399CB8}" type="presParOf" srcId="{AEC6B140-A326-4D45-B335-943A9F9F1183}" destId="{4BA54793-A1C9-824C-AC81-1619C7B4B8F8}" srcOrd="2" destOrd="0" presId="urn:microsoft.com/office/officeart/2016/7/layout/LinearBlockProcessNumbered"/>
    <dgm:cxn modelId="{8730FB39-33D1-7A4F-A3FA-4F4F65AA2FE2}" type="presParOf" srcId="{9EC7DBD8-1F41-FB4C-819A-29956E25AF15}" destId="{BB69DC33-ABBA-674D-96D2-55621ABDBE37}" srcOrd="3" destOrd="0" presId="urn:microsoft.com/office/officeart/2016/7/layout/LinearBlockProcessNumbered"/>
    <dgm:cxn modelId="{32BA2FE8-88FC-1B44-857A-EDB8A7C9AFD6}" type="presParOf" srcId="{9EC7DBD8-1F41-FB4C-819A-29956E25AF15}" destId="{F16F23FE-3A2B-2842-B6BA-37E8E2A3D9D2}" srcOrd="4" destOrd="0" presId="urn:microsoft.com/office/officeart/2016/7/layout/LinearBlockProcessNumbered"/>
    <dgm:cxn modelId="{85894F89-959F-1941-8297-B33785BC83ED}" type="presParOf" srcId="{F16F23FE-3A2B-2842-B6BA-37E8E2A3D9D2}" destId="{CA1AA6C2-FE64-A948-B2DE-F2E0B407A413}" srcOrd="0" destOrd="0" presId="urn:microsoft.com/office/officeart/2016/7/layout/LinearBlockProcessNumbered"/>
    <dgm:cxn modelId="{69F649F7-1AEF-834C-A7F8-8B9B7E27547D}" type="presParOf" srcId="{F16F23FE-3A2B-2842-B6BA-37E8E2A3D9D2}" destId="{79F95BAB-338B-5043-93B3-6006FE326E58}" srcOrd="1" destOrd="0" presId="urn:microsoft.com/office/officeart/2016/7/layout/LinearBlockProcessNumbered"/>
    <dgm:cxn modelId="{F22CBD42-4A3D-494C-A480-394FF2E1986E}" type="presParOf" srcId="{F16F23FE-3A2B-2842-B6BA-37E8E2A3D9D2}" destId="{84C473A6-8F99-5E4C-AFA7-E6FADEFA4A1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D59D5-0598-9D47-974B-518D127D1F79}">
      <dsp:nvSpPr>
        <dsp:cNvPr id="0" name=""/>
        <dsp:cNvSpPr/>
      </dsp:nvSpPr>
      <dsp:spPr>
        <a:xfrm>
          <a:off x="821" y="0"/>
          <a:ext cx="3327201" cy="36623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 with CNN models</a:t>
          </a:r>
        </a:p>
      </dsp:txBody>
      <dsp:txXfrm>
        <a:off x="821" y="1464945"/>
        <a:ext cx="3327201" cy="2197417"/>
      </dsp:txXfrm>
    </dsp:sp>
    <dsp:sp modelId="{9CB28108-97BC-8F46-BC4F-A6A3AE430BE4}">
      <dsp:nvSpPr>
        <dsp:cNvPr id="0" name=""/>
        <dsp:cNvSpPr/>
      </dsp:nvSpPr>
      <dsp:spPr>
        <a:xfrm>
          <a:off x="821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464945"/>
      </dsp:txXfrm>
    </dsp:sp>
    <dsp:sp modelId="{4EF7308D-AF42-494F-9EE4-32123B55A59B}">
      <dsp:nvSpPr>
        <dsp:cNvPr id="0" name=""/>
        <dsp:cNvSpPr/>
      </dsp:nvSpPr>
      <dsp:spPr>
        <a:xfrm>
          <a:off x="3594199" y="0"/>
          <a:ext cx="3327201" cy="36623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Utilize pre-trained embeddings</a:t>
          </a:r>
        </a:p>
      </dsp:txBody>
      <dsp:txXfrm>
        <a:off x="3594199" y="1464945"/>
        <a:ext cx="3327201" cy="2197417"/>
      </dsp:txXfrm>
    </dsp:sp>
    <dsp:sp modelId="{162519DE-36ED-BF41-9C01-B7D39603DB3B}">
      <dsp:nvSpPr>
        <dsp:cNvPr id="0" name=""/>
        <dsp:cNvSpPr/>
      </dsp:nvSpPr>
      <dsp:spPr>
        <a:xfrm>
          <a:off x="3594199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464945"/>
      </dsp:txXfrm>
    </dsp:sp>
    <dsp:sp modelId="{CA1AA6C2-FE64-A948-B2DE-F2E0B407A413}">
      <dsp:nvSpPr>
        <dsp:cNvPr id="0" name=""/>
        <dsp:cNvSpPr/>
      </dsp:nvSpPr>
      <dsp:spPr>
        <a:xfrm>
          <a:off x="7187576" y="0"/>
          <a:ext cx="3327201" cy="36623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Try</a:t>
          </a:r>
          <a:r>
            <a:rPr lang="en-US" sz="2600" kern="1200" baseline="0" dirty="0"/>
            <a:t> training on just the last sentence of the review to reduce data needed</a:t>
          </a:r>
          <a:endParaRPr lang="en-US" sz="2600" kern="1200" dirty="0"/>
        </a:p>
      </dsp:txBody>
      <dsp:txXfrm>
        <a:off x="7187576" y="1464945"/>
        <a:ext cx="3327201" cy="2197417"/>
      </dsp:txXfrm>
    </dsp:sp>
    <dsp:sp modelId="{79F95BAB-338B-5043-93B3-6006FE326E58}">
      <dsp:nvSpPr>
        <dsp:cNvPr id="0" name=""/>
        <dsp:cNvSpPr/>
      </dsp:nvSpPr>
      <dsp:spPr>
        <a:xfrm>
          <a:off x="7187576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46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4574-F06C-4444-A1AD-6893F58E79BB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B991-8D70-C043-8144-66206D5A9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everyone, my name is Deepa and I will be looking at sentiment analysis of movie reviews.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9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 to my presentation. Are there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 have started looking at is from </a:t>
            </a:r>
            <a:r>
              <a:rPr lang="en-US" dirty="0" err="1"/>
              <a:t>Torchtext</a:t>
            </a:r>
            <a:r>
              <a:rPr lang="en-US" dirty="0"/>
              <a:t> and it is a collection of IMDB movie reviews. There are 25,000 reviews in the training set and 25,000 reviews in the test set. Each review has a positive or negative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7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doing some initial data exploration, it seems both the training and test sets are evenly split so there is not a bias towards one of the labels. From looking at this data and the evaluation metrics used in the research papers I reviewed it seems that accuracy is a good way to evaluate model performance. I have also provided a couple of examples from the dataset at the bottom of the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apply more complicated models like RNNs, including LSTMs and GRUs, and CNNs. Since this is a small dataset, I would also like to incorporate pretrained word embeddings like word2vec and glove. Training the simple BOW model took a surprisingly long time, so I would like to try to utilize AWS resources if needed to improve speed. As a final step, I would like to compare my results with research done on similar datasets, like the research paper mentioned earlier.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88" r:id="rId7"/>
    <p:sldLayoutId id="2147483689" r:id="rId8"/>
    <p:sldLayoutId id="2147483690" r:id="rId9"/>
    <p:sldLayoutId id="2147483691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AB918-6C9D-DFA8-9C20-6CAD4212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99" y="744909"/>
            <a:ext cx="685800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solidFill>
                  <a:schemeClr val="tx2"/>
                </a:solidFill>
              </a:rPr>
              <a:t>Sentiment Analysis of Movie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8CF17-1769-0676-DE7A-8FA072A2D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799" y="4074784"/>
            <a:ext cx="6857999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Deepa Borkar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August 10, 2022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Final 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9CFF0F8-6C8A-3D8A-8E4D-08D892B7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8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7882F-B3B1-4D7A-52C4-6BAC9CB4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24"/>
            <a:ext cx="10515600" cy="37830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3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FC05-313E-F2F2-0F57-A2036094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1716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A4CBBB-16D4-EA6D-4483-189FE2F2157F}"/>
              </a:ext>
            </a:extLst>
          </p:cNvPr>
          <p:cNvSpPr/>
          <p:nvPr/>
        </p:nvSpPr>
        <p:spPr>
          <a:xfrm>
            <a:off x="234950" y="6040438"/>
            <a:ext cx="7524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Reference:</a:t>
            </a:r>
          </a:p>
          <a:p>
            <a:r>
              <a:rPr lang="en-US" sz="1000" dirty="0"/>
              <a:t>Haque, Md. </a:t>
            </a:r>
            <a:r>
              <a:rPr lang="en-US" sz="1000" dirty="0" err="1"/>
              <a:t>Rakibul</a:t>
            </a:r>
            <a:r>
              <a:rPr lang="en-US" sz="1000" dirty="0"/>
              <a:t>, et al. “Performance Analysis of Different Neural Networks for Sentiment Analysis on IMDb Movie Reviews .” </a:t>
            </a:r>
            <a:r>
              <a:rPr lang="en-US" sz="1000" i="1" dirty="0"/>
              <a:t>Performance Analysis of Different Neural Networks for Sentiment Analysis on IMDb Movie Reviews</a:t>
            </a:r>
            <a:r>
              <a:rPr lang="en-US" sz="1000" dirty="0"/>
              <a:t>, July 2020, https://</a:t>
            </a:r>
            <a:r>
              <a:rPr lang="en-US" sz="1000" dirty="0" err="1"/>
              <a:t>www.researchgate.net</a:t>
            </a:r>
            <a:r>
              <a:rPr lang="en-US" sz="1000" dirty="0"/>
              <a:t>/publication/343046458. </a:t>
            </a:r>
            <a:endParaRPr lang="en-US" sz="10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94092-D3F7-9994-BC39-129D03787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844" y="2501199"/>
            <a:ext cx="5471519" cy="32637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39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9165E-C738-FBAD-9D6D-3EE394A4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B4DE462-9BEA-648A-DD74-BD621F5C7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F071DDF-7A84-4802-2D5D-D3BAE8227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2" t="6828" r="13736" b="6921"/>
          <a:stretch/>
        </p:blipFill>
        <p:spPr bwMode="auto">
          <a:xfrm>
            <a:off x="5484301" y="2771555"/>
            <a:ext cx="1662115" cy="166211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2292D0B-7886-296B-5D3C-D7EA69BAA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26" t="-10410" r="-10512" b="-7472"/>
          <a:stretch/>
        </p:blipFill>
        <p:spPr bwMode="auto">
          <a:xfrm>
            <a:off x="1680555" y="2771555"/>
            <a:ext cx="1662115" cy="1662115"/>
          </a:xfrm>
          <a:prstGeom prst="ellipse">
            <a:avLst/>
          </a:prstGeom>
          <a:solidFill>
            <a:srgbClr val="F7F7F7"/>
          </a:solidFill>
          <a:ln w="25400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A78E5A-7D68-9F42-2774-7DC97039F6BF}"/>
              </a:ext>
            </a:extLst>
          </p:cNvPr>
          <p:cNvSpPr txBox="1">
            <a:spLocks/>
          </p:cNvSpPr>
          <p:nvPr/>
        </p:nvSpPr>
        <p:spPr>
          <a:xfrm>
            <a:off x="275113" y="4632327"/>
            <a:ext cx="4172282" cy="55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Dataset: </a:t>
            </a:r>
            <a:r>
              <a:rPr lang="en-US" sz="2000" i="1" dirty="0"/>
              <a:t>Hugging Face IMDB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B633C0-0E39-7919-1D37-2C181C8B7C3B}"/>
              </a:ext>
            </a:extLst>
          </p:cNvPr>
          <p:cNvSpPr txBox="1">
            <a:spLocks/>
          </p:cNvSpPr>
          <p:nvPr/>
        </p:nvSpPr>
        <p:spPr>
          <a:xfrm>
            <a:off x="4232304" y="4632327"/>
            <a:ext cx="4172281" cy="55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Examples: </a:t>
            </a:r>
            <a:r>
              <a:rPr lang="en-US" sz="2000" i="1" dirty="0"/>
              <a:t>50,000 Text Reviews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1B5D87E-33A9-E4C8-3C4F-105548F3448D}"/>
              </a:ext>
            </a:extLst>
          </p:cNvPr>
          <p:cNvSpPr txBox="1">
            <a:spLocks/>
          </p:cNvSpPr>
          <p:nvPr/>
        </p:nvSpPr>
        <p:spPr>
          <a:xfrm>
            <a:off x="7959696" y="4632327"/>
            <a:ext cx="3729830" cy="55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Labels: </a:t>
            </a:r>
            <a:r>
              <a:rPr lang="en-US" sz="2000" i="1" dirty="0"/>
              <a:t>+/- Rating</a:t>
            </a:r>
          </a:p>
        </p:txBody>
      </p:sp>
      <p:pic>
        <p:nvPicPr>
          <p:cNvPr id="1026" name="Picture 2" descr="Likes and dislikes glyph icon. Positive, negative feedback. Reviews. Thumbs  up and down hand gesture. Silhouette symbol. Negative space. Vector  isolated illustration 4619948 Vector Art at Vecteezy">
            <a:extLst>
              <a:ext uri="{FF2B5EF4-FFF2-40B4-BE49-F238E27FC236}">
                <a16:creationId xmlns:a16="http://schemas.microsoft.com/office/drawing/2014/main" id="{A4AF203B-FDF9-2B8E-0896-04343EBF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28" y="2727453"/>
            <a:ext cx="1701793" cy="170179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32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B50CA7-6839-2877-E848-BFE4D701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89" y="2384638"/>
            <a:ext cx="3797712" cy="261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DD26301-D3D4-235D-B770-B21FF286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20" y="2384639"/>
            <a:ext cx="3797713" cy="26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949CF5-ADB0-D0C8-22C5-7638657E1165}"/>
              </a:ext>
            </a:extLst>
          </p:cNvPr>
          <p:cNvSpPr/>
          <p:nvPr/>
        </p:nvSpPr>
        <p:spPr>
          <a:xfrm>
            <a:off x="1062450" y="5741378"/>
            <a:ext cx="10003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('neg', "I wouldn't rent this one even on dollar rental night.")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F4C86-E10D-DD29-FB76-C99C8DFECEFD}"/>
              </a:ext>
            </a:extLst>
          </p:cNvPr>
          <p:cNvSpPr/>
          <p:nvPr/>
        </p:nvSpPr>
        <p:spPr>
          <a:xfrm>
            <a:off x="316325" y="5235732"/>
            <a:ext cx="11556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('pos', "I don't know why I like this movie so well, but I never get tired of watching it.")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320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Base Model: BOW Classifier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7721CD7-BE51-797D-4BEF-D9608E2E5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65" y="2606674"/>
            <a:ext cx="4978400" cy="3530600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9D16F707-EF10-E718-5BB0-E68243B9B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088" y="2606674"/>
            <a:ext cx="4978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0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11AF494-5376-DEA7-DC25-199576EA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5" y="2606674"/>
            <a:ext cx="4978400" cy="353060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201DEC0-EC73-9152-75A8-226568C07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88" y="2606674"/>
            <a:ext cx="4978400" cy="353060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5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RNN Model: LSTM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9634F31-57FB-1539-2FE3-BC6EE53BC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20" y="2606674"/>
            <a:ext cx="4902200" cy="353060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3BB54-6611-D73F-F1E4-147BB43FA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737" y="260667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RNN Model: GRU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AE13A6-2D7A-06DD-192E-06457BF63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3" y="2581683"/>
            <a:ext cx="4902200" cy="35306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A9A965C-A5B4-34A4-E249-E8BDB24F3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698" y="2581683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6851CD-5588-4FE7-FE29-FA6D6FBA7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88" y="3368449"/>
            <a:ext cx="9862112" cy="16148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62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90D06-CF2F-CF33-25BD-B6A2BAD3C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992294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58519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426</Words>
  <Application>Microsoft Macintosh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Courier New</vt:lpstr>
      <vt:lpstr>BlockprintVTI</vt:lpstr>
      <vt:lpstr>Sentiment Analysis of Movie Reviews</vt:lpstr>
      <vt:lpstr>Research</vt:lpstr>
      <vt:lpstr>Dataset</vt:lpstr>
      <vt:lpstr>Data Exploration</vt:lpstr>
      <vt:lpstr>Base Model: BOW Classifier</vt:lpstr>
      <vt:lpstr>RNN Model: LSTM</vt:lpstr>
      <vt:lpstr>RNN Model: GRU</vt:lpstr>
      <vt:lpstr>Results</vt:lpstr>
      <vt:lpstr>Future Work</vt:lpstr>
      <vt:lpstr>Lessons Learned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</dc:title>
  <dc:creator>Deepa Borkar</dc:creator>
  <cp:lastModifiedBy>Deepa Borkar</cp:lastModifiedBy>
  <cp:revision>12</cp:revision>
  <dcterms:created xsi:type="dcterms:W3CDTF">2022-07-12T20:39:50Z</dcterms:created>
  <dcterms:modified xsi:type="dcterms:W3CDTF">2022-08-10T00:37:26Z</dcterms:modified>
</cp:coreProperties>
</file>