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9"/>
  </p:notesMasterIdLst>
  <p:sldIdLst>
    <p:sldId id="283" r:id="rId2"/>
    <p:sldId id="275" r:id="rId3"/>
    <p:sldId id="278" r:id="rId4"/>
    <p:sldId id="274" r:id="rId5"/>
    <p:sldId id="273" r:id="rId6"/>
    <p:sldId id="279" r:id="rId7"/>
    <p:sldId id="280" r:id="rId8"/>
    <p:sldId id="268" r:id="rId9"/>
    <p:sldId id="281" r:id="rId10"/>
    <p:sldId id="266" r:id="rId11"/>
    <p:sldId id="269" r:id="rId12"/>
    <p:sldId id="282" r:id="rId13"/>
    <p:sldId id="261" r:id="rId14"/>
    <p:sldId id="262" r:id="rId15"/>
    <p:sldId id="260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0"/>
    <p:restoredTop sz="82606"/>
  </p:normalViewPr>
  <p:slideViewPr>
    <p:cSldViewPr snapToGrid="0" snapToObjects="1">
      <p:cViewPr varScale="1">
        <p:scale>
          <a:sx n="101" d="100"/>
          <a:sy n="101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FF3B66-5862-AF40-BB49-1DD4282BED72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3A0B71-E235-4749-8DF3-545091EEE3F2}">
      <dgm:prSet phldrT="[Text]"/>
      <dgm:spPr/>
      <dgm:t>
        <a:bodyPr/>
        <a:lstStyle/>
        <a:p>
          <a:r>
            <a:rPr lang="en-US" dirty="0"/>
            <a:t>1. Input Text Movie Review</a:t>
          </a:r>
        </a:p>
      </dgm:t>
    </dgm:pt>
    <dgm:pt modelId="{69B39FAE-664A-384A-9556-263E4CE22988}" type="parTrans" cxnId="{DC1BDFD7-CC96-A546-AB0F-4A81382B2CF4}">
      <dgm:prSet/>
      <dgm:spPr/>
      <dgm:t>
        <a:bodyPr/>
        <a:lstStyle/>
        <a:p>
          <a:endParaRPr lang="en-US"/>
        </a:p>
      </dgm:t>
    </dgm:pt>
    <dgm:pt modelId="{08726C03-3A4E-4B46-9A1D-8879A6B1F10A}" type="sibTrans" cxnId="{DC1BDFD7-CC96-A546-AB0F-4A81382B2CF4}">
      <dgm:prSet/>
      <dgm:spPr/>
      <dgm:t>
        <a:bodyPr/>
        <a:lstStyle/>
        <a:p>
          <a:endParaRPr lang="en-US"/>
        </a:p>
      </dgm:t>
    </dgm:pt>
    <dgm:pt modelId="{1CCDCB27-29F3-344C-892A-82BF724DACE0}">
      <dgm:prSet phldrT="[Text]"/>
      <dgm:spPr/>
      <dgm:t>
        <a:bodyPr/>
        <a:lstStyle/>
        <a:p>
          <a:r>
            <a:rPr lang="en-US" dirty="0"/>
            <a:t>2. Tokenize Review</a:t>
          </a:r>
        </a:p>
      </dgm:t>
    </dgm:pt>
    <dgm:pt modelId="{542550D9-BBC8-D841-B9DC-A9C6EE589186}" type="parTrans" cxnId="{9F5AAFB3-7C4A-2548-B2B8-7ADFDB5AFE3C}">
      <dgm:prSet/>
      <dgm:spPr/>
      <dgm:t>
        <a:bodyPr/>
        <a:lstStyle/>
        <a:p>
          <a:endParaRPr lang="en-US"/>
        </a:p>
      </dgm:t>
    </dgm:pt>
    <dgm:pt modelId="{619C1228-0F9E-9747-B32A-AFB2D45C9C5F}" type="sibTrans" cxnId="{9F5AAFB3-7C4A-2548-B2B8-7ADFDB5AFE3C}">
      <dgm:prSet/>
      <dgm:spPr/>
      <dgm:t>
        <a:bodyPr/>
        <a:lstStyle/>
        <a:p>
          <a:endParaRPr lang="en-US"/>
        </a:p>
      </dgm:t>
    </dgm:pt>
    <dgm:pt modelId="{CA9DBD0F-B801-984D-87BB-EA0328F1E1F3}">
      <dgm:prSet phldrT="[Text]"/>
      <dgm:spPr/>
      <dgm:t>
        <a:bodyPr/>
        <a:lstStyle/>
        <a:p>
          <a:r>
            <a:rPr lang="en-US" dirty="0"/>
            <a:t>3. Remove Stop Words</a:t>
          </a:r>
        </a:p>
      </dgm:t>
    </dgm:pt>
    <dgm:pt modelId="{31114368-F100-C843-98F1-82774E0B2CF4}" type="parTrans" cxnId="{7FEF3666-18FF-B543-9548-9AD0FBF737FB}">
      <dgm:prSet/>
      <dgm:spPr/>
      <dgm:t>
        <a:bodyPr/>
        <a:lstStyle/>
        <a:p>
          <a:endParaRPr lang="en-US"/>
        </a:p>
      </dgm:t>
    </dgm:pt>
    <dgm:pt modelId="{916572A5-C6B4-F34C-9963-3497559B106F}" type="sibTrans" cxnId="{7FEF3666-18FF-B543-9548-9AD0FBF737FB}">
      <dgm:prSet/>
      <dgm:spPr/>
      <dgm:t>
        <a:bodyPr/>
        <a:lstStyle/>
        <a:p>
          <a:endParaRPr lang="en-US"/>
        </a:p>
      </dgm:t>
    </dgm:pt>
    <dgm:pt modelId="{479C6F6C-6F76-9841-8646-4172A6D1A796}">
      <dgm:prSet phldrT="[Text]"/>
      <dgm:spPr/>
      <dgm:t>
        <a:bodyPr/>
        <a:lstStyle/>
        <a:p>
          <a:r>
            <a:rPr lang="en-US" dirty="0"/>
            <a:t>4. Transform to Numerical Values</a:t>
          </a:r>
        </a:p>
      </dgm:t>
    </dgm:pt>
    <dgm:pt modelId="{3208856E-3180-C541-892E-304393F1D715}" type="parTrans" cxnId="{BCED879F-752F-034A-A4CB-A1724453B224}">
      <dgm:prSet/>
      <dgm:spPr/>
      <dgm:t>
        <a:bodyPr/>
        <a:lstStyle/>
        <a:p>
          <a:endParaRPr lang="en-US"/>
        </a:p>
      </dgm:t>
    </dgm:pt>
    <dgm:pt modelId="{AD0EE4EC-0582-E648-88B1-C082E6B67485}" type="sibTrans" cxnId="{BCED879F-752F-034A-A4CB-A1724453B224}">
      <dgm:prSet/>
      <dgm:spPr/>
      <dgm:t>
        <a:bodyPr/>
        <a:lstStyle/>
        <a:p>
          <a:endParaRPr lang="en-US"/>
        </a:p>
      </dgm:t>
    </dgm:pt>
    <dgm:pt modelId="{5925B8D0-47B9-7E4E-AD45-BEA6A31D6EEE}" type="pres">
      <dgm:prSet presAssocID="{C5FF3B66-5862-AF40-BB49-1DD4282BED72}" presName="rootnode" presStyleCnt="0">
        <dgm:presLayoutVars>
          <dgm:chMax/>
          <dgm:chPref/>
          <dgm:dir/>
          <dgm:animLvl val="lvl"/>
        </dgm:presLayoutVars>
      </dgm:prSet>
      <dgm:spPr/>
    </dgm:pt>
    <dgm:pt modelId="{CFEF5D40-C7EB-2248-BE86-65D4F2E4EE22}" type="pres">
      <dgm:prSet presAssocID="{D33A0B71-E235-4749-8DF3-545091EEE3F2}" presName="composite" presStyleCnt="0"/>
      <dgm:spPr/>
    </dgm:pt>
    <dgm:pt modelId="{03EC2A52-DBE8-E44C-A7CD-568FEF8ED468}" type="pres">
      <dgm:prSet presAssocID="{D33A0B71-E235-4749-8DF3-545091EEE3F2}" presName="bentUpArrow1" presStyleLbl="alignImgPlace1" presStyleIdx="0" presStyleCnt="3"/>
      <dgm:spPr/>
    </dgm:pt>
    <dgm:pt modelId="{E7E5F52B-099C-464A-A4AE-46B680F9A0F1}" type="pres">
      <dgm:prSet presAssocID="{D33A0B71-E235-4749-8DF3-545091EEE3F2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505C4FC-741D-7145-A6C5-7135B309F4B0}" type="pres">
      <dgm:prSet presAssocID="{D33A0B71-E235-4749-8DF3-545091EEE3F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EC04489-C682-7C40-AE16-AA0884043C2C}" type="pres">
      <dgm:prSet presAssocID="{08726C03-3A4E-4B46-9A1D-8879A6B1F10A}" presName="sibTrans" presStyleCnt="0"/>
      <dgm:spPr/>
    </dgm:pt>
    <dgm:pt modelId="{6A992E60-7D9B-D24F-9A9C-B32CC8A2F5CE}" type="pres">
      <dgm:prSet presAssocID="{1CCDCB27-29F3-344C-892A-82BF724DACE0}" presName="composite" presStyleCnt="0"/>
      <dgm:spPr/>
    </dgm:pt>
    <dgm:pt modelId="{4A6F49A7-2348-6B4D-9931-F457C3F379F0}" type="pres">
      <dgm:prSet presAssocID="{1CCDCB27-29F3-344C-892A-82BF724DACE0}" presName="bentUpArrow1" presStyleLbl="alignImgPlace1" presStyleIdx="1" presStyleCnt="3"/>
      <dgm:spPr/>
    </dgm:pt>
    <dgm:pt modelId="{A6804B38-5920-B34A-920F-4B38D7998651}" type="pres">
      <dgm:prSet presAssocID="{1CCDCB27-29F3-344C-892A-82BF724DACE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81E84432-6672-554D-8CDB-5E70EED0E7E5}" type="pres">
      <dgm:prSet presAssocID="{1CCDCB27-29F3-344C-892A-82BF724DACE0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6BDF993-EED6-1A4F-823A-819917357EC4}" type="pres">
      <dgm:prSet presAssocID="{619C1228-0F9E-9747-B32A-AFB2D45C9C5F}" presName="sibTrans" presStyleCnt="0"/>
      <dgm:spPr/>
    </dgm:pt>
    <dgm:pt modelId="{05DB0C80-BC5A-8944-BA71-5B05BF9653AF}" type="pres">
      <dgm:prSet presAssocID="{CA9DBD0F-B801-984D-87BB-EA0328F1E1F3}" presName="composite" presStyleCnt="0"/>
      <dgm:spPr/>
    </dgm:pt>
    <dgm:pt modelId="{36B28088-8CCC-6940-964D-A45E43E756C4}" type="pres">
      <dgm:prSet presAssocID="{CA9DBD0F-B801-984D-87BB-EA0328F1E1F3}" presName="bentUpArrow1" presStyleLbl="alignImgPlace1" presStyleIdx="2" presStyleCnt="3"/>
      <dgm:spPr/>
    </dgm:pt>
    <dgm:pt modelId="{A161BC95-CCA5-594D-A814-D14CA22EC51F}" type="pres">
      <dgm:prSet presAssocID="{CA9DBD0F-B801-984D-87BB-EA0328F1E1F3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2F7D68BD-F00C-6E4F-989B-338EBB5B561D}" type="pres">
      <dgm:prSet presAssocID="{CA9DBD0F-B801-984D-87BB-EA0328F1E1F3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4CCD23B-6D03-7F4B-9B55-FA26EF061BED}" type="pres">
      <dgm:prSet presAssocID="{916572A5-C6B4-F34C-9963-3497559B106F}" presName="sibTrans" presStyleCnt="0"/>
      <dgm:spPr/>
    </dgm:pt>
    <dgm:pt modelId="{B9A77A9F-8651-644D-9A3B-427BDFD1D751}" type="pres">
      <dgm:prSet presAssocID="{479C6F6C-6F76-9841-8646-4172A6D1A796}" presName="composite" presStyleCnt="0"/>
      <dgm:spPr/>
    </dgm:pt>
    <dgm:pt modelId="{16EBE6A6-6925-E745-812D-5B5C81F9B05C}" type="pres">
      <dgm:prSet presAssocID="{479C6F6C-6F76-9841-8646-4172A6D1A796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F0E9719-224B-154E-9ACD-F9A5B8B1AF98}" type="presOf" srcId="{479C6F6C-6F76-9841-8646-4172A6D1A796}" destId="{16EBE6A6-6925-E745-812D-5B5C81F9B05C}" srcOrd="0" destOrd="0" presId="urn:microsoft.com/office/officeart/2005/8/layout/StepDownProcess"/>
    <dgm:cxn modelId="{5B3F5127-5AB0-F14F-A845-9D0B36B46331}" type="presOf" srcId="{CA9DBD0F-B801-984D-87BB-EA0328F1E1F3}" destId="{A161BC95-CCA5-594D-A814-D14CA22EC51F}" srcOrd="0" destOrd="0" presId="urn:microsoft.com/office/officeart/2005/8/layout/StepDownProcess"/>
    <dgm:cxn modelId="{A27C274B-0320-9346-8C45-76F251AF750E}" type="presOf" srcId="{C5FF3B66-5862-AF40-BB49-1DD4282BED72}" destId="{5925B8D0-47B9-7E4E-AD45-BEA6A31D6EEE}" srcOrd="0" destOrd="0" presId="urn:microsoft.com/office/officeart/2005/8/layout/StepDownProcess"/>
    <dgm:cxn modelId="{7FEF3666-18FF-B543-9548-9AD0FBF737FB}" srcId="{C5FF3B66-5862-AF40-BB49-1DD4282BED72}" destId="{CA9DBD0F-B801-984D-87BB-EA0328F1E1F3}" srcOrd="2" destOrd="0" parTransId="{31114368-F100-C843-98F1-82774E0B2CF4}" sibTransId="{916572A5-C6B4-F34C-9963-3497559B106F}"/>
    <dgm:cxn modelId="{3B7A0C9B-574B-524D-9A69-7478EC821C7C}" type="presOf" srcId="{D33A0B71-E235-4749-8DF3-545091EEE3F2}" destId="{E7E5F52B-099C-464A-A4AE-46B680F9A0F1}" srcOrd="0" destOrd="0" presId="urn:microsoft.com/office/officeart/2005/8/layout/StepDownProcess"/>
    <dgm:cxn modelId="{BCED879F-752F-034A-A4CB-A1724453B224}" srcId="{C5FF3B66-5862-AF40-BB49-1DD4282BED72}" destId="{479C6F6C-6F76-9841-8646-4172A6D1A796}" srcOrd="3" destOrd="0" parTransId="{3208856E-3180-C541-892E-304393F1D715}" sibTransId="{AD0EE4EC-0582-E648-88B1-C082E6B67485}"/>
    <dgm:cxn modelId="{9F5AAFB3-7C4A-2548-B2B8-7ADFDB5AFE3C}" srcId="{C5FF3B66-5862-AF40-BB49-1DD4282BED72}" destId="{1CCDCB27-29F3-344C-892A-82BF724DACE0}" srcOrd="1" destOrd="0" parTransId="{542550D9-BBC8-D841-B9DC-A9C6EE589186}" sibTransId="{619C1228-0F9E-9747-B32A-AFB2D45C9C5F}"/>
    <dgm:cxn modelId="{8AA85FBA-30B3-9B46-978D-2D2D2E3C3C56}" type="presOf" srcId="{1CCDCB27-29F3-344C-892A-82BF724DACE0}" destId="{A6804B38-5920-B34A-920F-4B38D7998651}" srcOrd="0" destOrd="0" presId="urn:microsoft.com/office/officeart/2005/8/layout/StepDownProcess"/>
    <dgm:cxn modelId="{DC1BDFD7-CC96-A546-AB0F-4A81382B2CF4}" srcId="{C5FF3B66-5862-AF40-BB49-1DD4282BED72}" destId="{D33A0B71-E235-4749-8DF3-545091EEE3F2}" srcOrd="0" destOrd="0" parTransId="{69B39FAE-664A-384A-9556-263E4CE22988}" sibTransId="{08726C03-3A4E-4B46-9A1D-8879A6B1F10A}"/>
    <dgm:cxn modelId="{69D0549B-0AFC-4347-957E-4BA0B1E0B8AE}" type="presParOf" srcId="{5925B8D0-47B9-7E4E-AD45-BEA6A31D6EEE}" destId="{CFEF5D40-C7EB-2248-BE86-65D4F2E4EE22}" srcOrd="0" destOrd="0" presId="urn:microsoft.com/office/officeart/2005/8/layout/StepDownProcess"/>
    <dgm:cxn modelId="{193110FF-4C23-854A-B22D-B520CE43A4B0}" type="presParOf" srcId="{CFEF5D40-C7EB-2248-BE86-65D4F2E4EE22}" destId="{03EC2A52-DBE8-E44C-A7CD-568FEF8ED468}" srcOrd="0" destOrd="0" presId="urn:microsoft.com/office/officeart/2005/8/layout/StepDownProcess"/>
    <dgm:cxn modelId="{AF6D0BB4-B016-6C4E-8BAC-3BC5082AA41E}" type="presParOf" srcId="{CFEF5D40-C7EB-2248-BE86-65D4F2E4EE22}" destId="{E7E5F52B-099C-464A-A4AE-46B680F9A0F1}" srcOrd="1" destOrd="0" presId="urn:microsoft.com/office/officeart/2005/8/layout/StepDownProcess"/>
    <dgm:cxn modelId="{8EEF16FA-1C55-E04F-BEFC-089E184AB338}" type="presParOf" srcId="{CFEF5D40-C7EB-2248-BE86-65D4F2E4EE22}" destId="{0505C4FC-741D-7145-A6C5-7135B309F4B0}" srcOrd="2" destOrd="0" presId="urn:microsoft.com/office/officeart/2005/8/layout/StepDownProcess"/>
    <dgm:cxn modelId="{F65E29A6-805F-884C-B95C-193036A7706E}" type="presParOf" srcId="{5925B8D0-47B9-7E4E-AD45-BEA6A31D6EEE}" destId="{BEC04489-C682-7C40-AE16-AA0884043C2C}" srcOrd="1" destOrd="0" presId="urn:microsoft.com/office/officeart/2005/8/layout/StepDownProcess"/>
    <dgm:cxn modelId="{9ADB72B2-F5BA-784E-B8DC-80713B580CB6}" type="presParOf" srcId="{5925B8D0-47B9-7E4E-AD45-BEA6A31D6EEE}" destId="{6A992E60-7D9B-D24F-9A9C-B32CC8A2F5CE}" srcOrd="2" destOrd="0" presId="urn:microsoft.com/office/officeart/2005/8/layout/StepDownProcess"/>
    <dgm:cxn modelId="{E7579C89-C4CC-C14D-B540-142D0E1E1E79}" type="presParOf" srcId="{6A992E60-7D9B-D24F-9A9C-B32CC8A2F5CE}" destId="{4A6F49A7-2348-6B4D-9931-F457C3F379F0}" srcOrd="0" destOrd="0" presId="urn:microsoft.com/office/officeart/2005/8/layout/StepDownProcess"/>
    <dgm:cxn modelId="{0E8DCBA2-B7AD-B34C-A809-A8821CC5D11F}" type="presParOf" srcId="{6A992E60-7D9B-D24F-9A9C-B32CC8A2F5CE}" destId="{A6804B38-5920-B34A-920F-4B38D7998651}" srcOrd="1" destOrd="0" presId="urn:microsoft.com/office/officeart/2005/8/layout/StepDownProcess"/>
    <dgm:cxn modelId="{3FC7349C-36FE-7444-A353-B6BF9684B313}" type="presParOf" srcId="{6A992E60-7D9B-D24F-9A9C-B32CC8A2F5CE}" destId="{81E84432-6672-554D-8CDB-5E70EED0E7E5}" srcOrd="2" destOrd="0" presId="urn:microsoft.com/office/officeart/2005/8/layout/StepDownProcess"/>
    <dgm:cxn modelId="{013C071C-EC07-7646-8439-C2C09BC32110}" type="presParOf" srcId="{5925B8D0-47B9-7E4E-AD45-BEA6A31D6EEE}" destId="{56BDF993-EED6-1A4F-823A-819917357EC4}" srcOrd="3" destOrd="0" presId="urn:microsoft.com/office/officeart/2005/8/layout/StepDownProcess"/>
    <dgm:cxn modelId="{4B29FB17-4AB6-A843-9DEA-492BFDEB64E7}" type="presParOf" srcId="{5925B8D0-47B9-7E4E-AD45-BEA6A31D6EEE}" destId="{05DB0C80-BC5A-8944-BA71-5B05BF9653AF}" srcOrd="4" destOrd="0" presId="urn:microsoft.com/office/officeart/2005/8/layout/StepDownProcess"/>
    <dgm:cxn modelId="{A454D1E3-1F32-714C-B189-4E922ED3180B}" type="presParOf" srcId="{05DB0C80-BC5A-8944-BA71-5B05BF9653AF}" destId="{36B28088-8CCC-6940-964D-A45E43E756C4}" srcOrd="0" destOrd="0" presId="urn:microsoft.com/office/officeart/2005/8/layout/StepDownProcess"/>
    <dgm:cxn modelId="{9F91D3AF-2109-AB4A-AE25-9EFAE043801D}" type="presParOf" srcId="{05DB0C80-BC5A-8944-BA71-5B05BF9653AF}" destId="{A161BC95-CCA5-594D-A814-D14CA22EC51F}" srcOrd="1" destOrd="0" presId="urn:microsoft.com/office/officeart/2005/8/layout/StepDownProcess"/>
    <dgm:cxn modelId="{F255B933-0FCE-B448-9C04-5B8FB1310BF2}" type="presParOf" srcId="{05DB0C80-BC5A-8944-BA71-5B05BF9653AF}" destId="{2F7D68BD-F00C-6E4F-989B-338EBB5B561D}" srcOrd="2" destOrd="0" presId="urn:microsoft.com/office/officeart/2005/8/layout/StepDownProcess"/>
    <dgm:cxn modelId="{B527A84D-BE3D-A441-8F11-8931C37A2E77}" type="presParOf" srcId="{5925B8D0-47B9-7E4E-AD45-BEA6A31D6EEE}" destId="{14CCD23B-6D03-7F4B-9B55-FA26EF061BED}" srcOrd="5" destOrd="0" presId="urn:microsoft.com/office/officeart/2005/8/layout/StepDownProcess"/>
    <dgm:cxn modelId="{A016F091-B9A4-8A4D-BACE-F2EDCE280DF7}" type="presParOf" srcId="{5925B8D0-47B9-7E4E-AD45-BEA6A31D6EEE}" destId="{B9A77A9F-8651-644D-9A3B-427BDFD1D751}" srcOrd="6" destOrd="0" presId="urn:microsoft.com/office/officeart/2005/8/layout/StepDownProcess"/>
    <dgm:cxn modelId="{C6FEA8A6-FA76-2E47-B2FE-8FA3BD091C43}" type="presParOf" srcId="{B9A77A9F-8651-644D-9A3B-427BDFD1D751}" destId="{16EBE6A6-6925-E745-812D-5B5C81F9B05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9583B0-C88E-3547-8FEF-2DD4805F9A8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</dgm:pt>
    <dgm:pt modelId="{ED6BF5DD-22E0-6240-AC4A-F6951296BF8D}">
      <dgm:prSet phldrT="[Text]"/>
      <dgm:spPr/>
      <dgm:t>
        <a:bodyPr/>
        <a:lstStyle/>
        <a:p>
          <a:r>
            <a:rPr lang="en-US" dirty="0"/>
            <a:t>Train with CNN and Transformer models</a:t>
          </a:r>
        </a:p>
      </dgm:t>
    </dgm:pt>
    <dgm:pt modelId="{0E6ED3CA-C762-C845-85C6-56D1A351F320}" type="parTrans" cxnId="{E08B6297-044F-5B48-B03F-717815B2F3A7}">
      <dgm:prSet/>
      <dgm:spPr/>
      <dgm:t>
        <a:bodyPr/>
        <a:lstStyle/>
        <a:p>
          <a:endParaRPr lang="en-US"/>
        </a:p>
      </dgm:t>
    </dgm:pt>
    <dgm:pt modelId="{5850958A-14FF-BC4C-B4FE-0F60458B1F4C}" type="sibTrans" cxnId="{E08B6297-044F-5B48-B03F-717815B2F3A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BB79DC7-5DDB-B94E-8B89-1837CCDD6715}">
      <dgm:prSet phldrT="[Text]"/>
      <dgm:spPr/>
      <dgm:t>
        <a:bodyPr/>
        <a:lstStyle/>
        <a:p>
          <a:r>
            <a:rPr lang="en-US" dirty="0"/>
            <a:t>Try</a:t>
          </a:r>
          <a:r>
            <a:rPr lang="en-US" baseline="0" dirty="0"/>
            <a:t> training on just the last sentence of the review to reduce data needed</a:t>
          </a:r>
          <a:endParaRPr lang="en-US" dirty="0"/>
        </a:p>
      </dgm:t>
    </dgm:pt>
    <dgm:pt modelId="{FA79F2FA-26D9-2249-AD64-94B3AD8A152D}" type="parTrans" cxnId="{194930F0-26E1-5147-A7D3-D6716A9924B7}">
      <dgm:prSet/>
      <dgm:spPr/>
      <dgm:t>
        <a:bodyPr/>
        <a:lstStyle/>
        <a:p>
          <a:endParaRPr lang="en-US"/>
        </a:p>
      </dgm:t>
    </dgm:pt>
    <dgm:pt modelId="{E6D35EB1-AD15-7549-BFDD-3D868C4DB6ED}" type="sibTrans" cxnId="{194930F0-26E1-5147-A7D3-D6716A9924B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527A08E-C0D2-8144-820D-40093B6C94AF}">
      <dgm:prSet/>
      <dgm:spPr/>
      <dgm:t>
        <a:bodyPr/>
        <a:lstStyle/>
        <a:p>
          <a:r>
            <a:rPr lang="en-US" dirty="0"/>
            <a:t>Utilize pre-trained embeddings</a:t>
          </a:r>
        </a:p>
      </dgm:t>
    </dgm:pt>
    <dgm:pt modelId="{750B54E7-4F4C-A246-BE3F-EE523B841DA3}" type="parTrans" cxnId="{2F365734-B11E-DD49-893B-167E6B9C0695}">
      <dgm:prSet/>
      <dgm:spPr/>
      <dgm:t>
        <a:bodyPr/>
        <a:lstStyle/>
        <a:p>
          <a:endParaRPr lang="en-US"/>
        </a:p>
      </dgm:t>
    </dgm:pt>
    <dgm:pt modelId="{69AED753-671A-DF49-A4F2-C796F83A3684}" type="sibTrans" cxnId="{2F365734-B11E-DD49-893B-167E6B9C069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C7DBD8-1F41-FB4C-819A-29956E25AF15}" type="pres">
      <dgm:prSet presAssocID="{2A9583B0-C88E-3547-8FEF-2DD4805F9A8D}" presName="Name0" presStyleCnt="0">
        <dgm:presLayoutVars>
          <dgm:animLvl val="lvl"/>
          <dgm:resizeHandles val="exact"/>
        </dgm:presLayoutVars>
      </dgm:prSet>
      <dgm:spPr/>
    </dgm:pt>
    <dgm:pt modelId="{04AA3B20-2153-5440-9172-900CC6BADE14}" type="pres">
      <dgm:prSet presAssocID="{ED6BF5DD-22E0-6240-AC4A-F6951296BF8D}" presName="compositeNode" presStyleCnt="0">
        <dgm:presLayoutVars>
          <dgm:bulletEnabled val="1"/>
        </dgm:presLayoutVars>
      </dgm:prSet>
      <dgm:spPr/>
    </dgm:pt>
    <dgm:pt modelId="{F78D59D5-0598-9D47-974B-518D127D1F79}" type="pres">
      <dgm:prSet presAssocID="{ED6BF5DD-22E0-6240-AC4A-F6951296BF8D}" presName="bgRect" presStyleLbl="alignNode1" presStyleIdx="0" presStyleCnt="3"/>
      <dgm:spPr/>
    </dgm:pt>
    <dgm:pt modelId="{9CB28108-97BC-8F46-BC4F-A6A3AE430BE4}" type="pres">
      <dgm:prSet presAssocID="{5850958A-14FF-BC4C-B4FE-0F60458B1F4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EB20378-847B-AA4E-A048-B193E4D49E1C}" type="pres">
      <dgm:prSet presAssocID="{ED6BF5DD-22E0-6240-AC4A-F6951296BF8D}" presName="nodeRect" presStyleLbl="alignNode1" presStyleIdx="0" presStyleCnt="3">
        <dgm:presLayoutVars>
          <dgm:bulletEnabled val="1"/>
        </dgm:presLayoutVars>
      </dgm:prSet>
      <dgm:spPr/>
    </dgm:pt>
    <dgm:pt modelId="{FCE3F385-618E-4F47-9564-D6BB5A54AF67}" type="pres">
      <dgm:prSet presAssocID="{5850958A-14FF-BC4C-B4FE-0F60458B1F4C}" presName="sibTrans" presStyleCnt="0"/>
      <dgm:spPr/>
    </dgm:pt>
    <dgm:pt modelId="{AEC6B140-A326-4D45-B335-943A9F9F1183}" type="pres">
      <dgm:prSet presAssocID="{1527A08E-C0D2-8144-820D-40093B6C94AF}" presName="compositeNode" presStyleCnt="0">
        <dgm:presLayoutVars>
          <dgm:bulletEnabled val="1"/>
        </dgm:presLayoutVars>
      </dgm:prSet>
      <dgm:spPr/>
    </dgm:pt>
    <dgm:pt modelId="{4EF7308D-AF42-494F-9EE4-32123B55A59B}" type="pres">
      <dgm:prSet presAssocID="{1527A08E-C0D2-8144-820D-40093B6C94AF}" presName="bgRect" presStyleLbl="alignNode1" presStyleIdx="1" presStyleCnt="3"/>
      <dgm:spPr/>
    </dgm:pt>
    <dgm:pt modelId="{162519DE-36ED-BF41-9C01-B7D39603DB3B}" type="pres">
      <dgm:prSet presAssocID="{69AED753-671A-DF49-A4F2-C796F83A368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BA54793-A1C9-824C-AC81-1619C7B4B8F8}" type="pres">
      <dgm:prSet presAssocID="{1527A08E-C0D2-8144-820D-40093B6C94AF}" presName="nodeRect" presStyleLbl="alignNode1" presStyleIdx="1" presStyleCnt="3">
        <dgm:presLayoutVars>
          <dgm:bulletEnabled val="1"/>
        </dgm:presLayoutVars>
      </dgm:prSet>
      <dgm:spPr/>
    </dgm:pt>
    <dgm:pt modelId="{BB69DC33-ABBA-674D-96D2-55621ABDBE37}" type="pres">
      <dgm:prSet presAssocID="{69AED753-671A-DF49-A4F2-C796F83A3684}" presName="sibTrans" presStyleCnt="0"/>
      <dgm:spPr/>
    </dgm:pt>
    <dgm:pt modelId="{F16F23FE-3A2B-2842-B6BA-37E8E2A3D9D2}" type="pres">
      <dgm:prSet presAssocID="{2BB79DC7-5DDB-B94E-8B89-1837CCDD6715}" presName="compositeNode" presStyleCnt="0">
        <dgm:presLayoutVars>
          <dgm:bulletEnabled val="1"/>
        </dgm:presLayoutVars>
      </dgm:prSet>
      <dgm:spPr/>
    </dgm:pt>
    <dgm:pt modelId="{CA1AA6C2-FE64-A948-B2DE-F2E0B407A413}" type="pres">
      <dgm:prSet presAssocID="{2BB79DC7-5DDB-B94E-8B89-1837CCDD6715}" presName="bgRect" presStyleLbl="alignNode1" presStyleIdx="2" presStyleCnt="3"/>
      <dgm:spPr/>
    </dgm:pt>
    <dgm:pt modelId="{79F95BAB-338B-5043-93B3-6006FE326E58}" type="pres">
      <dgm:prSet presAssocID="{E6D35EB1-AD15-7549-BFDD-3D868C4DB6E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4C473A6-8F99-5E4C-AFA7-E6FADEFA4A1D}" type="pres">
      <dgm:prSet presAssocID="{2BB79DC7-5DDB-B94E-8B89-1837CCDD671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2E5B028-73ED-4344-9B63-0077B38E26F3}" type="presOf" srcId="{5850958A-14FF-BC4C-B4FE-0F60458B1F4C}" destId="{9CB28108-97BC-8F46-BC4F-A6A3AE430BE4}" srcOrd="0" destOrd="0" presId="urn:microsoft.com/office/officeart/2016/7/layout/LinearBlockProcessNumbered"/>
    <dgm:cxn modelId="{2F365734-B11E-DD49-893B-167E6B9C0695}" srcId="{2A9583B0-C88E-3547-8FEF-2DD4805F9A8D}" destId="{1527A08E-C0D2-8144-820D-40093B6C94AF}" srcOrd="1" destOrd="0" parTransId="{750B54E7-4F4C-A246-BE3F-EE523B841DA3}" sibTransId="{69AED753-671A-DF49-A4F2-C796F83A3684}"/>
    <dgm:cxn modelId="{73146C38-E55E-9248-BD5D-F85CBE2DE7F8}" type="presOf" srcId="{ED6BF5DD-22E0-6240-AC4A-F6951296BF8D}" destId="{3EB20378-847B-AA4E-A048-B193E4D49E1C}" srcOrd="1" destOrd="0" presId="urn:microsoft.com/office/officeart/2016/7/layout/LinearBlockProcessNumbered"/>
    <dgm:cxn modelId="{E7C8C669-6A8E-CC49-8698-9F3FE80BDA0F}" type="presOf" srcId="{ED6BF5DD-22E0-6240-AC4A-F6951296BF8D}" destId="{F78D59D5-0598-9D47-974B-518D127D1F79}" srcOrd="0" destOrd="0" presId="urn:microsoft.com/office/officeart/2016/7/layout/LinearBlockProcessNumbered"/>
    <dgm:cxn modelId="{A2F5E07D-6649-FE4C-915B-8AE8DCF1AFE8}" type="presOf" srcId="{1527A08E-C0D2-8144-820D-40093B6C94AF}" destId="{4EF7308D-AF42-494F-9EE4-32123B55A59B}" srcOrd="0" destOrd="0" presId="urn:microsoft.com/office/officeart/2016/7/layout/LinearBlockProcessNumbered"/>
    <dgm:cxn modelId="{E08B6297-044F-5B48-B03F-717815B2F3A7}" srcId="{2A9583B0-C88E-3547-8FEF-2DD4805F9A8D}" destId="{ED6BF5DD-22E0-6240-AC4A-F6951296BF8D}" srcOrd="0" destOrd="0" parTransId="{0E6ED3CA-C762-C845-85C6-56D1A351F320}" sibTransId="{5850958A-14FF-BC4C-B4FE-0F60458B1F4C}"/>
    <dgm:cxn modelId="{8626789D-610D-2E45-8804-4E7E3B88FAB5}" type="presOf" srcId="{E6D35EB1-AD15-7549-BFDD-3D868C4DB6ED}" destId="{79F95BAB-338B-5043-93B3-6006FE326E58}" srcOrd="0" destOrd="0" presId="urn:microsoft.com/office/officeart/2016/7/layout/LinearBlockProcessNumbered"/>
    <dgm:cxn modelId="{B2420DA4-FFB3-5748-B727-9FF1960AA01A}" type="presOf" srcId="{2A9583B0-C88E-3547-8FEF-2DD4805F9A8D}" destId="{9EC7DBD8-1F41-FB4C-819A-29956E25AF15}" srcOrd="0" destOrd="0" presId="urn:microsoft.com/office/officeart/2016/7/layout/LinearBlockProcessNumbered"/>
    <dgm:cxn modelId="{22D766B1-BA45-3045-9CF6-D7E44C1489D6}" type="presOf" srcId="{69AED753-671A-DF49-A4F2-C796F83A3684}" destId="{162519DE-36ED-BF41-9C01-B7D39603DB3B}" srcOrd="0" destOrd="0" presId="urn:microsoft.com/office/officeart/2016/7/layout/LinearBlockProcessNumbered"/>
    <dgm:cxn modelId="{58B403B6-4C6B-4C41-8536-8C0E5289B987}" type="presOf" srcId="{1527A08E-C0D2-8144-820D-40093B6C94AF}" destId="{4BA54793-A1C9-824C-AC81-1619C7B4B8F8}" srcOrd="1" destOrd="0" presId="urn:microsoft.com/office/officeart/2016/7/layout/LinearBlockProcessNumbered"/>
    <dgm:cxn modelId="{49FB49CF-80EE-154A-84F6-3C2466DEB226}" type="presOf" srcId="{2BB79DC7-5DDB-B94E-8B89-1837CCDD6715}" destId="{CA1AA6C2-FE64-A948-B2DE-F2E0B407A413}" srcOrd="0" destOrd="0" presId="urn:microsoft.com/office/officeart/2016/7/layout/LinearBlockProcessNumbered"/>
    <dgm:cxn modelId="{5C5521ED-6573-0844-9D9D-A87E00BEF875}" type="presOf" srcId="{2BB79DC7-5DDB-B94E-8B89-1837CCDD6715}" destId="{84C473A6-8F99-5E4C-AFA7-E6FADEFA4A1D}" srcOrd="1" destOrd="0" presId="urn:microsoft.com/office/officeart/2016/7/layout/LinearBlockProcessNumbered"/>
    <dgm:cxn modelId="{194930F0-26E1-5147-A7D3-D6716A9924B7}" srcId="{2A9583B0-C88E-3547-8FEF-2DD4805F9A8D}" destId="{2BB79DC7-5DDB-B94E-8B89-1837CCDD6715}" srcOrd="2" destOrd="0" parTransId="{FA79F2FA-26D9-2249-AD64-94B3AD8A152D}" sibTransId="{E6D35EB1-AD15-7549-BFDD-3D868C4DB6ED}"/>
    <dgm:cxn modelId="{CA72200F-E687-F04E-9D12-FFBB8FF25467}" type="presParOf" srcId="{9EC7DBD8-1F41-FB4C-819A-29956E25AF15}" destId="{04AA3B20-2153-5440-9172-900CC6BADE14}" srcOrd="0" destOrd="0" presId="urn:microsoft.com/office/officeart/2016/7/layout/LinearBlockProcessNumbered"/>
    <dgm:cxn modelId="{7A255061-BC6E-154A-81A2-BBFBF44B548B}" type="presParOf" srcId="{04AA3B20-2153-5440-9172-900CC6BADE14}" destId="{F78D59D5-0598-9D47-974B-518D127D1F79}" srcOrd="0" destOrd="0" presId="urn:microsoft.com/office/officeart/2016/7/layout/LinearBlockProcessNumbered"/>
    <dgm:cxn modelId="{C507AD61-331B-6949-A382-967735F12BDC}" type="presParOf" srcId="{04AA3B20-2153-5440-9172-900CC6BADE14}" destId="{9CB28108-97BC-8F46-BC4F-A6A3AE430BE4}" srcOrd="1" destOrd="0" presId="urn:microsoft.com/office/officeart/2016/7/layout/LinearBlockProcessNumbered"/>
    <dgm:cxn modelId="{F3A758A4-1E32-6B48-B8A1-AC195FAE4169}" type="presParOf" srcId="{04AA3B20-2153-5440-9172-900CC6BADE14}" destId="{3EB20378-847B-AA4E-A048-B193E4D49E1C}" srcOrd="2" destOrd="0" presId="urn:microsoft.com/office/officeart/2016/7/layout/LinearBlockProcessNumbered"/>
    <dgm:cxn modelId="{0F052276-A17F-E74D-980A-A9311C119A59}" type="presParOf" srcId="{9EC7DBD8-1F41-FB4C-819A-29956E25AF15}" destId="{FCE3F385-618E-4F47-9564-D6BB5A54AF67}" srcOrd="1" destOrd="0" presId="urn:microsoft.com/office/officeart/2016/7/layout/LinearBlockProcessNumbered"/>
    <dgm:cxn modelId="{2FFDC7BA-8C54-324C-A852-0258A258105A}" type="presParOf" srcId="{9EC7DBD8-1F41-FB4C-819A-29956E25AF15}" destId="{AEC6B140-A326-4D45-B335-943A9F9F1183}" srcOrd="2" destOrd="0" presId="urn:microsoft.com/office/officeart/2016/7/layout/LinearBlockProcessNumbered"/>
    <dgm:cxn modelId="{B0A90F33-4CCA-3148-8B2C-07BA6F39E628}" type="presParOf" srcId="{AEC6B140-A326-4D45-B335-943A9F9F1183}" destId="{4EF7308D-AF42-494F-9EE4-32123B55A59B}" srcOrd="0" destOrd="0" presId="urn:microsoft.com/office/officeart/2016/7/layout/LinearBlockProcessNumbered"/>
    <dgm:cxn modelId="{2A3F3864-209E-5140-B6ED-C191A60FE9C7}" type="presParOf" srcId="{AEC6B140-A326-4D45-B335-943A9F9F1183}" destId="{162519DE-36ED-BF41-9C01-B7D39603DB3B}" srcOrd="1" destOrd="0" presId="urn:microsoft.com/office/officeart/2016/7/layout/LinearBlockProcessNumbered"/>
    <dgm:cxn modelId="{1AED9B3B-7046-1541-8CC4-E3B254399CB8}" type="presParOf" srcId="{AEC6B140-A326-4D45-B335-943A9F9F1183}" destId="{4BA54793-A1C9-824C-AC81-1619C7B4B8F8}" srcOrd="2" destOrd="0" presId="urn:microsoft.com/office/officeart/2016/7/layout/LinearBlockProcessNumbered"/>
    <dgm:cxn modelId="{8730FB39-33D1-7A4F-A3FA-4F4F65AA2FE2}" type="presParOf" srcId="{9EC7DBD8-1F41-FB4C-819A-29956E25AF15}" destId="{BB69DC33-ABBA-674D-96D2-55621ABDBE37}" srcOrd="3" destOrd="0" presId="urn:microsoft.com/office/officeart/2016/7/layout/LinearBlockProcessNumbered"/>
    <dgm:cxn modelId="{32BA2FE8-88FC-1B44-857A-EDB8A7C9AFD6}" type="presParOf" srcId="{9EC7DBD8-1F41-FB4C-819A-29956E25AF15}" destId="{F16F23FE-3A2B-2842-B6BA-37E8E2A3D9D2}" srcOrd="4" destOrd="0" presId="urn:microsoft.com/office/officeart/2016/7/layout/LinearBlockProcessNumbered"/>
    <dgm:cxn modelId="{85894F89-959F-1941-8297-B33785BC83ED}" type="presParOf" srcId="{F16F23FE-3A2B-2842-B6BA-37E8E2A3D9D2}" destId="{CA1AA6C2-FE64-A948-B2DE-F2E0B407A413}" srcOrd="0" destOrd="0" presId="urn:microsoft.com/office/officeart/2016/7/layout/LinearBlockProcessNumbered"/>
    <dgm:cxn modelId="{69F649F7-1AEF-834C-A7F8-8B9B7E27547D}" type="presParOf" srcId="{F16F23FE-3A2B-2842-B6BA-37E8E2A3D9D2}" destId="{79F95BAB-338B-5043-93B3-6006FE326E58}" srcOrd="1" destOrd="0" presId="urn:microsoft.com/office/officeart/2016/7/layout/LinearBlockProcessNumbered"/>
    <dgm:cxn modelId="{F22CBD42-4A3D-494C-A480-394FF2E1986E}" type="presParOf" srcId="{F16F23FE-3A2B-2842-B6BA-37E8E2A3D9D2}" destId="{84C473A6-8F99-5E4C-AFA7-E6FADEFA4A1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C2A52-DBE8-E44C-A7CD-568FEF8ED468}">
      <dsp:nvSpPr>
        <dsp:cNvPr id="0" name=""/>
        <dsp:cNvSpPr/>
      </dsp:nvSpPr>
      <dsp:spPr>
        <a:xfrm rot="5400000">
          <a:off x="1066256" y="981620"/>
          <a:ext cx="862075" cy="9814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5F52B-099C-464A-A4AE-46B680F9A0F1}">
      <dsp:nvSpPr>
        <dsp:cNvPr id="0" name=""/>
        <dsp:cNvSpPr/>
      </dsp:nvSpPr>
      <dsp:spPr>
        <a:xfrm>
          <a:off x="837858" y="25991"/>
          <a:ext cx="1451228" cy="101581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Input Text Movie Review</a:t>
          </a:r>
        </a:p>
      </dsp:txBody>
      <dsp:txXfrm>
        <a:off x="887455" y="75588"/>
        <a:ext cx="1352034" cy="916618"/>
      </dsp:txXfrm>
    </dsp:sp>
    <dsp:sp modelId="{0505C4FC-741D-7145-A6C5-7135B309F4B0}">
      <dsp:nvSpPr>
        <dsp:cNvPr id="0" name=""/>
        <dsp:cNvSpPr/>
      </dsp:nvSpPr>
      <dsp:spPr>
        <a:xfrm>
          <a:off x="2289086" y="122872"/>
          <a:ext cx="1055485" cy="821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F49A7-2348-6B4D-9931-F457C3F379F0}">
      <dsp:nvSpPr>
        <dsp:cNvPr id="0" name=""/>
        <dsp:cNvSpPr/>
      </dsp:nvSpPr>
      <dsp:spPr>
        <a:xfrm rot="5400000">
          <a:off x="2269478" y="2122713"/>
          <a:ext cx="862075" cy="9814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04B38-5920-B34A-920F-4B38D7998651}">
      <dsp:nvSpPr>
        <dsp:cNvPr id="0" name=""/>
        <dsp:cNvSpPr/>
      </dsp:nvSpPr>
      <dsp:spPr>
        <a:xfrm>
          <a:off x="2041081" y="1167084"/>
          <a:ext cx="1451228" cy="101581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Tokenize Review</a:t>
          </a:r>
        </a:p>
      </dsp:txBody>
      <dsp:txXfrm>
        <a:off x="2090678" y="1216681"/>
        <a:ext cx="1352034" cy="916618"/>
      </dsp:txXfrm>
    </dsp:sp>
    <dsp:sp modelId="{81E84432-6672-554D-8CDB-5E70EED0E7E5}">
      <dsp:nvSpPr>
        <dsp:cNvPr id="0" name=""/>
        <dsp:cNvSpPr/>
      </dsp:nvSpPr>
      <dsp:spPr>
        <a:xfrm>
          <a:off x="3492309" y="1263965"/>
          <a:ext cx="1055485" cy="821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28088-8CCC-6940-964D-A45E43E756C4}">
      <dsp:nvSpPr>
        <dsp:cNvPr id="0" name=""/>
        <dsp:cNvSpPr/>
      </dsp:nvSpPr>
      <dsp:spPr>
        <a:xfrm rot="5400000">
          <a:off x="3472701" y="3263805"/>
          <a:ext cx="862075" cy="9814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1BC95-CCA5-594D-A814-D14CA22EC51F}">
      <dsp:nvSpPr>
        <dsp:cNvPr id="0" name=""/>
        <dsp:cNvSpPr/>
      </dsp:nvSpPr>
      <dsp:spPr>
        <a:xfrm>
          <a:off x="3244303" y="2308177"/>
          <a:ext cx="1451228" cy="101581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 Remove Stop Words</a:t>
          </a:r>
        </a:p>
      </dsp:txBody>
      <dsp:txXfrm>
        <a:off x="3293900" y="2357774"/>
        <a:ext cx="1352034" cy="916618"/>
      </dsp:txXfrm>
    </dsp:sp>
    <dsp:sp modelId="{2F7D68BD-F00C-6E4F-989B-338EBB5B561D}">
      <dsp:nvSpPr>
        <dsp:cNvPr id="0" name=""/>
        <dsp:cNvSpPr/>
      </dsp:nvSpPr>
      <dsp:spPr>
        <a:xfrm>
          <a:off x="4695531" y="2405058"/>
          <a:ext cx="1055485" cy="821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BE6A6-6925-E745-812D-5B5C81F9B05C}">
      <dsp:nvSpPr>
        <dsp:cNvPr id="0" name=""/>
        <dsp:cNvSpPr/>
      </dsp:nvSpPr>
      <dsp:spPr>
        <a:xfrm>
          <a:off x="4447526" y="3449270"/>
          <a:ext cx="1451228" cy="101581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 Transform to Numerical Values</a:t>
          </a:r>
        </a:p>
      </dsp:txBody>
      <dsp:txXfrm>
        <a:off x="4497123" y="3498867"/>
        <a:ext cx="1352034" cy="916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D59D5-0598-9D47-974B-518D127D1F79}">
      <dsp:nvSpPr>
        <dsp:cNvPr id="0" name=""/>
        <dsp:cNvSpPr/>
      </dsp:nvSpPr>
      <dsp:spPr>
        <a:xfrm>
          <a:off x="767" y="0"/>
          <a:ext cx="3110210" cy="34235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220" tIns="0" rIns="307220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 with CNN and Transformer models</a:t>
          </a:r>
        </a:p>
      </dsp:txBody>
      <dsp:txXfrm>
        <a:off x="767" y="1369405"/>
        <a:ext cx="3110210" cy="2054107"/>
      </dsp:txXfrm>
    </dsp:sp>
    <dsp:sp modelId="{9CB28108-97BC-8F46-BC4F-A6A3AE430BE4}">
      <dsp:nvSpPr>
        <dsp:cNvPr id="0" name=""/>
        <dsp:cNvSpPr/>
      </dsp:nvSpPr>
      <dsp:spPr>
        <a:xfrm>
          <a:off x="767" y="0"/>
          <a:ext cx="3110210" cy="13694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220" tIns="165100" rIns="30722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67" y="0"/>
        <a:ext cx="3110210" cy="1369405"/>
      </dsp:txXfrm>
    </dsp:sp>
    <dsp:sp modelId="{4EF7308D-AF42-494F-9EE4-32123B55A59B}">
      <dsp:nvSpPr>
        <dsp:cNvPr id="0" name=""/>
        <dsp:cNvSpPr/>
      </dsp:nvSpPr>
      <dsp:spPr>
        <a:xfrm>
          <a:off x="3359794" y="0"/>
          <a:ext cx="3110210" cy="34235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220" tIns="0" rIns="307220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Utilize pre-trained embeddings</a:t>
          </a:r>
        </a:p>
      </dsp:txBody>
      <dsp:txXfrm>
        <a:off x="3359794" y="1369405"/>
        <a:ext cx="3110210" cy="2054107"/>
      </dsp:txXfrm>
    </dsp:sp>
    <dsp:sp modelId="{162519DE-36ED-BF41-9C01-B7D39603DB3B}">
      <dsp:nvSpPr>
        <dsp:cNvPr id="0" name=""/>
        <dsp:cNvSpPr/>
      </dsp:nvSpPr>
      <dsp:spPr>
        <a:xfrm>
          <a:off x="3359794" y="0"/>
          <a:ext cx="3110210" cy="13694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220" tIns="165100" rIns="30722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59794" y="0"/>
        <a:ext cx="3110210" cy="1369405"/>
      </dsp:txXfrm>
    </dsp:sp>
    <dsp:sp modelId="{CA1AA6C2-FE64-A948-B2DE-F2E0B407A413}">
      <dsp:nvSpPr>
        <dsp:cNvPr id="0" name=""/>
        <dsp:cNvSpPr/>
      </dsp:nvSpPr>
      <dsp:spPr>
        <a:xfrm>
          <a:off x="6718821" y="0"/>
          <a:ext cx="3110210" cy="34235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220" tIns="0" rIns="307220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Try</a:t>
          </a:r>
          <a:r>
            <a:rPr lang="en-US" sz="2400" kern="1200" baseline="0" dirty="0"/>
            <a:t> training on just the last sentence of the review to reduce data needed</a:t>
          </a:r>
          <a:endParaRPr lang="en-US" sz="2400" kern="1200" dirty="0"/>
        </a:p>
      </dsp:txBody>
      <dsp:txXfrm>
        <a:off x="6718821" y="1369405"/>
        <a:ext cx="3110210" cy="2054107"/>
      </dsp:txXfrm>
    </dsp:sp>
    <dsp:sp modelId="{79F95BAB-338B-5043-93B3-6006FE326E58}">
      <dsp:nvSpPr>
        <dsp:cNvPr id="0" name=""/>
        <dsp:cNvSpPr/>
      </dsp:nvSpPr>
      <dsp:spPr>
        <a:xfrm>
          <a:off x="6718821" y="0"/>
          <a:ext cx="3110210" cy="13694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220" tIns="165100" rIns="30722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18821" y="0"/>
        <a:ext cx="3110210" cy="1369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C4574-F06C-4444-A1AD-6893F58E79BB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9B991-8D70-C043-8144-66206D5A9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8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03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3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2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2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74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listening to my presentation. Are there 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8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25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7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3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50,000 IMDB examples</a:t>
            </a:r>
          </a:p>
          <a:p>
            <a:r>
              <a:rPr lang="en-US" dirty="0"/>
              <a:t>70/30 training/test split</a:t>
            </a:r>
          </a:p>
          <a:p>
            <a:r>
              <a:rPr lang="en-US" dirty="0"/>
              <a:t>80/20 training/validation split of training data</a:t>
            </a:r>
          </a:p>
          <a:p>
            <a:r>
              <a:rPr lang="en-US" dirty="0"/>
              <a:t>Did not use a pre-trained embedding like word2vec or glove</a:t>
            </a:r>
          </a:p>
          <a:p>
            <a:r>
              <a:rPr lang="en-US" dirty="0"/>
              <a:t>Used a </a:t>
            </a:r>
            <a:r>
              <a:rPr lang="en-US" dirty="0" err="1"/>
              <a:t>keras</a:t>
            </a:r>
            <a:r>
              <a:rPr lang="en-US" dirty="0"/>
              <a:t> vocab of 8000</a:t>
            </a:r>
          </a:p>
          <a:p>
            <a:r>
              <a:rPr lang="en-US" dirty="0"/>
              <a:t>And embedding dimension is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66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Mainly concerned with accuracy to help with evaluating my own work</a:t>
            </a:r>
          </a:p>
          <a:p>
            <a:r>
              <a:rPr lang="en-US" dirty="0"/>
              <a:t>Accuracies are in the 80-90%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is from Hugging Face library</a:t>
            </a:r>
          </a:p>
          <a:p>
            <a:r>
              <a:rPr lang="en-US" dirty="0"/>
              <a:t>50,000 IMDB examples – full text reviews</a:t>
            </a:r>
          </a:p>
          <a:p>
            <a:r>
              <a:rPr lang="en-US" dirty="0"/>
              <a:t>50/50 training/test split</a:t>
            </a:r>
          </a:p>
          <a:p>
            <a:r>
              <a:rPr lang="en-US" dirty="0"/>
              <a:t>75/25 training/valid split of training data</a:t>
            </a:r>
          </a:p>
          <a:p>
            <a:r>
              <a:rPr lang="en-US" dirty="0"/>
              <a:t>Labels are 0 for negative sentiment and 1 for positive sentiment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3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doing some initial data exploration, it seems both the training and test sets are evenly split so there is not a bias towards one of the labels. From looking at this data and the evaluation metrics used in the research papers I reviewed it seems that accuracy is a good way to evaluate model performance. I have also provided a couple of examples from the dataset at the bottom of the slide.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4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21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example</a:t>
            </a:r>
          </a:p>
          <a:p>
            <a:endParaRPr lang="en-US" dirty="0"/>
          </a:p>
          <a:p>
            <a:r>
              <a:rPr lang="en-US" dirty="0"/>
              <a:t>Reviews range from over 2,000 words to only about 10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</a:t>
            </a:r>
            <a:r>
              <a:rPr lang="en-US" dirty="0" err="1"/>
              <a:t>inputing</a:t>
            </a:r>
            <a:r>
              <a:rPr lang="en-US" dirty="0"/>
              <a:t> and training the models, I first process the data. First tokenize the data using a tokenize from the </a:t>
            </a:r>
            <a:r>
              <a:rPr lang="en-US" dirty="0" err="1"/>
              <a:t>torchtext</a:t>
            </a:r>
            <a:r>
              <a:rPr lang="en-US" dirty="0"/>
              <a:t> library. </a:t>
            </a:r>
          </a:p>
          <a:p>
            <a:endParaRPr lang="en-US" dirty="0"/>
          </a:p>
          <a:p>
            <a:r>
              <a:rPr lang="en-US" dirty="0"/>
              <a:t>Then removed stop words using the </a:t>
            </a:r>
            <a:r>
              <a:rPr lang="en-US" dirty="0" err="1"/>
              <a:t>nltk</a:t>
            </a:r>
            <a:r>
              <a:rPr lang="en-US" dirty="0"/>
              <a:t> library because most of those words do not improve analysis.</a:t>
            </a:r>
          </a:p>
          <a:p>
            <a:endParaRPr lang="en-US" dirty="0"/>
          </a:p>
          <a:p>
            <a:r>
              <a:rPr lang="en-US" dirty="0"/>
              <a:t>Transform these tokens to numerical values – either bow vector or indexes based on a vocab object built from all the tokens in the training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18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9B991-8D70-C043-8144-66206D5A9F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5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8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7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0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6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9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88" r:id="rId7"/>
    <p:sldLayoutId id="2147483689" r:id="rId8"/>
    <p:sldLayoutId id="2147483690" r:id="rId9"/>
    <p:sldLayoutId id="2147483691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EDCA86-8182-42DF-9945-B3B305794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54DF74-FECE-414E-80B3-610E93FD3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1"/>
            <a:ext cx="12191999" cy="6858000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A3C827-18AD-4A31-92B7-EB221C7F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D13505-0BBE-EC1E-BD53-AF02F163F108}"/>
              </a:ext>
            </a:extLst>
          </p:cNvPr>
          <p:cNvSpPr txBox="1">
            <a:spLocks/>
          </p:cNvSpPr>
          <p:nvPr/>
        </p:nvSpPr>
        <p:spPr>
          <a:xfrm>
            <a:off x="2971799" y="833809"/>
            <a:ext cx="6858000" cy="3155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chemeClr val="tx2"/>
                </a:solidFill>
              </a:rPr>
              <a:t>Sentiment Analysis of Movie Reviews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4637B55-D359-F97D-BF73-58C2899EC560}"/>
              </a:ext>
            </a:extLst>
          </p:cNvPr>
          <p:cNvSpPr txBox="1">
            <a:spLocks/>
          </p:cNvSpPr>
          <p:nvPr/>
        </p:nvSpPr>
        <p:spPr>
          <a:xfrm>
            <a:off x="2971799" y="4163684"/>
            <a:ext cx="6857999" cy="2054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Deepa Borkar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August 10, 2022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36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4047-6916-B230-999D-AB0E2EE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Summary of Results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6851CD-5588-4FE7-FE29-FA6D6FBA7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288" y="3368449"/>
            <a:ext cx="9862112" cy="16148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162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4047-6916-B230-999D-AB0E2EE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Pretrained Transformers Model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9FA1DB-706D-3FF1-64A2-BF85D2C35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089" y="3005618"/>
            <a:ext cx="7021845" cy="22256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D303FB-5DB0-D217-D054-19DBD6EC39BF}"/>
              </a:ext>
            </a:extLst>
          </p:cNvPr>
          <p:cNvSpPr txBox="1"/>
          <p:nvPr/>
        </p:nvSpPr>
        <p:spPr>
          <a:xfrm>
            <a:off x="2476089" y="5475842"/>
            <a:ext cx="702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Accuracy: 0.92316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906A96-810E-98FD-4303-494D1CE82142}"/>
              </a:ext>
            </a:extLst>
          </p:cNvPr>
          <p:cNvSpPr txBox="1"/>
          <p:nvPr/>
        </p:nvSpPr>
        <p:spPr>
          <a:xfrm>
            <a:off x="1195134" y="1531127"/>
            <a:ext cx="7021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Using Hugging Face Library</a:t>
            </a:r>
          </a:p>
        </p:txBody>
      </p:sp>
    </p:spTree>
    <p:extLst>
      <p:ext uri="{BB962C8B-B14F-4D97-AF65-F5344CB8AC3E}">
        <p14:creationId xmlns:p14="http://schemas.microsoft.com/office/powerpoint/2010/main" val="259961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EDCA86-8182-42DF-9945-B3B305794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54DF74-FECE-414E-80B3-610E93FD3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1"/>
            <a:ext cx="12191999" cy="6858000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A3C827-18AD-4A31-92B7-EB221C7F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4047-6916-B230-999D-AB0E2EE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38" y="1117600"/>
            <a:ext cx="4749276" cy="28335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Web App Demo</a:t>
            </a:r>
          </a:p>
        </p:txBody>
      </p:sp>
    </p:spTree>
    <p:extLst>
      <p:ext uri="{BB962C8B-B14F-4D97-AF65-F5344CB8AC3E}">
        <p14:creationId xmlns:p14="http://schemas.microsoft.com/office/powerpoint/2010/main" val="346936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4047-6916-B230-999D-AB0E2EE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Future Work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C90D06-CF2F-CF33-25BD-B6A2BAD3C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61785"/>
              </p:ext>
            </p:extLst>
          </p:nvPr>
        </p:nvGraphicFramePr>
        <p:xfrm>
          <a:off x="1181100" y="2487142"/>
          <a:ext cx="9829800" cy="3423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9585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0FC05-313E-F2F2-0F57-A2036094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1716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4047-6916-B230-999D-AB0E2EE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Base Model: BOW Classifier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7721CD7-BE51-797D-4BEF-D9608E2E5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65" y="2606674"/>
            <a:ext cx="4978400" cy="3530600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9D16F707-EF10-E718-5BB0-E68243B9B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8088" y="2606674"/>
            <a:ext cx="49784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0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11AF494-5376-DEA7-DC25-199576EA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5" y="2606674"/>
            <a:ext cx="4978400" cy="3530600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F201DEC0-EC73-9152-75A8-226568C07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088" y="2606674"/>
            <a:ext cx="4978400" cy="353060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5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4047-6916-B230-999D-AB0E2EE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RNN Model: LSTM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9634F31-57FB-1539-2FE3-BC6EE53BC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20" y="2606674"/>
            <a:ext cx="4902200" cy="3530600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613BB54-6611-D73F-F1E4-147BB43FA1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2737" y="2606674"/>
            <a:ext cx="4902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4047-6916-B230-999D-AB0E2EE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RNN Model: GRU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1AE13A6-2D7A-06DD-192E-06457BF63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03" y="2581683"/>
            <a:ext cx="4902200" cy="35306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A9A965C-A5B4-34A4-E249-E8BDB24F3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698" y="2581683"/>
            <a:ext cx="4902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0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6C2DCAB-588C-6CFE-64C4-D113A22D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3A633A-814F-3B3A-F6E1-E0489C6B0A4E}"/>
              </a:ext>
            </a:extLst>
          </p:cNvPr>
          <p:cNvSpPr/>
          <p:nvPr/>
        </p:nvSpPr>
        <p:spPr>
          <a:xfrm>
            <a:off x="234950" y="6040438"/>
            <a:ext cx="7524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Reference:</a:t>
            </a:r>
          </a:p>
          <a:p>
            <a:r>
              <a:rPr lang="en-US" sz="1000" dirty="0"/>
              <a:t>Haque, Md. </a:t>
            </a:r>
            <a:r>
              <a:rPr lang="en-US" sz="1000" dirty="0" err="1"/>
              <a:t>Rakibul</a:t>
            </a:r>
            <a:r>
              <a:rPr lang="en-US" sz="1000" dirty="0"/>
              <a:t>, et al. “Performance Analysis of Different Neural Networks for Sentiment Analysis on IMDb Movie Reviews .” </a:t>
            </a:r>
            <a:r>
              <a:rPr lang="en-US" sz="1000" i="1" dirty="0"/>
              <a:t>Performance Analysis of Different Neural Networks for Sentiment Analysis on IMDb Movie Reviews</a:t>
            </a:r>
            <a:r>
              <a:rPr lang="en-US" sz="1000" dirty="0"/>
              <a:t>, July 2020, https://</a:t>
            </a:r>
            <a:r>
              <a:rPr lang="en-US" sz="1000" dirty="0" err="1"/>
              <a:t>www.researchgate.net</a:t>
            </a:r>
            <a:r>
              <a:rPr lang="en-US" sz="1000" dirty="0"/>
              <a:t>/publication/343046458. </a:t>
            </a:r>
            <a:endParaRPr lang="en-US" sz="1000" dirty="0">
              <a:effectLst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D29B10-BDAB-1A65-D1B3-837047B89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844" y="2501199"/>
            <a:ext cx="5471519" cy="32637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563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6C2DCAB-588C-6CFE-64C4-D113A22D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3A633A-814F-3B3A-F6E1-E0489C6B0A4E}"/>
              </a:ext>
            </a:extLst>
          </p:cNvPr>
          <p:cNvSpPr/>
          <p:nvPr/>
        </p:nvSpPr>
        <p:spPr>
          <a:xfrm>
            <a:off x="234950" y="6040438"/>
            <a:ext cx="7524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Reference:</a:t>
            </a:r>
          </a:p>
          <a:p>
            <a:r>
              <a:rPr lang="en-US" sz="1000" dirty="0"/>
              <a:t>Haque, Md. </a:t>
            </a:r>
            <a:r>
              <a:rPr lang="en-US" sz="1000" dirty="0" err="1"/>
              <a:t>Rakibul</a:t>
            </a:r>
            <a:r>
              <a:rPr lang="en-US" sz="1000" dirty="0"/>
              <a:t>, et al. “Performance Analysis of Different Neural Networks for Sentiment Analysis on IMDb Movie Reviews .” </a:t>
            </a:r>
            <a:r>
              <a:rPr lang="en-US" sz="1000" i="1" dirty="0"/>
              <a:t>Performance Analysis of Different Neural Networks for Sentiment Analysis on IMDb Movie Reviews</a:t>
            </a:r>
            <a:r>
              <a:rPr lang="en-US" sz="1000" dirty="0"/>
              <a:t>, July 2020, https://</a:t>
            </a:r>
            <a:r>
              <a:rPr lang="en-US" sz="1000" dirty="0" err="1"/>
              <a:t>www.researchgate.net</a:t>
            </a:r>
            <a:r>
              <a:rPr lang="en-US" sz="1000" dirty="0"/>
              <a:t>/publication/343046458. </a:t>
            </a:r>
            <a:endParaRPr lang="en-US" sz="1000" dirty="0">
              <a:effectLst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D29B10-BDAB-1A65-D1B3-837047B89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844" y="2501199"/>
            <a:ext cx="5471519" cy="32637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7AF35F-5D78-806E-248E-A6B4F24A7A14}"/>
              </a:ext>
            </a:extLst>
          </p:cNvPr>
          <p:cNvSpPr/>
          <p:nvPr/>
        </p:nvSpPr>
        <p:spPr>
          <a:xfrm>
            <a:off x="2948844" y="3606800"/>
            <a:ext cx="5471519" cy="457200"/>
          </a:xfrm>
          <a:prstGeom prst="rect">
            <a:avLst/>
          </a:prstGeom>
          <a:solidFill>
            <a:srgbClr val="A62C52">
              <a:alpha val="1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0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B24B8-651A-9BFA-D6D0-B3B3ADF2C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96703-CD84-982C-0AFE-AE8C94E88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2" t="6828" r="13736" b="6921"/>
          <a:stretch/>
        </p:blipFill>
        <p:spPr bwMode="auto">
          <a:xfrm>
            <a:off x="5484301" y="2771555"/>
            <a:ext cx="1662115" cy="1662115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2EA7A33-5092-6CC4-B988-92FFA7296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26" t="-10410" r="-10512" b="-7472"/>
          <a:stretch/>
        </p:blipFill>
        <p:spPr bwMode="auto">
          <a:xfrm>
            <a:off x="1680555" y="2771555"/>
            <a:ext cx="1662115" cy="1662115"/>
          </a:xfrm>
          <a:prstGeom prst="ellipse">
            <a:avLst/>
          </a:prstGeom>
          <a:solidFill>
            <a:srgbClr val="F7F7F7"/>
          </a:solidFill>
          <a:ln w="25400">
            <a:solidFill>
              <a:schemeClr val="tx1"/>
            </a:solidFill>
          </a:ln>
        </p:spPr>
      </p:pic>
      <p:pic>
        <p:nvPicPr>
          <p:cNvPr id="11" name="Picture 2" descr="Likes and dislikes glyph icon. Positive, negative feedback. Reviews. Thumbs  up and down hand gesture. Silhouette symbol. Negative space. Vector  isolated illustration 4619948 Vector Art at Vecteezy">
            <a:extLst>
              <a:ext uri="{FF2B5EF4-FFF2-40B4-BE49-F238E27FC236}">
                <a16:creationId xmlns:a16="http://schemas.microsoft.com/office/drawing/2014/main" id="{7D714DFC-9E63-EF54-FAC6-3639E7168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028" y="2727453"/>
            <a:ext cx="1701793" cy="170179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AA10B8-CBC7-77F9-84EE-CF7881F33E4D}"/>
              </a:ext>
            </a:extLst>
          </p:cNvPr>
          <p:cNvSpPr txBox="1">
            <a:spLocks/>
          </p:cNvSpPr>
          <p:nvPr/>
        </p:nvSpPr>
        <p:spPr>
          <a:xfrm>
            <a:off x="275113" y="4632327"/>
            <a:ext cx="4172282" cy="55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Dataset: </a:t>
            </a:r>
            <a:r>
              <a:rPr lang="en-US" sz="2000" i="1" dirty="0"/>
              <a:t>Hugging Face IMDB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2F1F152-6A3B-AC99-F113-12CE8487448B}"/>
              </a:ext>
            </a:extLst>
          </p:cNvPr>
          <p:cNvSpPr txBox="1">
            <a:spLocks/>
          </p:cNvSpPr>
          <p:nvPr/>
        </p:nvSpPr>
        <p:spPr>
          <a:xfrm>
            <a:off x="4232304" y="4632327"/>
            <a:ext cx="4172281" cy="55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Examples: </a:t>
            </a:r>
            <a:r>
              <a:rPr lang="en-US" sz="2000" i="1" dirty="0"/>
              <a:t>50,000 Text Reviews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596F71B-921D-424E-BC56-65AA92DF29FD}"/>
              </a:ext>
            </a:extLst>
          </p:cNvPr>
          <p:cNvSpPr txBox="1">
            <a:spLocks/>
          </p:cNvSpPr>
          <p:nvPr/>
        </p:nvSpPr>
        <p:spPr>
          <a:xfrm>
            <a:off x="7959696" y="4632327"/>
            <a:ext cx="3729830" cy="55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Labels: </a:t>
            </a:r>
            <a:r>
              <a:rPr lang="en-US" sz="2000" i="1" dirty="0"/>
              <a:t>+/- Rating</a:t>
            </a:r>
          </a:p>
        </p:txBody>
      </p:sp>
    </p:spTree>
    <p:extLst>
      <p:ext uri="{BB962C8B-B14F-4D97-AF65-F5344CB8AC3E}">
        <p14:creationId xmlns:p14="http://schemas.microsoft.com/office/powerpoint/2010/main" val="201426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9B07EEE-90F4-179A-1780-8D83ED9CEC68}"/>
              </a:ext>
            </a:extLst>
          </p:cNvPr>
          <p:cNvSpPr txBox="1">
            <a:spLocks/>
          </p:cNvSpPr>
          <p:nvPr/>
        </p:nvSpPr>
        <p:spPr>
          <a:xfrm>
            <a:off x="1198182" y="381000"/>
            <a:ext cx="10003218" cy="160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Exploration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27436-FBE2-7DF7-1B31-8BA110C7E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89" y="2384639"/>
            <a:ext cx="3823112" cy="263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45B4E-927C-AA61-8453-40E0488C5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19" y="2384639"/>
            <a:ext cx="3823113" cy="263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BFD1873-3D6E-08BC-C841-138F19D4B3E5}"/>
              </a:ext>
            </a:extLst>
          </p:cNvPr>
          <p:cNvSpPr/>
          <p:nvPr/>
        </p:nvSpPr>
        <p:spPr>
          <a:xfrm>
            <a:off x="1005779" y="5906336"/>
            <a:ext cx="100032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('neg', "I wouldn't rent this one even on dollar rental night.")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BFA95D-BB1F-F2E4-F7DC-D3A5166E73FB}"/>
              </a:ext>
            </a:extLst>
          </p:cNvPr>
          <p:cNvSpPr/>
          <p:nvPr/>
        </p:nvSpPr>
        <p:spPr>
          <a:xfrm>
            <a:off x="229238" y="5293226"/>
            <a:ext cx="11556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('pos', "I don't know why I like this movie so well, but I never get tired of watching it.")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985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9B07EEE-90F4-179A-1780-8D83ED9CEC68}"/>
              </a:ext>
            </a:extLst>
          </p:cNvPr>
          <p:cNvSpPr txBox="1">
            <a:spLocks/>
          </p:cNvSpPr>
          <p:nvPr/>
        </p:nvSpPr>
        <p:spPr>
          <a:xfrm>
            <a:off x="1198182" y="381000"/>
            <a:ext cx="10003218" cy="160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Exploration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27436-FBE2-7DF7-1B31-8BA110C7E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89" y="2384639"/>
            <a:ext cx="3823112" cy="263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45B4E-927C-AA61-8453-40E0488C5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19" y="2384639"/>
            <a:ext cx="3823113" cy="263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BFD1873-3D6E-08BC-C841-138F19D4B3E5}"/>
              </a:ext>
            </a:extLst>
          </p:cNvPr>
          <p:cNvSpPr/>
          <p:nvPr/>
        </p:nvSpPr>
        <p:spPr>
          <a:xfrm>
            <a:off x="1005779" y="5906336"/>
            <a:ext cx="100032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('neg', "I wouldn't rent this one even on dollar rental night.")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BFA95D-BB1F-F2E4-F7DC-D3A5166E73FB}"/>
              </a:ext>
            </a:extLst>
          </p:cNvPr>
          <p:cNvSpPr/>
          <p:nvPr/>
        </p:nvSpPr>
        <p:spPr>
          <a:xfrm>
            <a:off x="229238" y="5293226"/>
            <a:ext cx="11556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('pos', "I don't know why I like this movie so well, but I never get tired of watching it.")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2540C8-0F24-AC94-CD42-3B2A62C9FF95}"/>
              </a:ext>
            </a:extLst>
          </p:cNvPr>
          <p:cNvSpPr/>
          <p:nvPr/>
        </p:nvSpPr>
        <p:spPr>
          <a:xfrm>
            <a:off x="226190" y="5233903"/>
            <a:ext cx="11556301" cy="457200"/>
          </a:xfrm>
          <a:prstGeom prst="rect">
            <a:avLst/>
          </a:prstGeom>
          <a:solidFill>
            <a:srgbClr val="A62C52">
              <a:alpha val="1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2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9B07EEE-90F4-179A-1780-8D83ED9CEC68}"/>
              </a:ext>
            </a:extLst>
          </p:cNvPr>
          <p:cNvSpPr txBox="1">
            <a:spLocks/>
          </p:cNvSpPr>
          <p:nvPr/>
        </p:nvSpPr>
        <p:spPr>
          <a:xfrm>
            <a:off x="1198182" y="381000"/>
            <a:ext cx="10003218" cy="160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Exploration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27436-FBE2-7DF7-1B31-8BA110C7E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89" y="2384639"/>
            <a:ext cx="3823112" cy="263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45B4E-927C-AA61-8453-40E0488C5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19" y="2384639"/>
            <a:ext cx="3823113" cy="263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BFD1873-3D6E-08BC-C841-138F19D4B3E5}"/>
              </a:ext>
            </a:extLst>
          </p:cNvPr>
          <p:cNvSpPr/>
          <p:nvPr/>
        </p:nvSpPr>
        <p:spPr>
          <a:xfrm>
            <a:off x="1005779" y="5906336"/>
            <a:ext cx="100032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('neg', "I wouldn't rent this one even on dollar rental night.")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BFA95D-BB1F-F2E4-F7DC-D3A5166E73FB}"/>
              </a:ext>
            </a:extLst>
          </p:cNvPr>
          <p:cNvSpPr/>
          <p:nvPr/>
        </p:nvSpPr>
        <p:spPr>
          <a:xfrm>
            <a:off x="229238" y="5293226"/>
            <a:ext cx="11556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('pos', "I don't know why I like this movie so well, but I never get tired of watching it.")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2540C8-0F24-AC94-CD42-3B2A62C9FF95}"/>
              </a:ext>
            </a:extLst>
          </p:cNvPr>
          <p:cNvSpPr/>
          <p:nvPr/>
        </p:nvSpPr>
        <p:spPr>
          <a:xfrm>
            <a:off x="1917700" y="5840162"/>
            <a:ext cx="8151939" cy="457200"/>
          </a:xfrm>
          <a:prstGeom prst="rect">
            <a:avLst/>
          </a:prstGeom>
          <a:solidFill>
            <a:srgbClr val="A62C52">
              <a:alpha val="1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2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4047-6916-B230-999D-AB0E2EE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Data Processing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4CD5B-5197-E74E-7C7F-BF1881E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87" y="6040438"/>
            <a:ext cx="1985963" cy="687779"/>
          </a:xfrm>
          <a:prstGeom prst="rect">
            <a:avLst/>
          </a:prstGeom>
        </p:spPr>
      </p:pic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6C20991B-0B79-E940-3A74-8C9340E1A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301691"/>
              </p:ext>
            </p:extLst>
          </p:nvPr>
        </p:nvGraphicFramePr>
        <p:xfrm>
          <a:off x="815848" y="2296299"/>
          <a:ext cx="6736613" cy="44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FEE40C4-C644-1F72-E470-78D3F3707D0E}"/>
              </a:ext>
            </a:extLst>
          </p:cNvPr>
          <p:cNvSpPr txBox="1"/>
          <p:nvPr/>
        </p:nvSpPr>
        <p:spPr>
          <a:xfrm>
            <a:off x="1954962" y="25981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This movie was amazing!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B7A404-048A-6EAE-17C6-81413F0AF2D6}"/>
              </a:ext>
            </a:extLst>
          </p:cNvPr>
          <p:cNvSpPr txBox="1"/>
          <p:nvPr/>
        </p:nvSpPr>
        <p:spPr>
          <a:xfrm>
            <a:off x="4379214" y="37637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['this', 'movie', 'was', 'amazing', '!']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F788F-E2A2-146E-884E-525C20AE7C81}"/>
              </a:ext>
            </a:extLst>
          </p:cNvPr>
          <p:cNvSpPr txBox="1"/>
          <p:nvPr/>
        </p:nvSpPr>
        <p:spPr>
          <a:xfrm>
            <a:off x="4505223" y="4906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['movie', 'amazing', '!']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FDDA78-F586-E753-DCC9-8D4238FA95D6}"/>
              </a:ext>
            </a:extLst>
          </p:cNvPr>
          <p:cNvSpPr txBox="1"/>
          <p:nvPr/>
        </p:nvSpPr>
        <p:spPr>
          <a:xfrm>
            <a:off x="4901362" y="60149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[5, 351, 10]</a:t>
            </a:r>
          </a:p>
        </p:txBody>
      </p:sp>
    </p:spTree>
    <p:extLst>
      <p:ext uri="{BB962C8B-B14F-4D97-AF65-F5344CB8AC3E}">
        <p14:creationId xmlns:p14="http://schemas.microsoft.com/office/powerpoint/2010/main" val="3460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EDCA86-8182-42DF-9945-B3B305794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54DF74-FECE-414E-80B3-610E93FD3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1"/>
            <a:ext cx="12191999" cy="6858000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A3C827-18AD-4A31-92B7-EB221C7F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4047-6916-B230-999D-AB0E2EEE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66800"/>
            <a:ext cx="4749276" cy="2833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Models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1AE13A6-2D7A-06DD-192E-06457BF63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520" y="1431666"/>
            <a:ext cx="2405745" cy="1732635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0D72C1A-E974-592A-04CC-06E127FFC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239" y="1422649"/>
            <a:ext cx="2405745" cy="173263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A9A965C-A5B4-34A4-E249-E8BDB24F32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520" y="3796548"/>
            <a:ext cx="2405745" cy="1732635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BDD7CED-DDDD-4455-7B7A-B64EDE7BE2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5239" y="3787531"/>
            <a:ext cx="2405745" cy="1732635"/>
          </a:xfrm>
          <a:prstGeom prst="rect">
            <a:avLst/>
          </a:prstGeom>
        </p:spPr>
      </p:pic>
      <p:pic>
        <p:nvPicPr>
          <p:cNvPr id="16" name="Picture 1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95B901D-3E60-45B1-A0F8-3E17A765EB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7127" y="1426003"/>
            <a:ext cx="2358571" cy="1672660"/>
          </a:xfrm>
          <a:prstGeom prst="rect">
            <a:avLst/>
          </a:prstGeom>
        </p:spPr>
      </p:pic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713A29A6-5E03-5CAF-F37D-C643441300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9345" y="3790885"/>
            <a:ext cx="2442675" cy="17323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7482F7-2EB2-E7D4-7BF0-B185E2C6AB21}"/>
              </a:ext>
            </a:extLst>
          </p:cNvPr>
          <p:cNvSpPr/>
          <p:nvPr/>
        </p:nvSpPr>
        <p:spPr>
          <a:xfrm>
            <a:off x="3239344" y="1244600"/>
            <a:ext cx="2539155" cy="43815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438F6E-6C2C-399C-8A1C-47C701B45832}"/>
              </a:ext>
            </a:extLst>
          </p:cNvPr>
          <p:cNvSpPr/>
          <p:nvPr/>
        </p:nvSpPr>
        <p:spPr>
          <a:xfrm>
            <a:off x="8786063" y="1244600"/>
            <a:ext cx="2539155" cy="43815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72C6DD-5409-1DC0-B17E-6A292DCF6A60}"/>
              </a:ext>
            </a:extLst>
          </p:cNvPr>
          <p:cNvSpPr/>
          <p:nvPr/>
        </p:nvSpPr>
        <p:spPr>
          <a:xfrm>
            <a:off x="6047098" y="1234896"/>
            <a:ext cx="2539155" cy="43815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D6742E-4FD2-07FE-CF0F-368C27D411F1}"/>
              </a:ext>
            </a:extLst>
          </p:cNvPr>
          <p:cNvSpPr txBox="1"/>
          <p:nvPr/>
        </p:nvSpPr>
        <p:spPr>
          <a:xfrm>
            <a:off x="3515531" y="5714269"/>
            <a:ext cx="186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CA411D-6C1E-8825-612A-EB794544ABE7}"/>
              </a:ext>
            </a:extLst>
          </p:cNvPr>
          <p:cNvSpPr txBox="1"/>
          <p:nvPr/>
        </p:nvSpPr>
        <p:spPr>
          <a:xfrm>
            <a:off x="9114511" y="5714269"/>
            <a:ext cx="186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B0A564-F0C2-4928-CB7C-1FF4C3E8B45F}"/>
              </a:ext>
            </a:extLst>
          </p:cNvPr>
          <p:cNvSpPr txBox="1"/>
          <p:nvPr/>
        </p:nvSpPr>
        <p:spPr>
          <a:xfrm>
            <a:off x="6395794" y="5697237"/>
            <a:ext cx="186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410462255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661</Words>
  <Application>Microsoft Macintosh PowerPoint</Application>
  <PresentationFormat>Widescreen</PresentationFormat>
  <Paragraphs>93</Paragraphs>
  <Slides>17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AvenirNext LT Pro Medium</vt:lpstr>
      <vt:lpstr>Calibri</vt:lpstr>
      <vt:lpstr>Courier New</vt:lpstr>
      <vt:lpstr>Menlo</vt:lpstr>
      <vt:lpstr>BlockprintVTI</vt:lpstr>
      <vt:lpstr>PowerPoint Presentation</vt:lpstr>
      <vt:lpstr>Research</vt:lpstr>
      <vt:lpstr>Research</vt:lpstr>
      <vt:lpstr>Dataset</vt:lpstr>
      <vt:lpstr>PowerPoint Presentation</vt:lpstr>
      <vt:lpstr>PowerPoint Presentation</vt:lpstr>
      <vt:lpstr>PowerPoint Presentation</vt:lpstr>
      <vt:lpstr>Data Processing</vt:lpstr>
      <vt:lpstr>Models</vt:lpstr>
      <vt:lpstr>Summary of Results</vt:lpstr>
      <vt:lpstr>Pretrained Transformers Model</vt:lpstr>
      <vt:lpstr>Web App Demo</vt:lpstr>
      <vt:lpstr>Future Work</vt:lpstr>
      <vt:lpstr>Q&amp;A</vt:lpstr>
      <vt:lpstr>Base Model: BOW Classifier</vt:lpstr>
      <vt:lpstr>RNN Model: LSTM</vt:lpstr>
      <vt:lpstr>RNN Model: GRU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Movie Reviews</dc:title>
  <dc:creator>Deepa Borkar</dc:creator>
  <cp:lastModifiedBy>Deepa Borkar</cp:lastModifiedBy>
  <cp:revision>43</cp:revision>
  <dcterms:created xsi:type="dcterms:W3CDTF">2022-07-12T20:39:50Z</dcterms:created>
  <dcterms:modified xsi:type="dcterms:W3CDTF">2022-08-10T19:02:56Z</dcterms:modified>
</cp:coreProperties>
</file>