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7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7AA2389-F98D-4497-8AFE-247A0561E6F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1D89-E2C3-41BA-81BD-7AAFAE3174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17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389-F98D-4497-8AFE-247A0561E6F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1D89-E2C3-41BA-81BD-7AAFAE31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0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389-F98D-4497-8AFE-247A0561E6F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1D89-E2C3-41BA-81BD-7AAFAE3174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389-F98D-4497-8AFE-247A0561E6F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1D89-E2C3-41BA-81BD-7AAFAE31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2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389-F98D-4497-8AFE-247A0561E6F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1D89-E2C3-41BA-81BD-7AAFAE3174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0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389-F98D-4497-8AFE-247A0561E6F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1D89-E2C3-41BA-81BD-7AAFAE31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4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389-F98D-4497-8AFE-247A0561E6F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1D89-E2C3-41BA-81BD-7AAFAE31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389-F98D-4497-8AFE-247A0561E6F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1D89-E2C3-41BA-81BD-7AAFAE31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389-F98D-4497-8AFE-247A0561E6F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1D89-E2C3-41BA-81BD-7AAFAE31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389-F98D-4497-8AFE-247A0561E6F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1D89-E2C3-41BA-81BD-7AAFAE317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8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2389-F98D-4497-8AFE-247A0561E6F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1D89-E2C3-41BA-81BD-7AAFAE3174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92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AA2389-F98D-4497-8AFE-247A0561E6FF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6011D89-E2C3-41BA-81BD-7AAFAE3174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7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C8AC9-2E0B-4848-933E-72EFD4C73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2" b="608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0025D-4496-4469-9370-8BA189BC0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  <a:latin typeface="Algerian" panose="04020705040A02060702" pitchFamily="82" charset="0"/>
              </a:rPr>
              <a:t>SUPERSTORE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38F0A-DA88-49B6-98FC-154FAFAE4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DEEPA RATHEESH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FD360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8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37"/>
    </mc:Choice>
    <mc:Fallback>
      <p:transition spd="slow" advTm="963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095FC0-75E8-4500-9FB1-A8E0763AC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2" y="123831"/>
            <a:ext cx="11479415" cy="66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0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449"/>
    </mc:Choice>
    <mc:Fallback>
      <p:transition spd="slow" advTm="614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F595B2-CFB4-460E-B33F-5A5EB1405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446" y="3752016"/>
            <a:ext cx="6294783" cy="2973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B28A74-CCD4-453B-85B6-192A7893F0AF}"/>
              </a:ext>
            </a:extLst>
          </p:cNvPr>
          <p:cNvSpPr txBox="1"/>
          <p:nvPr/>
        </p:nvSpPr>
        <p:spPr>
          <a:xfrm>
            <a:off x="392211" y="977455"/>
            <a:ext cx="10774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</a:rPr>
              <a:t>*Highest profit is fo</a:t>
            </a:r>
            <a:r>
              <a:rPr lang="en-US" dirty="0">
                <a:solidFill>
                  <a:srgbClr val="252423"/>
                </a:solidFill>
                <a:latin typeface="Times New Roman" panose="02020603050405020304" pitchFamily="18" charset="0"/>
              </a:rPr>
              <a:t>r state California</a:t>
            </a:r>
            <a:endParaRPr lang="en-US" sz="1800" b="0" i="0" dirty="0">
              <a:solidFill>
                <a:srgbClr val="252423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252423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</a:rPr>
              <a:t>*Top 10 profit making states contribute to 48% of the overall quantity of items sold and 54% of the sales</a:t>
            </a:r>
          </a:p>
          <a:p>
            <a:pPr algn="l"/>
            <a:endParaRPr lang="en-US" dirty="0">
              <a:solidFill>
                <a:srgbClr val="252423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</a:rPr>
              <a:t>*California and New York alone contribute more than 50% of overall Profit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951D3-A6B9-4062-B4CE-AE20A32ABC0D}"/>
              </a:ext>
            </a:extLst>
          </p:cNvPr>
          <p:cNvSpPr txBox="1"/>
          <p:nvPr/>
        </p:nvSpPr>
        <p:spPr>
          <a:xfrm>
            <a:off x="4577860" y="2921318"/>
            <a:ext cx="408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TOP 10 PROFIT MAKING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4EE55-9CCE-4998-B9DB-5A2BBE2B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3" y="3351515"/>
            <a:ext cx="5353878" cy="33928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5DB5634-BCEA-4518-B6DE-2E41C07494B4}"/>
              </a:ext>
            </a:extLst>
          </p:cNvPr>
          <p:cNvSpPr txBox="1">
            <a:spLocks/>
          </p:cNvSpPr>
          <p:nvPr/>
        </p:nvSpPr>
        <p:spPr>
          <a:xfrm>
            <a:off x="785589" y="94886"/>
            <a:ext cx="9720072" cy="952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PROFIT ANALYSIS</a:t>
            </a:r>
          </a:p>
        </p:txBody>
      </p:sp>
    </p:spTree>
    <p:extLst>
      <p:ext uri="{BB962C8B-B14F-4D97-AF65-F5344CB8AC3E}">
        <p14:creationId xmlns:p14="http://schemas.microsoft.com/office/powerpoint/2010/main" val="239315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6D4672-31FE-42CE-85D9-392182DD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15" y="3687592"/>
            <a:ext cx="6185743" cy="3170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FA5F76-5201-4826-93B9-00D05B8352C0}"/>
              </a:ext>
            </a:extLst>
          </p:cNvPr>
          <p:cNvSpPr txBox="1"/>
          <p:nvPr/>
        </p:nvSpPr>
        <p:spPr>
          <a:xfrm>
            <a:off x="5049077" y="3053329"/>
            <a:ext cx="408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NEGATIVE PROFIT-MAKING 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0E3E5-9EBE-4F02-BD99-94262499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13" y="3429000"/>
            <a:ext cx="5324388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D4596C-B883-4B9F-ACA9-D0BBE123B7D5}"/>
              </a:ext>
            </a:extLst>
          </p:cNvPr>
          <p:cNvSpPr txBox="1"/>
          <p:nvPr/>
        </p:nvSpPr>
        <p:spPr>
          <a:xfrm>
            <a:off x="510209" y="984577"/>
            <a:ext cx="111715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</a:rPr>
              <a:t>*10 states have negative profit &amp; overall profit reduce by 25% due to negative profit made by those 10 states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</a:rPr>
              <a:t>*Texas is making highest negative profit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</a:rPr>
              <a:t>*Negative profit-making states has average discount of 28% to 39% and Maximum discount of 70% to 80%</a:t>
            </a:r>
          </a:p>
          <a:p>
            <a:pPr algn="l"/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latin typeface="Times New Roman" panose="02020603050405020304" pitchFamily="18" charset="0"/>
              </a:rPr>
              <a:t>*Only the negative profit-making states has minimum 20% discount 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7B8451-1326-49DE-95CE-7DD3DEFACDB4}"/>
              </a:ext>
            </a:extLst>
          </p:cNvPr>
          <p:cNvSpPr txBox="1">
            <a:spLocks/>
          </p:cNvSpPr>
          <p:nvPr/>
        </p:nvSpPr>
        <p:spPr>
          <a:xfrm>
            <a:off x="785589" y="94886"/>
            <a:ext cx="9720072" cy="952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PROFIT ANALYSIS</a:t>
            </a:r>
          </a:p>
        </p:txBody>
      </p:sp>
    </p:spTree>
    <p:extLst>
      <p:ext uri="{BB962C8B-B14F-4D97-AF65-F5344CB8AC3E}">
        <p14:creationId xmlns:p14="http://schemas.microsoft.com/office/powerpoint/2010/main" val="215955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38F48B-E57B-454A-818D-838051B1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" y="3016017"/>
            <a:ext cx="5711485" cy="38419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55A5B-7881-421F-AB02-E74AC1423D1C}"/>
              </a:ext>
            </a:extLst>
          </p:cNvPr>
          <p:cNvSpPr txBox="1"/>
          <p:nvPr/>
        </p:nvSpPr>
        <p:spPr>
          <a:xfrm>
            <a:off x="21499" y="795110"/>
            <a:ext cx="7296939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252423"/>
                </a:solidFill>
                <a:latin typeface="Segoe UI" panose="020B0502040204020203" pitchFamily="34" charset="0"/>
              </a:rPr>
              <a:t>Binders, Paper, Furnishing and Phones make up to 48% of overall quantity of items sold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252423"/>
                </a:solidFill>
                <a:latin typeface="Segoe UI" panose="020B0502040204020203" pitchFamily="34" charset="0"/>
              </a:rPr>
              <a:t>Copiers, Phones and Accessories alone contribute to 46% of overall profit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252423"/>
                </a:solidFill>
                <a:latin typeface="Segoe UI" panose="020B0502040204020203" pitchFamily="34" charset="0"/>
              </a:rPr>
              <a:t>Copiers made a profit of $55617 by selling 234 units mainly in eastern states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252423"/>
                </a:solidFill>
                <a:latin typeface="Segoe UI" panose="020B0502040204020203" pitchFamily="34" charset="0"/>
              </a:rPr>
              <a:t>Out of 49 states, Copiers is sold only in 23 states which is the least followed by machines in 25 states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700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sz="1700" dirty="0">
              <a:solidFill>
                <a:srgbClr val="252423"/>
              </a:solidFill>
              <a:latin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0A0A3B-6BCD-4C06-95E9-BF21C36B9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425" y="3037022"/>
            <a:ext cx="5905492" cy="3775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976A83-BDAC-4F69-B1B1-476D2F8B5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438" y="18421"/>
            <a:ext cx="4873562" cy="29421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D031FC-2B04-48A2-B1FC-E38C07D9A598}"/>
              </a:ext>
            </a:extLst>
          </p:cNvPr>
          <p:cNvSpPr txBox="1"/>
          <p:nvPr/>
        </p:nvSpPr>
        <p:spPr>
          <a:xfrm>
            <a:off x="225083" y="3643532"/>
            <a:ext cx="87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QUANTITY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897F3-E0C2-4A41-9C8A-82494F7DA8B0}"/>
              </a:ext>
            </a:extLst>
          </p:cNvPr>
          <p:cNvSpPr txBox="1"/>
          <p:nvPr/>
        </p:nvSpPr>
        <p:spPr>
          <a:xfrm>
            <a:off x="6446241" y="3243950"/>
            <a:ext cx="87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PROFIT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1217F-98C5-4E5A-B7FE-32E8520F37FC}"/>
              </a:ext>
            </a:extLst>
          </p:cNvPr>
          <p:cNvSpPr txBox="1"/>
          <p:nvPr/>
        </p:nvSpPr>
        <p:spPr>
          <a:xfrm>
            <a:off x="7948042" y="45335"/>
            <a:ext cx="2040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COPIER SELLING AREA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8241D19-211E-4A65-99AC-92231E6DB670}"/>
              </a:ext>
            </a:extLst>
          </p:cNvPr>
          <p:cNvSpPr txBox="1">
            <a:spLocks/>
          </p:cNvSpPr>
          <p:nvPr/>
        </p:nvSpPr>
        <p:spPr>
          <a:xfrm>
            <a:off x="785589" y="94886"/>
            <a:ext cx="9720072" cy="952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Profit ANALYSIS</a:t>
            </a:r>
          </a:p>
        </p:txBody>
      </p:sp>
    </p:spTree>
    <p:extLst>
      <p:ext uri="{BB962C8B-B14F-4D97-AF65-F5344CB8AC3E}">
        <p14:creationId xmlns:p14="http://schemas.microsoft.com/office/powerpoint/2010/main" val="132886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51BAFB0-F4DA-4FC9-8F16-E370D23EAD26}"/>
              </a:ext>
            </a:extLst>
          </p:cNvPr>
          <p:cNvSpPr txBox="1">
            <a:spLocks/>
          </p:cNvSpPr>
          <p:nvPr/>
        </p:nvSpPr>
        <p:spPr>
          <a:xfrm>
            <a:off x="785589" y="94886"/>
            <a:ext cx="9720072" cy="952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Average discount and profit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3C4FA-C315-4B43-B9F8-D963E27D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973" y="677753"/>
            <a:ext cx="5902801" cy="3220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40832B-114A-464F-826E-B5981BF7A820}"/>
              </a:ext>
            </a:extLst>
          </p:cNvPr>
          <p:cNvSpPr txBox="1"/>
          <p:nvPr/>
        </p:nvSpPr>
        <p:spPr>
          <a:xfrm>
            <a:off x="352226" y="918316"/>
            <a:ext cx="52933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Binders have the highest average discount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Except for copiers , the average profit for all others are less than $50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In furniture category table has the maximum average discount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Tables, supplies and bookcases have negative average profit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dirty="0">
              <a:solidFill>
                <a:srgbClr val="252423"/>
              </a:solidFill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In t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he eastern side, the main purchasing category is furniture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In the places having high average discount, all three categories share almost equal percentages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C66A2C-2CAC-4B78-BF51-8D854724E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325" y="3906876"/>
            <a:ext cx="4751914" cy="2856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B6E567-2540-4407-928D-A86879D750A0}"/>
              </a:ext>
            </a:extLst>
          </p:cNvPr>
          <p:cNvSpPr txBox="1"/>
          <p:nvPr/>
        </p:nvSpPr>
        <p:spPr>
          <a:xfrm>
            <a:off x="6177045" y="3941332"/>
            <a:ext cx="738664" cy="258532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/>
              <a:t>Avg Discount in various states and categories</a:t>
            </a:r>
          </a:p>
        </p:txBody>
      </p:sp>
    </p:spTree>
    <p:extLst>
      <p:ext uri="{BB962C8B-B14F-4D97-AF65-F5344CB8AC3E}">
        <p14:creationId xmlns:p14="http://schemas.microsoft.com/office/powerpoint/2010/main" val="16820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8D5603-F219-42CD-8437-25811EC9C73F}"/>
              </a:ext>
            </a:extLst>
          </p:cNvPr>
          <p:cNvSpPr txBox="1">
            <a:spLocks/>
          </p:cNvSpPr>
          <p:nvPr/>
        </p:nvSpPr>
        <p:spPr>
          <a:xfrm>
            <a:off x="785589" y="94886"/>
            <a:ext cx="9720072" cy="9520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1069F-98FE-4BBD-89D1-152D4022AA39}"/>
              </a:ext>
            </a:extLst>
          </p:cNvPr>
          <p:cNvSpPr txBox="1"/>
          <p:nvPr/>
        </p:nvSpPr>
        <p:spPr>
          <a:xfrm>
            <a:off x="200280" y="891707"/>
            <a:ext cx="60768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The standard class ship mode is having the highest negative profit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For Tables, the negative profit is concentrated around the eastern area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Table have negative profit for all 3 segments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1CEC8-756E-4AEC-AFA4-E935E204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330" y="-49932"/>
            <a:ext cx="5638670" cy="19878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6AE128-2231-4D95-A933-17DD9ABAA5B8}"/>
              </a:ext>
            </a:extLst>
          </p:cNvPr>
          <p:cNvSpPr/>
          <p:nvPr/>
        </p:nvSpPr>
        <p:spPr>
          <a:xfrm>
            <a:off x="7915898" y="1150555"/>
            <a:ext cx="2796209" cy="240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  <a:noFill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CEA274-A80A-4793-B47C-0DD9DAA08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24" y="3613666"/>
            <a:ext cx="4845565" cy="28093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24444C-C007-4006-AFBC-57912BFE1EAC}"/>
              </a:ext>
            </a:extLst>
          </p:cNvPr>
          <p:cNvSpPr txBox="1"/>
          <p:nvPr/>
        </p:nvSpPr>
        <p:spPr>
          <a:xfrm>
            <a:off x="117324" y="3244334"/>
            <a:ext cx="363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NEGATIVE PROFIT-MAKING AREA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A1B8AA-91EF-41A3-8B21-9A2BA3A1A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377" y="1713426"/>
            <a:ext cx="5521346" cy="18275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3716DD-3E6F-41CB-B3FA-D93DD360E448}"/>
              </a:ext>
            </a:extLst>
          </p:cNvPr>
          <p:cNvSpPr/>
          <p:nvPr/>
        </p:nvSpPr>
        <p:spPr>
          <a:xfrm>
            <a:off x="7974560" y="2627215"/>
            <a:ext cx="2796209" cy="240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  <a:noFill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96D852-E966-4B6A-BF66-629828639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7130" y="3339220"/>
            <a:ext cx="6700593" cy="35187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563D21-367C-4FE7-A55B-14297BDAF09A}"/>
              </a:ext>
            </a:extLst>
          </p:cNvPr>
          <p:cNvSpPr txBox="1"/>
          <p:nvPr/>
        </p:nvSpPr>
        <p:spPr>
          <a:xfrm>
            <a:off x="8256104" y="3860860"/>
            <a:ext cx="3935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Profit for each segment and subcategory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B19D11-AC02-477C-86B8-731A7C0463D5}"/>
              </a:ext>
            </a:extLst>
          </p:cNvPr>
          <p:cNvSpPr/>
          <p:nvPr/>
        </p:nvSpPr>
        <p:spPr>
          <a:xfrm>
            <a:off x="9672014" y="409493"/>
            <a:ext cx="1040094" cy="959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5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5414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0040-C3B6-4C1F-BADC-E81F5F68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7A54A-BD07-4C05-B6C3-C34DE4C1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55304"/>
            <a:ext cx="10478759" cy="4454056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Tw Cen MT" panose="020B0602020104020603" pitchFamily="34" charset="0"/>
              <a:buChar char="¥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California and New York market is contributing to 20% of purchase and more than 50% of overall profit</a:t>
            </a:r>
          </a:p>
          <a:p>
            <a:pPr>
              <a:buClr>
                <a:srgbClr val="FF0000"/>
              </a:buClr>
              <a:buFont typeface="Tw Cen MT" panose="020B0602020104020603" pitchFamily="34" charset="0"/>
              <a:buChar char="¥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average discount in the negative profit-making states are between 28% and 39%</a:t>
            </a:r>
          </a:p>
          <a:p>
            <a:pPr>
              <a:buClr>
                <a:srgbClr val="FF0000"/>
              </a:buClr>
              <a:buFont typeface="Tw Cen MT" panose="020B0602020104020603" pitchFamily="34" charset="0"/>
              <a:buChar char="¥"/>
            </a:pPr>
            <a:r>
              <a:rPr lang="en-US" sz="2400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Copiers, Phones and Accessories alone contribute to 46% of overall profit and should be promoted more to increase the quantity of purchase</a:t>
            </a:r>
          </a:p>
          <a:p>
            <a:pPr>
              <a:buClr>
                <a:srgbClr val="FF0000"/>
              </a:buClr>
              <a:buFont typeface="Tw Cen MT" panose="020B0602020104020603" pitchFamily="34" charset="0"/>
              <a:buChar char="¥"/>
            </a:pPr>
            <a:r>
              <a:rPr lang="en-US" sz="2400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Copiers and machines are sold only on 50% of country even though both are profit making items</a:t>
            </a:r>
          </a:p>
          <a:p>
            <a:pPr>
              <a:buClr>
                <a:srgbClr val="FF0000"/>
              </a:buClr>
              <a:buFont typeface="Tw Cen MT" panose="020B0602020104020603" pitchFamily="34" charset="0"/>
              <a:buChar char="¥"/>
            </a:pPr>
            <a:r>
              <a:rPr lang="en-US" sz="2400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Tables, supplies and bookcases have negative profit</a:t>
            </a:r>
          </a:p>
          <a:p>
            <a:pPr>
              <a:buClr>
                <a:srgbClr val="FF0000"/>
              </a:buClr>
              <a:buFont typeface="Tw Cen MT" panose="020B0602020104020603" pitchFamily="34" charset="0"/>
              <a:buChar char="¥"/>
            </a:pPr>
            <a:r>
              <a:rPr lang="en-US" sz="2400" dirty="0">
                <a:solidFill>
                  <a:srgbClr val="2524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 have negative profit in all 3 segments and all 4 ship modes</a:t>
            </a:r>
          </a:p>
          <a:p>
            <a:pPr>
              <a:buClr>
                <a:srgbClr val="FF0000"/>
              </a:buClr>
              <a:buFont typeface="Tw Cen MT" panose="020B0602020104020603" pitchFamily="34" charset="0"/>
              <a:buChar char="¥"/>
            </a:pPr>
            <a:endParaRPr lang="en-US" sz="2400" dirty="0">
              <a:solidFill>
                <a:srgbClr val="25242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FF0000"/>
              </a:buClr>
              <a:buFont typeface="Tw Cen MT" panose="020B0602020104020603" pitchFamily="34" charset="0"/>
              <a:buChar char="¥"/>
            </a:pPr>
            <a:endParaRPr lang="en-US" sz="2400" dirty="0">
              <a:solidFill>
                <a:srgbClr val="25242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FF0000"/>
              </a:buClr>
              <a:buFont typeface="Tw Cen MT" panose="020B0602020104020603" pitchFamily="34" charset="0"/>
              <a:buChar char="¥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FF0000"/>
              </a:buClr>
              <a:buFont typeface="Tw Cen MT" panose="020B0602020104020603" pitchFamily="34" charset="0"/>
              <a:buChar char="¥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FF0000"/>
              </a:buClr>
              <a:buFont typeface="Tw Cen MT" panose="020B0602020104020603" pitchFamily="34" charset="0"/>
              <a:buChar char="¥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FF0000"/>
              </a:buClr>
              <a:buFont typeface="Tw Cen MT" panose="020B0602020104020603" pitchFamily="34" charset="0"/>
              <a:buChar char="¥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41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581</TotalTime>
  <Words>415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Algerian</vt:lpstr>
      <vt:lpstr>Calibri</vt:lpstr>
      <vt:lpstr>Segoe UI</vt:lpstr>
      <vt:lpstr>Times New Roman</vt:lpstr>
      <vt:lpstr>Tw Cen MT</vt:lpstr>
      <vt:lpstr>Tw Cen MT Condensed</vt:lpstr>
      <vt:lpstr>Wingdings</vt:lpstr>
      <vt:lpstr>Wingdings 3</vt:lpstr>
      <vt:lpstr>Integral</vt:lpstr>
      <vt:lpstr>SUPERSTORE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ANALYSIS</dc:title>
  <dc:creator>Deepa Ratheesh</dc:creator>
  <cp:lastModifiedBy>Deepa Ratheesh</cp:lastModifiedBy>
  <cp:revision>22</cp:revision>
  <dcterms:created xsi:type="dcterms:W3CDTF">2021-07-03T17:14:36Z</dcterms:created>
  <dcterms:modified xsi:type="dcterms:W3CDTF">2021-07-05T10:10:51Z</dcterms:modified>
</cp:coreProperties>
</file>