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47EF97-C636-48E2-A8E9-3137D0AB1E39}">
  <a:tblStyle styleId="{C147EF97-C636-48E2-A8E9-3137D0AB1E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d93979d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d93979d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ad93979d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ad93979d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ad93979d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ad93979d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a7ef3067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a7ef3067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a7ef3067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a7ef3067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ab1b49d0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ab1b49d0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a7ef3067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a7ef3067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7ef3067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a7ef3067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a7ef3067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a7ef3067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 implementation never reached threshold, and loop predictor was rarely used, so reducing this allowed its usage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NumComp increase allowed to store larger history lengths, 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ab1b49d06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ab1b49d06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ab1b49d0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ab1b49d0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ad93979d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ad93979d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ad93979d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ad93979d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 with Graph Analytics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07550"/>
            <a:ext cx="34707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Shubham Hazra  210100143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Om Godage           21D100006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Deepasha               210070025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363750" y="3233600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825"/>
            <a:ext cx="9143999" cy="479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Branch Prediction Accuracy</a:t>
            </a:r>
            <a:endParaRPr b="1"/>
          </a:p>
        </p:txBody>
      </p:sp>
      <p:graphicFrame>
        <p:nvGraphicFramePr>
          <p:cNvPr id="205" name="Google Shape;205;p23"/>
          <p:cNvGraphicFramePr/>
          <p:nvPr/>
        </p:nvGraphicFramePr>
        <p:xfrm>
          <a:off x="952500" y="1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{C147EF97-C636-48E2-A8E9-3137D0AB1E39}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LTAGE (optimised)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Hashed perceptron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bc-5.trace.gz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93.6329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93.6577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93.6578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bfs-8.trace.gz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87.8083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88.4995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88.5615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cc-6.trace.gz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86.6572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87.2452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87.8746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pr-5.trace.gz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96.7784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96.8387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96.8739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sssp-5.trace.gz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95.3293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95.3612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95.3628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0" y="196925"/>
            <a:ext cx="9048400" cy="47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</a:t>
            </a:r>
            <a:endParaRPr b="1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052550" y="1484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135100" y="2220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THANK YOU !</a:t>
            </a:r>
            <a:endParaRPr sz="4200"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912375" y="5441300"/>
            <a:ext cx="7038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2656850" y="472750"/>
            <a:ext cx="36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385100" y="365050"/>
            <a:ext cx="21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preDictOrS</a:t>
            </a:r>
            <a:endParaRPr b="1"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0275" y="17099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5">
            <a:alphaModFix/>
          </a:blip>
          <a:srcRect b="0" l="11687" r="5421" t="17108"/>
          <a:stretch/>
        </p:blipFill>
        <p:spPr>
          <a:xfrm>
            <a:off x="3777450" y="1659950"/>
            <a:ext cx="1589100" cy="158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6">
            <a:alphaModFix/>
          </a:blip>
          <a:srcRect b="34594" l="0" r="0" t="19211"/>
          <a:stretch/>
        </p:blipFill>
        <p:spPr>
          <a:xfrm>
            <a:off x="6067325" y="1610000"/>
            <a:ext cx="1589100" cy="158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1484425" y="3432150"/>
            <a:ext cx="1654500" cy="58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Shubham Hazra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(210100143)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3962725" y="3432150"/>
            <a:ext cx="1237500" cy="58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Om Godage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(21d100006)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6221425" y="3432150"/>
            <a:ext cx="1489200" cy="58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Deepasha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(210070025)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LTAGE</a:t>
            </a:r>
            <a:endParaRPr b="1"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324600" y="1412850"/>
            <a:ext cx="84948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7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8"/>
              <a:buFont typeface="Arial"/>
              <a:buChar char="●"/>
            </a:pPr>
            <a:r>
              <a:rPr lang="en" sz="1687">
                <a:latin typeface="Montserrat"/>
                <a:ea typeface="Montserrat"/>
                <a:cs typeface="Montserrat"/>
                <a:sym typeface="Montserrat"/>
              </a:rPr>
              <a:t>The TAGE predictor, TAgged GEometric length predictor, relies on several predictor tables indexed through independent functions of the global branch/path history and the branch address. The TAGE predictor uses (partially) tagged components . It relies on (partial) match as the prediction computation function.</a:t>
            </a:r>
            <a:endParaRPr sz="1687">
              <a:latin typeface="Montserrat"/>
              <a:ea typeface="Montserrat"/>
              <a:cs typeface="Montserrat"/>
              <a:sym typeface="Montserrat"/>
            </a:endParaRPr>
          </a:p>
          <a:p>
            <a:pPr indent="-3357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8"/>
              <a:buFont typeface="Montserrat"/>
              <a:buChar char="●"/>
            </a:pPr>
            <a:r>
              <a:rPr lang="en" sz="1687">
                <a:latin typeface="Montserrat"/>
                <a:ea typeface="Montserrat"/>
                <a:cs typeface="Montserrat"/>
                <a:sym typeface="Montserrat"/>
              </a:rPr>
              <a:t>TAGE also uses GEometric history length predictor i.e. , the set of used global history lengths forms a geometric series, i.e., . This </a:t>
            </a:r>
            <a:r>
              <a:rPr lang="en" sz="1687">
                <a:latin typeface="Montserrat"/>
                <a:ea typeface="Montserrat"/>
                <a:cs typeface="Montserrat"/>
                <a:sym typeface="Montserrat"/>
              </a:rPr>
              <a:t>allows</a:t>
            </a:r>
            <a:r>
              <a:rPr lang="en" sz="1687">
                <a:latin typeface="Montserrat"/>
                <a:ea typeface="Montserrat"/>
                <a:cs typeface="Montserrat"/>
                <a:sym typeface="Montserrat"/>
              </a:rPr>
              <a:t> to efficiently capture correlation on recent branch out-comes as well as on very old branches.</a:t>
            </a:r>
            <a:endParaRPr sz="1687">
              <a:latin typeface="Montserrat"/>
              <a:ea typeface="Montserrat"/>
              <a:cs typeface="Montserrat"/>
              <a:sym typeface="Montserrat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ts val="1688"/>
              <a:buFont typeface="Arial"/>
              <a:buChar char="●"/>
            </a:pPr>
            <a:r>
              <a:rPr lang="en" sz="1687">
                <a:latin typeface="Montserrat"/>
                <a:ea typeface="Montserrat"/>
                <a:cs typeface="Montserrat"/>
                <a:sym typeface="Montserrat"/>
              </a:rPr>
              <a:t>LTAGE" refers to "Loop Tagged Architectural Global History", which is a type of branch predictor used in computer processors to predict the outcome of conditional branches, such as if-else statements or loops</a:t>
            </a:r>
            <a:r>
              <a:rPr lang="en" sz="1687">
                <a:latin typeface="Arial"/>
                <a:ea typeface="Arial"/>
                <a:cs typeface="Arial"/>
                <a:sym typeface="Arial"/>
              </a:rPr>
              <a:t>.</a:t>
            </a:r>
            <a:endParaRPr sz="168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8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821450" y="466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of L-TAGE</a:t>
            </a:r>
            <a:endParaRPr b="1"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348800" y="1608950"/>
            <a:ext cx="87459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We implemented all three parts, bimodal, TAGE, and loop predictor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We used bitsets to simplify working with bits, and to reduce memory usage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The TAGE part was referenced from the original implementation of Andre Seznec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We used the same hash function, and graceful reset as that suggested by Andre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We used a global history length of 1024 bits, path history </a:t>
            </a: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length</a:t>
            </a: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 of 16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Smallest history length used is 3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We used a multiplier of 1.7 for the variable history lengths used  to index the tables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We reset the useful bits after 256000 branches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608">
                <a:latin typeface="Montserrat"/>
                <a:ea typeface="Montserrat"/>
                <a:cs typeface="Montserrat"/>
                <a:sym typeface="Montserrat"/>
              </a:rPr>
              <a:t>A loop table size of 512 was used, and max iterations tracked were 1024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421700" y="414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 made for Graph Traces</a:t>
            </a:r>
            <a:r>
              <a:rPr lang="en"/>
              <a:t> 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726500" y="1567550"/>
            <a:ext cx="797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Decreased confidence threshold for loop predictor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Increased number of components/banks from 12 to 15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Increased size of TAGE predictor counter bits from 3 to 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Decreased the  value of a variable WITHLOOP,  which is a score counter, &amp;  keeps track of the choice of the  predictor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Decreased the maximum age after which loop predictor entries are reset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Changed the number of bits kept for index and tags from that implemented in the paper by observation.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Initialised the bimodal predictor with weakly taken, instead of strongly not taken (as in the default predictor)</a:t>
            </a:r>
            <a:endParaRPr sz="150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550" y="38800"/>
            <a:ext cx="97812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0" y="4820400"/>
            <a:ext cx="544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https://www.flaticon.com/free-icons/improvement</a:t>
            </a:r>
            <a:endParaRPr sz="7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56075" y="43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Insights for Graph Traces</a:t>
            </a:r>
            <a:endParaRPr b="1"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052550" y="1654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Hash functions are essential in improving the prediction accuracy of the predictor. </a:t>
            </a:r>
            <a:r>
              <a:rPr lang="en" sz="1400"/>
              <a:t>Earlier we implemented a very simple hash function which caused a lot of collisions and had a very poor performance. We then changed to a better hash function which improved the accuracy significantly.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Loop predictor did not  improve performance by much  in the original implementation as it was only used when it had maximum confidence which was set to a large value however in graph analytics loops are much more common and reducing the maximum confidence threshold to actually use the loop predictor’s prediction improves performance.</a:t>
            </a:r>
            <a:endParaRPr sz="140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400" y="227900"/>
            <a:ext cx="91410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IPC Data</a:t>
            </a:r>
            <a:endParaRPr b="1"/>
          </a:p>
        </p:txBody>
      </p:sp>
      <p:graphicFrame>
        <p:nvGraphicFramePr>
          <p:cNvPr id="181" name="Google Shape;181;p1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{C147EF97-C636-48E2-A8E9-3137D0AB1E39}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LTAGE (optimised)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Hashed perceptron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bc-5.trace.gz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0.203217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0.203441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0.203561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bfs-8.trace.gz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0.285778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0.287256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0.287437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cc-6.trace.gz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0.186152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0.188654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0.192665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pr-5.trace.gz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0.0585784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0.0598467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0.0581859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sssp-5.trace.gz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0.303609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0.304216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0.304591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325"/>
            <a:ext cx="9143999" cy="4799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MPKI Data</a:t>
            </a:r>
            <a:endParaRPr b="1"/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{C147EF97-C636-48E2-A8E9-3137D0AB1E39}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LTAGE (optimised)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Hashed perceptron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bc-5.trace.gz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8.61597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8.5823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8.58227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bfs-8.trace.gz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25.3271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23.8756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23.747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cc-6.trace.gz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27.3749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26.1686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24.8772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pr-5.trace.gz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6.15053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6.03533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5.96807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sssp-5.trace.gz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6.89367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6.84657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6.84413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