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8" r:id="rId3"/>
    <p:sldId id="259" r:id="rId4"/>
    <p:sldId id="260" r:id="rId5"/>
    <p:sldId id="261" r:id="rId6"/>
    <p:sldId id="271" r:id="rId7"/>
    <p:sldId id="262" r:id="rId8"/>
    <p:sldId id="263" r:id="rId9"/>
    <p:sldId id="272" r:id="rId10"/>
    <p:sldId id="268" r:id="rId11"/>
    <p:sldId id="265"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B5E0E-0718-43B4-86C5-9D784E0267C1}" type="datetimeFigureOut">
              <a:rPr lang="en-IN" smtClean="0"/>
              <a:t>20-10-2019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5F4F8-A7AE-4DE2-9F1E-5037AACF285C}" type="slidenum">
              <a:rPr lang="en-IN" smtClean="0"/>
              <a:t>‹#›</a:t>
            </a:fld>
            <a:endParaRPr lang="en-IN"/>
          </a:p>
        </p:txBody>
      </p:sp>
    </p:spTree>
    <p:extLst>
      <p:ext uri="{BB962C8B-B14F-4D97-AF65-F5344CB8AC3E}">
        <p14:creationId xmlns:p14="http://schemas.microsoft.com/office/powerpoint/2010/main" val="76358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145120"/>
            <a:ext cx="6043320" cy="420516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25" name="CustomShape 2"/>
          <p:cNvSpPr/>
          <p:nvPr/>
        </p:nvSpPr>
        <p:spPr>
          <a:xfrm>
            <a:off x="4282200" y="10155240"/>
            <a:ext cx="3271320" cy="5317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8997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44536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55079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44992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91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562" y="1604514"/>
            <a:ext cx="10972120" cy="3977158"/>
          </a:xfrm>
          <a:prstGeom prst="rect">
            <a:avLst/>
          </a:prstGeom>
        </p:spPr>
        <p:txBody>
          <a:bodyPr lIns="0" tIns="0" rIns="0" bIns="0" anchor="ctr"/>
          <a:lstStyle/>
          <a:p>
            <a:pPr algn="ctr"/>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42914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549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09562"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231903"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4876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0864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562" y="273352"/>
            <a:ext cx="10972120" cy="5307340"/>
          </a:xfrm>
          <a:prstGeom prst="rect">
            <a:avLst/>
          </a:prstGeom>
        </p:spPr>
        <p:txBody>
          <a:bodyPr lIns="0" tIns="0" rIns="0" bIns="0" anchor="ctr"/>
          <a:lstStyle/>
          <a:p>
            <a:pPr algn="ctr"/>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13798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09562"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231903"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6287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562"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03"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5350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241382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09562" y="368192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61418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562" y="160451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562" y="368192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8760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231903"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609562"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3849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2772637" y="1604514"/>
            <a:ext cx="6645534" cy="3977158"/>
          </a:xfrm>
          <a:prstGeom prst="rect">
            <a:avLst/>
          </a:prstGeom>
          <a:ln>
            <a:noFill/>
          </a:ln>
        </p:spPr>
      </p:pic>
      <p:pic>
        <p:nvPicPr>
          <p:cNvPr id="36" name="Picture 35"/>
          <p:cNvPicPr/>
          <p:nvPr/>
        </p:nvPicPr>
        <p:blipFill>
          <a:blip r:embed="rId2"/>
          <a:stretch/>
        </p:blipFill>
        <p:spPr>
          <a:xfrm>
            <a:off x="2772637" y="1604514"/>
            <a:ext cx="6645534" cy="3977158"/>
          </a:xfrm>
          <a:prstGeom prst="rect">
            <a:avLst/>
          </a:prstGeom>
          <a:ln>
            <a:noFill/>
          </a:ln>
        </p:spPr>
      </p:pic>
    </p:spTree>
    <p:extLst>
      <p:ext uri="{BB962C8B-B14F-4D97-AF65-F5344CB8AC3E}">
        <p14:creationId xmlns:p14="http://schemas.microsoft.com/office/powerpoint/2010/main" val="358844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069F8-3E46-4AE4-80B2-430197F1C94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58497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1069F8-3E46-4AE4-80B2-430197F1C94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0315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1069F8-3E46-4AE4-80B2-430197F1C949}"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79432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1069F8-3E46-4AE4-80B2-430197F1C94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88839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069F8-3E46-4AE4-80B2-430197F1C949}"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383835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069F8-3E46-4AE4-80B2-430197F1C94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3016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069F8-3E46-4AE4-80B2-430197F1C94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63070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069F8-3E46-4AE4-80B2-430197F1C949}" type="datetimeFigureOut">
              <a:rPr lang="en-IN" smtClean="0"/>
              <a:t>20-10-2019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6C6B6-0CE2-4EA1-870D-5A140CC51EE9}" type="slidenum">
              <a:rPr lang="en-IN" smtClean="0"/>
              <a:t>‹#›</a:t>
            </a:fld>
            <a:endParaRPr lang="en-IN"/>
          </a:p>
        </p:txBody>
      </p:sp>
    </p:spTree>
    <p:extLst>
      <p:ext uri="{BB962C8B-B14F-4D97-AF65-F5344CB8AC3E}">
        <p14:creationId xmlns:p14="http://schemas.microsoft.com/office/powerpoint/2010/main" val="407327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6"/>
          <p:cNvPicPr/>
          <p:nvPr/>
        </p:nvPicPr>
        <p:blipFill>
          <a:blip r:embed="rId14"/>
          <a:stretch/>
        </p:blipFill>
        <p:spPr>
          <a:xfrm>
            <a:off x="435" y="0"/>
            <a:ext cx="12186455" cy="6853723"/>
          </a:xfrm>
          <a:prstGeom prst="rect">
            <a:avLst/>
          </a:prstGeom>
          <a:ln>
            <a:noFill/>
          </a:ln>
          <a:effectLst>
            <a:glow>
              <a:schemeClr val="accent1">
                <a:alpha val="40000"/>
              </a:schemeClr>
            </a:glow>
            <a:softEdge rad="0"/>
          </a:effectLst>
        </p:spPr>
      </p:pic>
      <p:sp>
        <p:nvSpPr>
          <p:cNvPr id="4" name="PlaceHolder 1"/>
          <p:cNvSpPr>
            <a:spLocks noGrp="1"/>
          </p:cNvSpPr>
          <p:nvPr>
            <p:ph type="title"/>
          </p:nvPr>
        </p:nvSpPr>
        <p:spPr>
          <a:xfrm>
            <a:off x="609562" y="273352"/>
            <a:ext cx="10972120" cy="1144682"/>
          </a:xfrm>
          <a:prstGeom prst="rect">
            <a:avLst/>
          </a:prstGeom>
        </p:spPr>
        <p:txBody>
          <a:bodyPr lIns="0" tIns="0" rIns="0" bIns="0" anchor="ctr"/>
          <a:lstStyle/>
          <a:p>
            <a:pPr algn="ctr"/>
            <a:r>
              <a:rPr lang="en-IN" sz="3992"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609562" y="1604514"/>
            <a:ext cx="10972120" cy="3977158"/>
          </a:xfrm>
          <a:prstGeom prst="rect">
            <a:avLst/>
          </a:prstGeom>
        </p:spPr>
        <p:txBody>
          <a:bodyPr lIns="0" tIns="0" rIns="0" bIns="0"/>
          <a:lstStyle/>
          <a:p>
            <a:pPr marL="432000" indent="-324000">
              <a:buClr>
                <a:srgbClr val="000000"/>
              </a:buClr>
              <a:buSzPct val="45000"/>
              <a:buFont typeface="Wingdings" charset="2"/>
              <a:buChar char=""/>
            </a:pPr>
            <a:r>
              <a:rPr lang="en-IN" sz="2903" b="0" strike="noStrike" spc="-1">
                <a:solidFill>
                  <a:srgbClr val="000000"/>
                </a:solidFill>
                <a:uFill>
                  <a:solidFill>
                    <a:srgbClr val="FFFFFF"/>
                  </a:solidFill>
                </a:uFill>
                <a:latin typeface="Arial"/>
              </a:rPr>
              <a:t>Click to edit the outline text format</a:t>
            </a:r>
          </a:p>
          <a:p>
            <a:pPr marL="783821" lvl="1" indent="-293933">
              <a:buClr>
                <a:srgbClr val="000000"/>
              </a:buClr>
              <a:buSzPct val="75000"/>
              <a:buFont typeface="Symbol" charset="2"/>
              <a:buChar char=""/>
            </a:pPr>
            <a:r>
              <a:rPr lang="en-IN" sz="2540" b="0" strike="noStrike" spc="-1">
                <a:solidFill>
                  <a:srgbClr val="000000"/>
                </a:solidFill>
                <a:uFill>
                  <a:solidFill>
                    <a:srgbClr val="FFFFFF"/>
                  </a:solidFill>
                </a:uFill>
                <a:latin typeface="Arial"/>
              </a:rPr>
              <a:t>Second Outline Level</a:t>
            </a:r>
          </a:p>
          <a:p>
            <a:pPr marL="1175731" lvl="2" indent="-261274">
              <a:buClr>
                <a:srgbClr val="000000"/>
              </a:buClr>
              <a:buSzPct val="45000"/>
              <a:buFont typeface="Wingdings" charset="2"/>
              <a:buChar char=""/>
            </a:pPr>
            <a:r>
              <a:rPr lang="en-IN" sz="2177" b="0" strike="noStrike" spc="-1">
                <a:solidFill>
                  <a:srgbClr val="000000"/>
                </a:solidFill>
                <a:uFill>
                  <a:solidFill>
                    <a:srgbClr val="FFFFFF"/>
                  </a:solidFill>
                </a:uFill>
                <a:latin typeface="Arial"/>
              </a:rPr>
              <a:t>Third Outline Level</a:t>
            </a:r>
          </a:p>
          <a:p>
            <a:pPr marL="1567642" lvl="3" indent="-195955">
              <a:buClr>
                <a:srgbClr val="000000"/>
              </a:buClr>
              <a:buSzPct val="75000"/>
              <a:buFont typeface="Symbol" charset="2"/>
              <a:buChar char=""/>
            </a:pPr>
            <a:r>
              <a:rPr lang="en-IN" sz="1814" b="0" strike="noStrike" spc="-1">
                <a:solidFill>
                  <a:srgbClr val="000000"/>
                </a:solidFill>
                <a:uFill>
                  <a:solidFill>
                    <a:srgbClr val="FFFFFF"/>
                  </a:solidFill>
                </a:uFill>
                <a:latin typeface="Arial"/>
              </a:rPr>
              <a:t>Fourth Outline Level</a:t>
            </a:r>
          </a:p>
          <a:p>
            <a:pPr marL="1959552" lvl="4"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Fifth Outline Level</a:t>
            </a:r>
          </a:p>
          <a:p>
            <a:pPr marL="2351462" lvl="5"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Sixth Outline Level</a:t>
            </a:r>
          </a:p>
          <a:p>
            <a:pPr marL="2743373" lvl="6"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123726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2698575" y="942853"/>
            <a:ext cx="6786773" cy="4963119"/>
          </a:xfrm>
          <a:custGeom>
            <a:avLst/>
            <a:gdLst/>
            <a:ahLst/>
            <a:cxn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1521561" y="117571"/>
            <a:ext cx="3971606" cy="513392"/>
          </a:xfrm>
          <a:custGeom>
            <a:avLst/>
            <a:gdLst/>
            <a:ahLst/>
            <a:cxnLst/>
            <a:rect l="l" t="t" r="r" b="b"/>
            <a:pathLst>
              <a:path w="3339" h="326">
                <a:moveTo>
                  <a:pt x="0" y="0"/>
                </a:moveTo>
                <a:lnTo>
                  <a:pt x="1229" y="0"/>
                </a:lnTo>
                <a:lnTo>
                  <a:pt x="1362" y="96"/>
                </a:lnTo>
                <a:lnTo>
                  <a:pt x="2991" y="96"/>
                </a:lnTo>
                <a:lnTo>
                  <a:pt x="3339" y="326"/>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0" name="CustomShape 3"/>
          <p:cNvSpPr/>
          <p:nvPr/>
        </p:nvSpPr>
        <p:spPr>
          <a:xfrm>
            <a:off x="1521561" y="314176"/>
            <a:ext cx="6767504" cy="543438"/>
          </a:xfrm>
          <a:custGeom>
            <a:avLst/>
            <a:gdLst/>
            <a:ahLst/>
            <a:cxn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1" name="CustomShape 4"/>
          <p:cNvSpPr/>
          <p:nvPr/>
        </p:nvSpPr>
        <p:spPr>
          <a:xfrm>
            <a:off x="8293311" y="205096"/>
            <a:ext cx="143044" cy="192032"/>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2" name="CustomShape 5"/>
          <p:cNvSpPr/>
          <p:nvPr/>
        </p:nvSpPr>
        <p:spPr>
          <a:xfrm>
            <a:off x="5423931" y="523191"/>
            <a:ext cx="143044" cy="192032"/>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3" name="CustomShape 6"/>
          <p:cNvSpPr/>
          <p:nvPr/>
        </p:nvSpPr>
        <p:spPr>
          <a:xfrm>
            <a:off x="7806372" y="6567308"/>
            <a:ext cx="2851418" cy="181255"/>
          </a:xfrm>
          <a:custGeom>
            <a:avLst/>
            <a:gdLst/>
            <a:ahLst/>
            <a:cxnLst/>
            <a:rect l="l" t="t" r="r" b="b"/>
            <a:pathLst>
              <a:path w="2158" h="105">
                <a:moveTo>
                  <a:pt x="0" y="0"/>
                </a:moveTo>
                <a:lnTo>
                  <a:pt x="1543" y="0"/>
                </a:lnTo>
                <a:lnTo>
                  <a:pt x="1713" y="105"/>
                </a:lnTo>
                <a:lnTo>
                  <a:pt x="2158" y="105"/>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4" name="CustomShape 7"/>
          <p:cNvSpPr/>
          <p:nvPr/>
        </p:nvSpPr>
        <p:spPr>
          <a:xfrm>
            <a:off x="5129677" y="5752477"/>
            <a:ext cx="5528112" cy="646639"/>
          </a:xfrm>
          <a:custGeom>
            <a:avLst/>
            <a:gdLst/>
            <a:ahLst/>
            <a:cxnLst/>
            <a:rect l="l" t="t" r="r" b="b"/>
            <a:pathLst>
              <a:path w="4181" h="369">
                <a:moveTo>
                  <a:pt x="4181" y="0"/>
                </a:moveTo>
                <a:lnTo>
                  <a:pt x="3706" y="275"/>
                </a:lnTo>
                <a:lnTo>
                  <a:pt x="1621" y="275"/>
                </a:lnTo>
                <a:lnTo>
                  <a:pt x="1463" y="369"/>
                </a:lnTo>
                <a:lnTo>
                  <a:pt x="0" y="369"/>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5" name="CustomShape 8"/>
          <p:cNvSpPr/>
          <p:nvPr/>
        </p:nvSpPr>
        <p:spPr>
          <a:xfrm>
            <a:off x="4962139" y="6285465"/>
            <a:ext cx="159374" cy="213913"/>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6" name="CustomShape 9"/>
          <p:cNvSpPr/>
          <p:nvPr/>
        </p:nvSpPr>
        <p:spPr>
          <a:xfrm>
            <a:off x="7718847" y="6470965"/>
            <a:ext cx="159374" cy="213913"/>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7" name="CustomShape 10"/>
          <p:cNvSpPr/>
          <p:nvPr/>
        </p:nvSpPr>
        <p:spPr>
          <a:xfrm>
            <a:off x="1980740" y="2580679"/>
            <a:ext cx="8224402" cy="113978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IN" sz="3629" b="1" spc="-1" dirty="0" smtClean="0">
                <a:solidFill>
                  <a:srgbClr val="FFFFFF"/>
                </a:solidFill>
                <a:uFill>
                  <a:solidFill>
                    <a:srgbClr val="FFFFFF"/>
                  </a:solidFill>
                </a:uFill>
                <a:latin typeface="Century Schoolbook L"/>
              </a:rPr>
              <a:t>Amex AI/ML Hackathon</a:t>
            </a:r>
          </a:p>
          <a:p>
            <a:pPr algn="ctr"/>
            <a:r>
              <a:rPr lang="en-IN" sz="3629" b="1" spc="-1" dirty="0" smtClean="0">
                <a:solidFill>
                  <a:srgbClr val="FFFFFF"/>
                </a:solidFill>
                <a:uFill>
                  <a:solidFill>
                    <a:srgbClr val="FFFFFF"/>
                  </a:solidFill>
                </a:uFill>
                <a:latin typeface="Century Schoolbook L"/>
              </a:rPr>
              <a:t>Geek </a:t>
            </a:r>
            <a:r>
              <a:rPr lang="en-IN" sz="3629" b="1" spc="-1" dirty="0">
                <a:solidFill>
                  <a:srgbClr val="FFFFFF"/>
                </a:solidFill>
                <a:uFill>
                  <a:solidFill>
                    <a:srgbClr val="FFFFFF"/>
                  </a:solidFill>
                </a:uFill>
                <a:latin typeface="Century Schoolbook L"/>
              </a:rPr>
              <a:t>Goddess 2019</a:t>
            </a:r>
            <a:endParaRPr lang="en-IN" sz="1633" spc="-1" dirty="0">
              <a:solidFill>
                <a:srgbClr val="000000"/>
              </a:solidFill>
              <a:uFill>
                <a:solidFill>
                  <a:srgbClr val="FFFFFF"/>
                </a:solidFill>
              </a:uFill>
            </a:endParaRPr>
          </a:p>
          <a:p>
            <a:pPr algn="ctr"/>
            <a:r>
              <a:rPr lang="en-IN" dirty="0" smtClean="0">
                <a:solidFill>
                  <a:schemeClr val="bg1"/>
                </a:solidFill>
              </a:rPr>
              <a:t>[</a:t>
            </a:r>
            <a:r>
              <a:rPr lang="en-US" dirty="0" smtClean="0">
                <a:solidFill>
                  <a:schemeClr val="bg1"/>
                </a:solidFill>
              </a:rPr>
              <a:t>which </a:t>
            </a:r>
            <a:r>
              <a:rPr lang="en-US" dirty="0">
                <a:solidFill>
                  <a:schemeClr val="bg1"/>
                </a:solidFill>
              </a:rPr>
              <a:t>person should be approved a credit card and which not</a:t>
            </a:r>
            <a:r>
              <a:rPr lang="en-IN" dirty="0">
                <a:solidFill>
                  <a:schemeClr val="bg1"/>
                </a:solidFill>
              </a:rPr>
              <a:t>]</a:t>
            </a:r>
          </a:p>
          <a:p>
            <a:pPr algn="ctr"/>
            <a:endParaRPr lang="en-IN" sz="1633" spc="-1" dirty="0">
              <a:solidFill>
                <a:srgbClr val="000000"/>
              </a:solidFill>
              <a:uFill>
                <a:solidFill>
                  <a:srgbClr val="FFFFFF"/>
                </a:solidFill>
              </a:uFill>
            </a:endParaRPr>
          </a:p>
        </p:txBody>
      </p:sp>
    </p:spTree>
    <p:extLst>
      <p:ext uri="{BB962C8B-B14F-4D97-AF65-F5344CB8AC3E}">
        <p14:creationId xmlns:p14="http://schemas.microsoft.com/office/powerpoint/2010/main" val="2823710586"/>
      </p:ext>
    </p:extLst>
  </p:cSld>
  <p:clrMapOvr>
    <a:masterClrMapping/>
  </p:clrMapOvr>
  <mc:AlternateContent xmlns:mc="http://schemas.openxmlformats.org/markup-compatibility/2006" xmlns:p14="http://schemas.microsoft.com/office/powerpoint/2010/main">
    <mc:Choice Requires="p14">
      <p:transition spd="slow">
        <p14:vortex/>
      </p:transition>
    </mc:Choice>
    <mc:Fallback xmlns:p15="http://schemas.microsoft.com/office/powerpoint/2012/main"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62013" y="394636"/>
            <a:ext cx="11396311" cy="5582651"/>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07" name="CustomShape 2"/>
          <p:cNvSpPr/>
          <p:nvPr/>
        </p:nvSpPr>
        <p:spPr>
          <a:xfrm>
            <a:off x="1187023" y="846180"/>
            <a:ext cx="10113036" cy="450546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rgbClr val="FFFFFF"/>
                </a:solidFill>
                <a:uFill>
                  <a:solidFill>
                    <a:srgbClr val="FFFFFF"/>
                  </a:solidFill>
                </a:uFill>
                <a:latin typeface="Arial"/>
                <a:ea typeface="Arial"/>
              </a:rPr>
              <a:t>Possible Improvement </a:t>
            </a:r>
            <a:endParaRPr lang="en-IN" sz="3266" b="1" u="sng" spc="-1" dirty="0" smtClean="0">
              <a:solidFill>
                <a:srgbClr val="FFFFFF"/>
              </a:solidFill>
              <a:uFill>
                <a:solidFill>
                  <a:srgbClr val="FFFFFF"/>
                </a:solidFill>
              </a:uFill>
              <a:latin typeface="Arial"/>
              <a:ea typeface="Arial"/>
            </a:endParaRPr>
          </a:p>
          <a:p>
            <a:pPr>
              <a:lnSpc>
                <a:spcPct val="100000"/>
              </a:lnSpc>
            </a:pPr>
            <a:endParaRPr lang="en-IN" sz="3266" b="1" spc="-1" dirty="0">
              <a:solidFill>
                <a:srgbClr val="FFFFFF"/>
              </a:solidFill>
              <a:uFill>
                <a:solidFill>
                  <a:srgbClr val="FFFFFF"/>
                </a:solidFill>
              </a:uFill>
              <a:latin typeface="Arial"/>
            </a:endParaRPr>
          </a:p>
          <a:p>
            <a:pPr marL="285750" indent="-285750">
              <a:lnSpc>
                <a:spcPct val="100000"/>
              </a:lnSpc>
              <a:buFont typeface="Wingdings" panose="05000000000000000000" pitchFamily="2" charset="2"/>
              <a:buChar char="Ø"/>
            </a:pPr>
            <a:r>
              <a:rPr lang="en-IN" sz="3200" spc="-1" dirty="0" smtClean="0">
                <a:solidFill>
                  <a:srgbClr val="FFFFFF"/>
                </a:solidFill>
                <a:uFill>
                  <a:solidFill>
                    <a:srgbClr val="FFFFFF"/>
                  </a:solidFill>
                </a:uFill>
              </a:rPr>
              <a:t> Identify more variables for most accurate results.</a:t>
            </a:r>
          </a:p>
          <a:p>
            <a:pPr marL="285750" indent="-285750">
              <a:lnSpc>
                <a:spcPct val="100000"/>
              </a:lnSpc>
              <a:buFont typeface="Wingdings" panose="05000000000000000000" pitchFamily="2" charset="2"/>
              <a:buChar char="Ø"/>
            </a:pPr>
            <a:r>
              <a:rPr lang="en-IN" sz="3200" spc="-1" dirty="0">
                <a:solidFill>
                  <a:srgbClr val="FFFFFF"/>
                </a:solidFill>
                <a:uFill>
                  <a:solidFill>
                    <a:srgbClr val="FFFFFF"/>
                  </a:solidFill>
                </a:uFill>
              </a:rPr>
              <a:t> </a:t>
            </a:r>
            <a:r>
              <a:rPr lang="en-IN" sz="3200" spc="-1" dirty="0" smtClean="0">
                <a:solidFill>
                  <a:srgbClr val="FFFFFF"/>
                </a:solidFill>
                <a:uFill>
                  <a:solidFill>
                    <a:srgbClr val="FFFFFF"/>
                  </a:solidFill>
                </a:uFill>
              </a:rPr>
              <a:t>More customer records in Train data for most accurate model.</a:t>
            </a:r>
            <a:endParaRPr lang="en-IN" sz="3200" spc="-1" dirty="0" smtClean="0">
              <a:solidFill>
                <a:srgbClr val="FFFFFF"/>
              </a:solidFill>
              <a:uFill>
                <a:solidFill>
                  <a:srgbClr val="FFFFFF"/>
                </a:solidFill>
              </a:uFill>
            </a:endParaRPr>
          </a:p>
          <a:p>
            <a:pPr marL="285750" indent="-285750">
              <a:lnSpc>
                <a:spcPct val="100000"/>
              </a:lnSpc>
              <a:buFont typeface="Wingdings" panose="05000000000000000000" pitchFamily="2" charset="2"/>
              <a:buChar char="Ø"/>
            </a:pPr>
            <a:r>
              <a:rPr lang="en-IN" sz="3200" spc="-1" dirty="0" smtClean="0">
                <a:solidFill>
                  <a:srgbClr val="FFFFFF"/>
                </a:solidFill>
                <a:uFill>
                  <a:solidFill>
                    <a:srgbClr val="FFFFFF"/>
                  </a:solidFill>
                </a:uFill>
              </a:rPr>
              <a:t> Identify variables for issuing type related credit cards.</a:t>
            </a:r>
            <a:endParaRPr lang="en-IN" sz="3200" spc="-1" dirty="0">
              <a:solidFill>
                <a:schemeClr val="bg1"/>
              </a:solidFill>
              <a:uFill>
                <a:solidFill>
                  <a:srgbClr val="FFFFFF"/>
                </a:solidFill>
              </a:uFil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sp>
        <p:nvSpPr>
          <p:cNvPr id="108" name="CustomShape 3"/>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09" name="CustomShape 4"/>
          <p:cNvSpPr/>
          <p:nvPr/>
        </p:nvSpPr>
        <p:spPr>
          <a:xfrm>
            <a:off x="3180289" y="2441227"/>
            <a:ext cx="6241701"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0" name="CustomShape 5"/>
          <p:cNvSpPr/>
          <p:nvPr/>
        </p:nvSpPr>
        <p:spPr>
          <a:xfrm>
            <a:off x="3137179" y="4040516"/>
            <a:ext cx="5820406"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3" name="CustomShape 8"/>
          <p:cNvSpPr/>
          <p:nvPr/>
        </p:nvSpPr>
        <p:spPr>
          <a:xfrm>
            <a:off x="2428489" y="2089821"/>
            <a:ext cx="986288" cy="585241"/>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4" name="CustomShape 9"/>
          <p:cNvSpPr/>
          <p:nvPr/>
        </p:nvSpPr>
        <p:spPr>
          <a:xfrm>
            <a:off x="2428489" y="3690416"/>
            <a:ext cx="705751" cy="48693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5" name="CustomShape 10"/>
          <p:cNvSpPr/>
          <p:nvPr/>
        </p:nvSpPr>
        <p:spPr>
          <a:xfrm>
            <a:off x="3180289" y="2441227"/>
            <a:ext cx="6241701"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6" name="CustomShape 11"/>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7" name="CustomShape 12"/>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8" name="CustomShape 13"/>
          <p:cNvSpPr/>
          <p:nvPr/>
        </p:nvSpPr>
        <p:spPr>
          <a:xfrm>
            <a:off x="3194331" y="3722748"/>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pic>
        <p:nvPicPr>
          <p:cNvPr id="119" name="Picture 118"/>
          <p:cNvPicPr/>
          <p:nvPr/>
        </p:nvPicPr>
        <p:blipFill>
          <a:blip r:embed="rId2"/>
          <a:stretch/>
        </p:blipFill>
        <p:spPr>
          <a:xfrm>
            <a:off x="5050643" y="6152870"/>
            <a:ext cx="1826266" cy="441544"/>
          </a:xfrm>
          <a:prstGeom prst="rect">
            <a:avLst/>
          </a:prstGeom>
          <a:ln>
            <a:noFill/>
          </a:ln>
        </p:spPr>
      </p:pic>
    </p:spTree>
    <p:extLst>
      <p:ext uri="{BB962C8B-B14F-4D97-AF65-F5344CB8AC3E}">
        <p14:creationId xmlns:p14="http://schemas.microsoft.com/office/powerpoint/2010/main" val="6746349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8288" y="452388"/>
            <a:ext cx="11040176" cy="5207267"/>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104" name="CustomShape 2"/>
          <p:cNvSpPr/>
          <p:nvPr/>
        </p:nvSpPr>
        <p:spPr>
          <a:xfrm>
            <a:off x="1187022" y="877154"/>
            <a:ext cx="9997533" cy="430123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rgbClr val="FFFFFF"/>
                </a:solidFill>
                <a:uFill>
                  <a:solidFill>
                    <a:srgbClr val="FFFFFF"/>
                  </a:solidFill>
                </a:uFill>
                <a:latin typeface="Arial"/>
                <a:ea typeface="Arial"/>
              </a:rPr>
              <a:t>Challenges </a:t>
            </a:r>
            <a:r>
              <a:rPr lang="en-IN" sz="3266" b="1" u="sng" spc="-1" dirty="0" smtClean="0">
                <a:solidFill>
                  <a:srgbClr val="FFFFFF"/>
                </a:solidFill>
                <a:uFill>
                  <a:solidFill>
                    <a:srgbClr val="FFFFFF"/>
                  </a:solidFill>
                </a:uFill>
                <a:latin typeface="Arial"/>
                <a:ea typeface="Arial"/>
              </a:rPr>
              <a:t>faced</a:t>
            </a:r>
          </a:p>
          <a:p>
            <a:pPr>
              <a:lnSpc>
                <a:spcPct val="100000"/>
              </a:lnSpc>
            </a:pPr>
            <a:endParaRPr lang="en-IN" sz="3266" b="1" u="sng" spc="-1" dirty="0">
              <a:solidFill>
                <a:srgbClr val="FFFFFF"/>
              </a:solidFill>
              <a:uFill>
                <a:solidFill>
                  <a:srgbClr val="FFFFFF"/>
                </a:solidFill>
              </a:uFill>
              <a:latin typeface="Arial"/>
            </a:endParaRPr>
          </a:p>
          <a:p>
            <a:pPr marL="457200" indent="-457200">
              <a:buFont typeface="Wingdings" panose="05000000000000000000" pitchFamily="2" charset="2"/>
              <a:buChar char="Ø"/>
            </a:pPr>
            <a:r>
              <a:rPr lang="en-IN" sz="2800" spc="-1" dirty="0" smtClean="0">
                <a:solidFill>
                  <a:srgbClr val="FFFFFF"/>
                </a:solidFill>
                <a:uFill>
                  <a:solidFill>
                    <a:srgbClr val="FFFFFF"/>
                  </a:solidFill>
                </a:uFill>
              </a:rPr>
              <a:t>Amount of customer records and variables are less for preparing a accurate model.</a:t>
            </a:r>
          </a:p>
          <a:p>
            <a:pPr marL="457200" indent="-457200">
              <a:lnSpc>
                <a:spcPct val="150000"/>
              </a:lnSpc>
              <a:buFont typeface="Wingdings" panose="05000000000000000000" pitchFamily="2" charset="2"/>
              <a:buChar char="Ø"/>
            </a:pPr>
            <a:r>
              <a:rPr lang="en-IN" sz="2800" spc="-1" dirty="0" smtClean="0">
                <a:solidFill>
                  <a:srgbClr val="FFFFFF"/>
                </a:solidFill>
                <a:uFill>
                  <a:solidFill>
                    <a:srgbClr val="FFFFFF"/>
                  </a:solidFill>
                </a:uFill>
              </a:rPr>
              <a:t>Considerable amount of missing data in Train data set. </a:t>
            </a:r>
          </a:p>
          <a:p>
            <a:pPr marL="457200" indent="-457200">
              <a:lnSpc>
                <a:spcPct val="150000"/>
              </a:lnSpc>
              <a:buFont typeface="Wingdings" panose="05000000000000000000" pitchFamily="2" charset="2"/>
              <a:buChar char="Ø"/>
            </a:pPr>
            <a:r>
              <a:rPr lang="en-IN" sz="2800" spc="-1" dirty="0">
                <a:solidFill>
                  <a:srgbClr val="FFFFFF"/>
                </a:solidFill>
                <a:uFill>
                  <a:solidFill>
                    <a:srgbClr val="FFFFFF"/>
                  </a:solidFill>
                </a:uFill>
              </a:rPr>
              <a:t> </a:t>
            </a:r>
            <a:r>
              <a:rPr lang="en-IN" sz="2800" spc="-1" dirty="0" smtClean="0">
                <a:solidFill>
                  <a:srgbClr val="FFFFFF"/>
                </a:solidFill>
                <a:uFill>
                  <a:solidFill>
                    <a:srgbClr val="FFFFFF"/>
                  </a:solidFill>
                </a:uFill>
              </a:rPr>
              <a:t>Non-availability of Variable description.</a:t>
            </a:r>
            <a:endParaRPr lang="en-IN" sz="2800" spc="-1" dirty="0" smtClean="0">
              <a:solidFill>
                <a:srgbClr val="FFFFFF"/>
              </a:solidFill>
              <a:uFill>
                <a:solidFill>
                  <a:srgbClr val="FFFFFF"/>
                </a:solidFill>
              </a:uFill>
            </a:endParaRPr>
          </a:p>
          <a:p>
            <a:pPr marL="457200" indent="-457200">
              <a:lnSpc>
                <a:spcPct val="100000"/>
              </a:lnSpc>
              <a:buFont typeface="Wingdings" panose="05000000000000000000" pitchFamily="2" charset="2"/>
              <a:buChar char="Ø"/>
            </a:pPr>
            <a:endParaRPr lang="en-IN" sz="2800" spc="-1" dirty="0">
              <a:solidFill>
                <a:schemeClr val="bg1"/>
              </a:solidFill>
              <a:uFill>
                <a:solidFill>
                  <a:srgbClr val="FFFFFF"/>
                </a:solidFill>
              </a:uFil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105" name="Picture 104"/>
          <p:cNvPicPr/>
          <p:nvPr/>
        </p:nvPicPr>
        <p:blipFill>
          <a:blip r:embed="rId2"/>
          <a:stretch/>
        </p:blipFill>
        <p:spPr>
          <a:xfrm>
            <a:off x="5050643" y="6152870"/>
            <a:ext cx="1826266" cy="441544"/>
          </a:xfrm>
          <a:prstGeom prst="rect">
            <a:avLst/>
          </a:prstGeom>
          <a:ln>
            <a:noFill/>
          </a:ln>
        </p:spPr>
      </p:pic>
    </p:spTree>
    <p:extLst>
      <p:ext uri="{BB962C8B-B14F-4D97-AF65-F5344CB8AC3E}">
        <p14:creationId xmlns:p14="http://schemas.microsoft.com/office/powerpoint/2010/main" val="38689731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111374" y="653171"/>
            <a:ext cx="8289719" cy="4501654"/>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2111048" y="819403"/>
            <a:ext cx="7045428" cy="1069894"/>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gn="ctr">
              <a:lnSpc>
                <a:spcPct val="42000"/>
              </a:lnSpc>
            </a:pPr>
            <a:endParaRPr lang="en-IN" sz="1633" spc="-1">
              <a:solidFill>
                <a:srgbClr val="000000"/>
              </a:solidFill>
              <a:uFill>
                <a:solidFill>
                  <a:srgbClr val="FFFFFF"/>
                </a:solidFill>
              </a:uFill>
              <a:latin typeface="Arial"/>
            </a:endParaRPr>
          </a:p>
          <a:p>
            <a:pPr algn="ctr">
              <a:lnSpc>
                <a:spcPct val="54000"/>
              </a:lnSpc>
            </a:pPr>
            <a:endParaRPr lang="en-IN" sz="1633" spc="-1">
              <a:solidFill>
                <a:srgbClr val="000000"/>
              </a:solidFill>
              <a:uFill>
                <a:solidFill>
                  <a:srgbClr val="FFFFFF"/>
                </a:solidFill>
              </a:uFill>
              <a:latin typeface="Arial"/>
            </a:endParaRPr>
          </a:p>
        </p:txBody>
      </p:sp>
      <p:pic>
        <p:nvPicPr>
          <p:cNvPr id="122" name="Picture 5"/>
          <p:cNvPicPr/>
          <p:nvPr/>
        </p:nvPicPr>
        <p:blipFill>
          <a:blip r:embed="rId2"/>
          <a:stretch/>
        </p:blipFill>
        <p:spPr>
          <a:xfrm>
            <a:off x="2437960" y="2155465"/>
            <a:ext cx="7540205" cy="1686814"/>
          </a:xfrm>
          <a:prstGeom prst="rect">
            <a:avLst/>
          </a:prstGeom>
          <a:ln>
            <a:noFill/>
          </a:ln>
          <a:effectLst>
            <a:glow rad="63500">
              <a:schemeClr val="accent1">
                <a:satMod val="175000"/>
                <a:alpha val="40000"/>
              </a:schemeClr>
            </a:glow>
          </a:effectLst>
        </p:spPr>
      </p:pic>
      <p:pic>
        <p:nvPicPr>
          <p:cNvPr id="123" name="Picture 122"/>
          <p:cNvPicPr/>
          <p:nvPr/>
        </p:nvPicPr>
        <p:blipFill>
          <a:blip r:embed="rId3"/>
          <a:stretch/>
        </p:blipFill>
        <p:spPr>
          <a:xfrm>
            <a:off x="5050643" y="6152870"/>
            <a:ext cx="1826266" cy="441544"/>
          </a:xfrm>
          <a:prstGeom prst="rect">
            <a:avLst/>
          </a:prstGeom>
          <a:ln>
            <a:noFill/>
          </a:ln>
        </p:spPr>
      </p:pic>
    </p:spTree>
    <p:extLst>
      <p:ext uri="{BB962C8B-B14F-4D97-AF65-F5344CB8AC3E}">
        <p14:creationId xmlns:p14="http://schemas.microsoft.com/office/powerpoint/2010/main" val="31541584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96766" y="346510"/>
            <a:ext cx="10992051" cy="5553776"/>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89" name="CustomShape 2"/>
          <p:cNvSpPr/>
          <p:nvPr/>
        </p:nvSpPr>
        <p:spPr>
          <a:xfrm>
            <a:off x="1414915" y="819403"/>
            <a:ext cx="9625262" cy="4599620"/>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rgbClr val="FFFFFF"/>
                </a:solidFill>
                <a:uFill>
                  <a:solidFill>
                    <a:srgbClr val="FFFFFF"/>
                  </a:solidFill>
                </a:uFill>
                <a:latin typeface="Arial"/>
                <a:ea typeface="Arial"/>
              </a:rPr>
              <a:t>Brief explanation of idea what makes it </a:t>
            </a:r>
            <a:r>
              <a:rPr lang="en-IN" sz="3266" b="1" u="sng" spc="-1" dirty="0" smtClean="0">
                <a:solidFill>
                  <a:srgbClr val="FFFFFF"/>
                </a:solidFill>
                <a:uFill>
                  <a:solidFill>
                    <a:srgbClr val="FFFFFF"/>
                  </a:solidFill>
                </a:uFill>
                <a:latin typeface="Arial"/>
                <a:ea typeface="Arial"/>
              </a:rPr>
              <a:t>unique</a:t>
            </a:r>
          </a:p>
          <a:p>
            <a:pPr>
              <a:lnSpc>
                <a:spcPct val="100000"/>
              </a:lnSpc>
            </a:pPr>
            <a:endParaRPr lang="en-IN" sz="2400" b="1" spc="-1" dirty="0" smtClean="0">
              <a:solidFill>
                <a:srgbClr val="FFFFFF"/>
              </a:solidFill>
              <a:uFill>
                <a:solidFill>
                  <a:srgbClr val="FFFFFF"/>
                </a:solidFill>
              </a:uFill>
              <a:latin typeface="Arial"/>
              <a:ea typeface="Arial"/>
            </a:endParaRPr>
          </a:p>
          <a:p>
            <a:pPr algn="just"/>
            <a:r>
              <a:rPr lang="en-US" sz="2400" dirty="0" smtClean="0">
                <a:solidFill>
                  <a:schemeClr val="bg1"/>
                </a:solidFill>
              </a:rPr>
              <a:t>Among the large number of applications received for credit card, Logistic Regression was employed in Python on ML concept for automated scrutiny of applications on the basis of </a:t>
            </a:r>
            <a:r>
              <a:rPr lang="en-US" sz="2400" dirty="0">
                <a:solidFill>
                  <a:schemeClr val="bg1"/>
                </a:solidFill>
              </a:rPr>
              <a:t>past </a:t>
            </a:r>
            <a:r>
              <a:rPr lang="en-US" sz="2400" dirty="0" smtClean="0">
                <a:solidFill>
                  <a:schemeClr val="bg1"/>
                </a:solidFill>
              </a:rPr>
              <a:t>customer performance and credibility </a:t>
            </a:r>
            <a:r>
              <a:rPr lang="en-US" sz="2400" dirty="0" smtClean="0">
                <a:solidFill>
                  <a:schemeClr val="bg1"/>
                </a:solidFill>
              </a:rPr>
              <a:t>report. As a result out of 100 applications in Test, system has identified 12 applications for which the credit card can be </a:t>
            </a:r>
            <a:r>
              <a:rPr lang="en-US" sz="2400" dirty="0" smtClean="0">
                <a:solidFill>
                  <a:schemeClr val="bg1"/>
                </a:solidFill>
              </a:rPr>
              <a:t>approved.</a:t>
            </a:r>
            <a:endParaRPr lang="en-IN" sz="2400"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90" name="Picture 89"/>
          <p:cNvPicPr/>
          <p:nvPr/>
        </p:nvPicPr>
        <p:blipFill>
          <a:blip r:embed="rId2"/>
          <a:stretch/>
        </p:blipFill>
        <p:spPr>
          <a:xfrm>
            <a:off x="5050643" y="6087553"/>
            <a:ext cx="1826266" cy="441544"/>
          </a:xfrm>
          <a:prstGeom prst="rect">
            <a:avLst/>
          </a:prstGeom>
          <a:ln>
            <a:noFill/>
          </a:ln>
        </p:spPr>
      </p:pic>
    </p:spTree>
    <p:extLst>
      <p:ext uri="{BB962C8B-B14F-4D97-AF65-F5344CB8AC3E}">
        <p14:creationId xmlns:p14="http://schemas.microsoft.com/office/powerpoint/2010/main" val="25658604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13886" y="375385"/>
            <a:ext cx="11280809" cy="5515275"/>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chemeClr val="bg1"/>
              </a:solidFill>
              <a:uFill>
                <a:solidFill>
                  <a:srgbClr val="FFFFFF"/>
                </a:solidFill>
              </a:uFill>
              <a:latin typeface="Arial"/>
            </a:endParaRPr>
          </a:p>
        </p:txBody>
      </p:sp>
      <p:sp>
        <p:nvSpPr>
          <p:cNvPr id="92" name="CustomShape 2"/>
          <p:cNvSpPr/>
          <p:nvPr/>
        </p:nvSpPr>
        <p:spPr>
          <a:xfrm>
            <a:off x="1174282" y="721896"/>
            <a:ext cx="9750392" cy="4244740"/>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rgbClr val="FFFFFF"/>
                </a:solidFill>
                <a:uFill>
                  <a:solidFill>
                    <a:srgbClr val="FFFFFF"/>
                  </a:solidFill>
                </a:uFill>
                <a:latin typeface="Arial"/>
                <a:ea typeface="Arial"/>
              </a:rPr>
              <a:t>Problem being solved</a:t>
            </a:r>
            <a:endParaRPr lang="en-IN" sz="1633" u="sng"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nSpc>
                <a:spcPct val="54000"/>
              </a:lnSpc>
            </a:pPr>
            <a:endParaRPr lang="en-IN" sz="1633" spc="-1" dirty="0">
              <a:solidFill>
                <a:schemeClr val="bg1"/>
              </a:solidFill>
              <a:uFill>
                <a:solidFill>
                  <a:srgbClr val="FFFFFF"/>
                </a:solidFill>
              </a:uFill>
              <a:latin typeface="Arial"/>
            </a:endParaRPr>
          </a:p>
          <a:p>
            <a:pPr algn="just"/>
            <a:r>
              <a:rPr lang="en-IN" sz="2400" spc="-1" dirty="0" smtClean="0">
                <a:solidFill>
                  <a:schemeClr val="bg1"/>
                </a:solidFill>
                <a:uFill>
                  <a:solidFill>
                    <a:srgbClr val="FFFFFF"/>
                  </a:solidFill>
                </a:uFill>
              </a:rPr>
              <a:t>The problem being solved here is the tedious task of scrutinising the credit card applications and identifying eligible customers based on the customer credibility and other factors identified from analysing previous customers. </a:t>
            </a:r>
          </a:p>
          <a:p>
            <a:pPr algn="just"/>
            <a:endParaRPr lang="en-IN" sz="2400" spc="-1" dirty="0">
              <a:solidFill>
                <a:schemeClr val="bg1"/>
              </a:solidFill>
              <a:uFill>
                <a:solidFill>
                  <a:srgbClr val="FFFFFF"/>
                </a:solidFill>
              </a:uFill>
            </a:endParaRPr>
          </a:p>
          <a:p>
            <a:pPr algn="just"/>
            <a:r>
              <a:rPr lang="en-IN" sz="2400" spc="-1" dirty="0" smtClean="0">
                <a:solidFill>
                  <a:schemeClr val="bg1"/>
                </a:solidFill>
                <a:uFill>
                  <a:solidFill>
                    <a:srgbClr val="FFFFFF"/>
                  </a:solidFill>
                </a:uFill>
              </a:rPr>
              <a:t>This </a:t>
            </a:r>
            <a:r>
              <a:rPr lang="en-IN" sz="2400" spc="-1" dirty="0" smtClean="0">
                <a:solidFill>
                  <a:schemeClr val="bg1"/>
                </a:solidFill>
                <a:uFill>
                  <a:solidFill>
                    <a:srgbClr val="FFFFFF"/>
                  </a:solidFill>
                </a:uFill>
              </a:rPr>
              <a:t>volume </a:t>
            </a:r>
            <a:r>
              <a:rPr lang="en-IN" sz="2400" spc="-1" dirty="0" smtClean="0">
                <a:solidFill>
                  <a:schemeClr val="bg1"/>
                </a:solidFill>
                <a:uFill>
                  <a:solidFill>
                    <a:srgbClr val="FFFFFF"/>
                  </a:solidFill>
                </a:uFill>
              </a:rPr>
              <a:t>of data are being analysed by system using ML concept by training the system using analysed past data. This saves many man hours in identifying eligible customers manually and results are much more accurate.</a:t>
            </a:r>
          </a:p>
          <a:p>
            <a:pPr>
              <a:lnSpc>
                <a:spcPct val="54000"/>
              </a:lnSpc>
            </a:pPr>
            <a:endParaRPr lang="en-IN" sz="1633" spc="-1" dirty="0">
              <a:solidFill>
                <a:schemeClr val="bg1"/>
              </a:solidFill>
              <a:uFill>
                <a:solidFill>
                  <a:srgbClr val="FFFFFF"/>
                </a:solidFill>
              </a:uFill>
              <a:latin typeface="Arial"/>
            </a:endParaRPr>
          </a:p>
        </p:txBody>
      </p:sp>
      <p:pic>
        <p:nvPicPr>
          <p:cNvPr id="93" name="Picture 92"/>
          <p:cNvPicPr/>
          <p:nvPr/>
        </p:nvPicPr>
        <p:blipFill>
          <a:blip r:embed="rId2"/>
          <a:stretch/>
        </p:blipFill>
        <p:spPr>
          <a:xfrm>
            <a:off x="5050643" y="6087553"/>
            <a:ext cx="1826266" cy="441544"/>
          </a:xfrm>
          <a:prstGeom prst="rect">
            <a:avLst/>
          </a:prstGeom>
          <a:ln>
            <a:noFill/>
          </a:ln>
        </p:spPr>
      </p:pic>
    </p:spTree>
    <p:extLst>
      <p:ext uri="{BB962C8B-B14F-4D97-AF65-F5344CB8AC3E}">
        <p14:creationId xmlns:p14="http://schemas.microsoft.com/office/powerpoint/2010/main" val="38087448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09266" y="183533"/>
            <a:ext cx="11704318" cy="5668627"/>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95" name="CustomShape 2"/>
          <p:cNvSpPr/>
          <p:nvPr/>
        </p:nvSpPr>
        <p:spPr>
          <a:xfrm>
            <a:off x="2871443" y="183533"/>
            <a:ext cx="5926047" cy="595511"/>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gn="ctr">
              <a:lnSpc>
                <a:spcPct val="100000"/>
              </a:lnSpc>
            </a:pPr>
            <a:r>
              <a:rPr lang="en-IN" sz="3266" b="1" u="sng" spc="-1" dirty="0">
                <a:solidFill>
                  <a:srgbClr val="FFFFFF"/>
                </a:solidFill>
                <a:uFill>
                  <a:solidFill>
                    <a:srgbClr val="FFFFFF"/>
                  </a:solidFill>
                </a:uFill>
                <a:latin typeface="Arial"/>
                <a:ea typeface="Arial"/>
              </a:rPr>
              <a:t>Technical architecture/ POC</a:t>
            </a:r>
            <a:endParaRPr lang="en-IN" sz="1633" u="sng"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96" name="Picture 95"/>
          <p:cNvPicPr/>
          <p:nvPr/>
        </p:nvPicPr>
        <p:blipFill>
          <a:blip r:embed="rId2"/>
          <a:stretch/>
        </p:blipFill>
        <p:spPr>
          <a:xfrm>
            <a:off x="5050643" y="6087553"/>
            <a:ext cx="1826266" cy="441544"/>
          </a:xfrm>
          <a:prstGeom prst="rect">
            <a:avLst/>
          </a:prstGeom>
          <a:ln>
            <a:noFill/>
          </a:ln>
        </p:spPr>
      </p:pic>
      <p:sp>
        <p:nvSpPr>
          <p:cNvPr id="2" name="Rounded Rectangle 1"/>
          <p:cNvSpPr/>
          <p:nvPr/>
        </p:nvSpPr>
        <p:spPr>
          <a:xfrm>
            <a:off x="4138863" y="895149"/>
            <a:ext cx="3070459"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Import Directory Files</a:t>
            </a:r>
            <a:endParaRPr lang="en-US" sz="2000" dirty="0"/>
          </a:p>
        </p:txBody>
      </p:sp>
      <p:cxnSp>
        <p:nvCxnSpPr>
          <p:cNvPr id="4" name="Straight Arrow Connector 3"/>
          <p:cNvCxnSpPr/>
          <p:nvPr/>
        </p:nvCxnSpPr>
        <p:spPr>
          <a:xfrm>
            <a:off x="5674092" y="1289785"/>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18585" y="1540042"/>
            <a:ext cx="5168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18585" y="1540042"/>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287352" y="1548063"/>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721318" y="1798320"/>
            <a:ext cx="3070459"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Read Train.csv</a:t>
            </a:r>
            <a:endParaRPr lang="en-US" sz="2000" dirty="0"/>
          </a:p>
        </p:txBody>
      </p:sp>
      <p:sp>
        <p:nvSpPr>
          <p:cNvPr id="15" name="Rounded Rectangle 14"/>
          <p:cNvSpPr/>
          <p:nvPr/>
        </p:nvSpPr>
        <p:spPr>
          <a:xfrm>
            <a:off x="6842760" y="1798320"/>
            <a:ext cx="3070459"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Read Test.csv</a:t>
            </a:r>
            <a:endParaRPr lang="en-US" sz="2000" dirty="0"/>
          </a:p>
        </p:txBody>
      </p:sp>
      <p:sp>
        <p:nvSpPr>
          <p:cNvPr id="9" name="Rectangle 8"/>
          <p:cNvSpPr/>
          <p:nvPr/>
        </p:nvSpPr>
        <p:spPr>
          <a:xfrm>
            <a:off x="2165684" y="3375115"/>
            <a:ext cx="6251608" cy="207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8295373" y="2192956"/>
            <a:ext cx="0" cy="2326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34438" y="2409311"/>
            <a:ext cx="1951310" cy="16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330214" y="2393476"/>
            <a:ext cx="9625" cy="1130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086050" y="2428349"/>
            <a:ext cx="4340993"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Check Dependent </a:t>
            </a:r>
            <a:r>
              <a:rPr lang="en-US" sz="2000" dirty="0"/>
              <a:t>V</a:t>
            </a:r>
            <a:r>
              <a:rPr lang="en-US" sz="2000" dirty="0" smtClean="0"/>
              <a:t>ariable Ratio</a:t>
            </a:r>
            <a:endParaRPr lang="en-US" sz="2000" dirty="0"/>
          </a:p>
        </p:txBody>
      </p:sp>
      <p:sp>
        <p:nvSpPr>
          <p:cNvPr id="28" name="Rounded Rectangle 27"/>
          <p:cNvSpPr/>
          <p:nvPr/>
        </p:nvSpPr>
        <p:spPr>
          <a:xfrm>
            <a:off x="3465094" y="3524235"/>
            <a:ext cx="4340993"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Outlier Treatment</a:t>
            </a:r>
            <a:endParaRPr lang="en-US" sz="2000" dirty="0"/>
          </a:p>
        </p:txBody>
      </p:sp>
      <p:sp>
        <p:nvSpPr>
          <p:cNvPr id="29" name="Rounded Rectangle 28"/>
          <p:cNvSpPr/>
          <p:nvPr/>
        </p:nvSpPr>
        <p:spPr>
          <a:xfrm>
            <a:off x="3463491" y="4177152"/>
            <a:ext cx="4340993"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Missing Value Treatment</a:t>
            </a:r>
            <a:endParaRPr lang="en-US" sz="2000" dirty="0"/>
          </a:p>
        </p:txBody>
      </p:sp>
      <p:sp>
        <p:nvSpPr>
          <p:cNvPr id="30" name="Rounded Rectangle 29"/>
          <p:cNvSpPr/>
          <p:nvPr/>
        </p:nvSpPr>
        <p:spPr>
          <a:xfrm>
            <a:off x="3465094" y="4804398"/>
            <a:ext cx="4340993"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Dummy Variable Creation</a:t>
            </a:r>
            <a:endParaRPr lang="en-US" sz="2000" dirty="0"/>
          </a:p>
        </p:txBody>
      </p:sp>
      <p:cxnSp>
        <p:nvCxnSpPr>
          <p:cNvPr id="34" name="Straight Arrow Connector 33"/>
          <p:cNvCxnSpPr/>
          <p:nvPr/>
        </p:nvCxnSpPr>
        <p:spPr>
          <a:xfrm>
            <a:off x="5021178" y="3918871"/>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025990" y="4554141"/>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041018" y="5199034"/>
            <a:ext cx="9625" cy="4702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334438" y="3926895"/>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43474" y="4571788"/>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330214" y="5199034"/>
            <a:ext cx="9625" cy="4702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099718" y="2192956"/>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099718" y="2819428"/>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041018" y="3069685"/>
            <a:ext cx="0" cy="4545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099718" y="3059237"/>
            <a:ext cx="1941300" cy="10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8366" y="3445900"/>
            <a:ext cx="800219" cy="1947372"/>
          </a:xfrm>
          <a:prstGeom prst="rect">
            <a:avLst/>
          </a:prstGeom>
          <a:noFill/>
        </p:spPr>
        <p:txBody>
          <a:bodyPr vert="vert270" wrap="square" rtlCol="0">
            <a:spAutoFit/>
          </a:bodyPr>
          <a:lstStyle/>
          <a:p>
            <a:r>
              <a:rPr lang="en-US" sz="2000" b="1" dirty="0" smtClean="0">
                <a:latin typeface="Arial" panose="020B0604020202020204" pitchFamily="34" charset="0"/>
                <a:cs typeface="Arial" panose="020B0604020202020204" pitchFamily="34" charset="0"/>
              </a:rPr>
              <a:t>DATA </a:t>
            </a:r>
          </a:p>
          <a:p>
            <a:r>
              <a:rPr lang="en-US" sz="2000" b="1" dirty="0" smtClean="0">
                <a:latin typeface="Arial" panose="020B0604020202020204" pitchFamily="34" charset="0"/>
                <a:cs typeface="Arial" panose="020B0604020202020204" pitchFamily="34" charset="0"/>
              </a:rPr>
              <a:t>PREPARATION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15659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298386" y="145032"/>
            <a:ext cx="11704318" cy="5668627"/>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pic>
        <p:nvPicPr>
          <p:cNvPr id="3" name="Picture 2"/>
          <p:cNvPicPr/>
          <p:nvPr/>
        </p:nvPicPr>
        <p:blipFill>
          <a:blip r:embed="rId2"/>
          <a:stretch/>
        </p:blipFill>
        <p:spPr>
          <a:xfrm>
            <a:off x="5050643" y="6087553"/>
            <a:ext cx="1826266" cy="441544"/>
          </a:xfrm>
          <a:prstGeom prst="rect">
            <a:avLst/>
          </a:prstGeom>
          <a:ln>
            <a:noFill/>
          </a:ln>
        </p:spPr>
      </p:pic>
      <p:cxnSp>
        <p:nvCxnSpPr>
          <p:cNvPr id="4" name="Straight Arrow Connector 3"/>
          <p:cNvCxnSpPr/>
          <p:nvPr/>
        </p:nvCxnSpPr>
        <p:spPr>
          <a:xfrm>
            <a:off x="3067250" y="453779"/>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251285" y="704036"/>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Separate Dependent Variable</a:t>
            </a:r>
            <a:endParaRPr lang="en-US" sz="2000" dirty="0"/>
          </a:p>
        </p:txBody>
      </p:sp>
      <p:cxnSp>
        <p:nvCxnSpPr>
          <p:cNvPr id="6" name="Straight Arrow Connector 5"/>
          <p:cNvCxnSpPr/>
          <p:nvPr/>
        </p:nvCxnSpPr>
        <p:spPr>
          <a:xfrm>
            <a:off x="3065650" y="1087440"/>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32839" y="1325238"/>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Split Data</a:t>
            </a:r>
            <a:endParaRPr lang="en-US" sz="2000" dirty="0"/>
          </a:p>
        </p:txBody>
      </p:sp>
      <p:cxnSp>
        <p:nvCxnSpPr>
          <p:cNvPr id="8" name="Straight Arrow Connector 7"/>
          <p:cNvCxnSpPr/>
          <p:nvPr/>
        </p:nvCxnSpPr>
        <p:spPr>
          <a:xfrm>
            <a:off x="3088908" y="1729499"/>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251285" y="1979756"/>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Perform Logistic Regression</a:t>
            </a:r>
            <a:endParaRPr lang="en-US" sz="2000" dirty="0"/>
          </a:p>
        </p:txBody>
      </p:sp>
      <p:cxnSp>
        <p:nvCxnSpPr>
          <p:cNvPr id="10" name="Straight Arrow Connector 9"/>
          <p:cNvCxnSpPr/>
          <p:nvPr/>
        </p:nvCxnSpPr>
        <p:spPr>
          <a:xfrm>
            <a:off x="3087308" y="2363162"/>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251285" y="2629492"/>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the Prediction</a:t>
            </a:r>
            <a:endParaRPr lang="en-US" sz="2000" dirty="0"/>
          </a:p>
        </p:txBody>
      </p:sp>
      <p:cxnSp>
        <p:nvCxnSpPr>
          <p:cNvPr id="14" name="Straight Arrow Connector 13"/>
          <p:cNvCxnSpPr/>
          <p:nvPr/>
        </p:nvCxnSpPr>
        <p:spPr>
          <a:xfrm>
            <a:off x="3085705" y="3016076"/>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249685" y="3272779"/>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the Accuracy</a:t>
            </a:r>
            <a:endParaRPr lang="en-US" sz="2000" dirty="0"/>
          </a:p>
        </p:txBody>
      </p:sp>
      <p:cxnSp>
        <p:nvCxnSpPr>
          <p:cNvPr id="16" name="Straight Arrow Connector 15"/>
          <p:cNvCxnSpPr/>
          <p:nvPr/>
        </p:nvCxnSpPr>
        <p:spPr>
          <a:xfrm>
            <a:off x="3093725" y="3668992"/>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257709" y="3916068"/>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Prepare the Model</a:t>
            </a:r>
            <a:endParaRPr lang="en-US" sz="2000" dirty="0"/>
          </a:p>
        </p:txBody>
      </p:sp>
      <p:cxnSp>
        <p:nvCxnSpPr>
          <p:cNvPr id="18" name="Straight Arrow Connector 17"/>
          <p:cNvCxnSpPr/>
          <p:nvPr/>
        </p:nvCxnSpPr>
        <p:spPr>
          <a:xfrm>
            <a:off x="8638673" y="453779"/>
            <a:ext cx="38188" cy="3462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759347" y="3916068"/>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Apply Model in Test data</a:t>
            </a:r>
            <a:endParaRPr lang="en-US" sz="2000" dirty="0"/>
          </a:p>
        </p:txBody>
      </p:sp>
      <p:cxnSp>
        <p:nvCxnSpPr>
          <p:cNvPr id="23" name="Straight Arrow Connector 22"/>
          <p:cNvCxnSpPr>
            <a:endCxn id="20" idx="1"/>
          </p:cNvCxnSpPr>
          <p:nvPr/>
        </p:nvCxnSpPr>
        <p:spPr>
          <a:xfrm>
            <a:off x="4923331" y="4113386"/>
            <a:ext cx="18360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92769" y="4310704"/>
            <a:ext cx="0" cy="2502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76909" y="4584598"/>
            <a:ext cx="3665622" cy="394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Final Prediction</a:t>
            </a:r>
            <a:endParaRPr lang="en-US" sz="2000" dirty="0"/>
          </a:p>
        </p:txBody>
      </p:sp>
    </p:spTree>
    <p:extLst>
      <p:ext uri="{BB962C8B-B14F-4D97-AF65-F5344CB8AC3E}">
        <p14:creationId xmlns:p14="http://schemas.microsoft.com/office/powerpoint/2010/main" val="3731069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96766" y="394635"/>
            <a:ext cx="11107554" cy="548640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98" name="CustomShape 2"/>
          <p:cNvSpPr/>
          <p:nvPr/>
        </p:nvSpPr>
        <p:spPr>
          <a:xfrm>
            <a:off x="1446905" y="867528"/>
            <a:ext cx="7045428" cy="4435991"/>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smtClean="0">
                <a:solidFill>
                  <a:srgbClr val="FFFFFF"/>
                </a:solidFill>
                <a:uFill>
                  <a:solidFill>
                    <a:srgbClr val="FFFFFF"/>
                  </a:solidFill>
                </a:uFill>
                <a:latin typeface="Arial"/>
                <a:ea typeface="Arial"/>
              </a:rPr>
              <a:t>Technology / Tool Stack</a:t>
            </a:r>
          </a:p>
          <a:p>
            <a:pPr>
              <a:lnSpc>
                <a:spcPct val="100000"/>
              </a:lnSpc>
            </a:pPr>
            <a:endParaRPr lang="en-IN" sz="3266" b="1" spc="-1" dirty="0">
              <a:solidFill>
                <a:srgbClr val="FFFFFF"/>
              </a:solidFill>
              <a:uFill>
                <a:solidFill>
                  <a:srgbClr val="FFFFFF"/>
                </a:solidFill>
              </a:uFill>
              <a:latin typeface="Arial"/>
            </a:endParaRPr>
          </a:p>
          <a:p>
            <a:pPr marL="342900" indent="-342900">
              <a:lnSpc>
                <a:spcPct val="150000"/>
              </a:lnSpc>
              <a:buFont typeface="Wingdings" panose="05000000000000000000" pitchFamily="2" charset="2"/>
              <a:buChar char="Ø"/>
            </a:pPr>
            <a:r>
              <a:rPr lang="en-IN" sz="2400" spc="-1" dirty="0" smtClean="0">
                <a:solidFill>
                  <a:schemeClr val="bg1"/>
                </a:solidFill>
                <a:uFill>
                  <a:solidFill>
                    <a:srgbClr val="FFFFFF"/>
                  </a:solidFill>
                </a:uFill>
                <a:latin typeface="Arial"/>
              </a:rPr>
              <a:t> MS EXCEL</a:t>
            </a:r>
          </a:p>
          <a:p>
            <a:pPr marL="342900" indent="-342900">
              <a:lnSpc>
                <a:spcPct val="150000"/>
              </a:lnSpc>
              <a:buFont typeface="Wingdings" panose="05000000000000000000" pitchFamily="2" charset="2"/>
              <a:buChar char="Ø"/>
            </a:pPr>
            <a:r>
              <a:rPr lang="en-IN" sz="2400" spc="-1" dirty="0">
                <a:solidFill>
                  <a:schemeClr val="bg1"/>
                </a:solidFill>
                <a:uFill>
                  <a:solidFill>
                    <a:srgbClr val="FFFFFF"/>
                  </a:solidFill>
                </a:uFill>
                <a:latin typeface="Arial"/>
              </a:rPr>
              <a:t> </a:t>
            </a:r>
            <a:r>
              <a:rPr lang="en-IN" sz="2400" spc="-1" dirty="0" smtClean="0">
                <a:solidFill>
                  <a:schemeClr val="bg1"/>
                </a:solidFill>
                <a:uFill>
                  <a:solidFill>
                    <a:srgbClr val="FFFFFF"/>
                  </a:solidFill>
                </a:uFill>
                <a:latin typeface="Arial"/>
              </a:rPr>
              <a:t>PYTHON</a:t>
            </a:r>
          </a:p>
          <a:p>
            <a:pPr marL="342900" indent="-342900">
              <a:lnSpc>
                <a:spcPct val="150000"/>
              </a:lnSpc>
              <a:buFont typeface="Wingdings" panose="05000000000000000000" pitchFamily="2" charset="2"/>
              <a:buChar char="Ø"/>
            </a:pPr>
            <a:r>
              <a:rPr lang="en-IN" sz="2400" spc="-1" dirty="0">
                <a:solidFill>
                  <a:schemeClr val="bg1"/>
                </a:solidFill>
                <a:uFill>
                  <a:solidFill>
                    <a:srgbClr val="FFFFFF"/>
                  </a:solidFill>
                </a:uFill>
                <a:latin typeface="Arial"/>
              </a:rPr>
              <a:t> </a:t>
            </a:r>
            <a:r>
              <a:rPr lang="en-IN" sz="2400" spc="-1" dirty="0" smtClean="0">
                <a:solidFill>
                  <a:schemeClr val="bg1"/>
                </a:solidFill>
                <a:uFill>
                  <a:solidFill>
                    <a:srgbClr val="FFFFFF"/>
                  </a:solidFill>
                </a:uFill>
                <a:latin typeface="Arial"/>
              </a:rPr>
              <a:t>JUPYTER NOTE BOOK</a:t>
            </a:r>
          </a:p>
          <a:p>
            <a:pPr marL="342900" indent="-342900">
              <a:lnSpc>
                <a:spcPct val="150000"/>
              </a:lnSpc>
              <a:buFont typeface="Wingdings" panose="05000000000000000000" pitchFamily="2" charset="2"/>
              <a:buChar char="Ø"/>
            </a:pPr>
            <a:r>
              <a:rPr lang="en-IN" sz="2400" spc="-1" dirty="0">
                <a:solidFill>
                  <a:schemeClr val="bg1"/>
                </a:solidFill>
                <a:uFill>
                  <a:solidFill>
                    <a:srgbClr val="FFFFFF"/>
                  </a:solidFill>
                </a:uFill>
                <a:latin typeface="Arial"/>
              </a:rPr>
              <a:t> </a:t>
            </a:r>
            <a:r>
              <a:rPr lang="en-IN" sz="2400" spc="-1" dirty="0" smtClean="0">
                <a:solidFill>
                  <a:schemeClr val="bg1"/>
                </a:solidFill>
                <a:uFill>
                  <a:solidFill>
                    <a:srgbClr val="FFFFFF"/>
                  </a:solidFill>
                </a:uFill>
                <a:latin typeface="Arial"/>
              </a:rPr>
              <a:t>SUPERVISED MACHINE LEARNING (LOGISTIC REGRESSION)</a:t>
            </a:r>
            <a:endParaRPr lang="en-IN" sz="2400" spc="-1" dirty="0" smtClean="0">
              <a:solidFill>
                <a:schemeClr val="bg1"/>
              </a:solidFill>
              <a:uFill>
                <a:solidFill>
                  <a:srgbClr val="FFFFFF"/>
                </a:solidFill>
              </a:uFill>
              <a:latin typeface="Arial"/>
            </a:endParaRPr>
          </a:p>
          <a:p>
            <a:pPr marL="342900" indent="-342900">
              <a:lnSpc>
                <a:spcPct val="100000"/>
              </a:lnSpc>
              <a:buFont typeface="Wingdings" panose="05000000000000000000" pitchFamily="2" charset="2"/>
              <a:buChar char="Ø"/>
            </a:pPr>
            <a:endParaRPr lang="en-IN" sz="2400" spc="-1" dirty="0">
              <a:solidFill>
                <a:srgbClr val="FFFF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99" name="Picture 98"/>
          <p:cNvPicPr/>
          <p:nvPr/>
        </p:nvPicPr>
        <p:blipFill>
          <a:blip r:embed="rId2"/>
          <a:stretch/>
        </p:blipFill>
        <p:spPr>
          <a:xfrm>
            <a:off x="5050643" y="6152870"/>
            <a:ext cx="1826266" cy="441544"/>
          </a:xfrm>
          <a:prstGeom prst="rect">
            <a:avLst/>
          </a:prstGeom>
          <a:ln>
            <a:noFill/>
          </a:ln>
        </p:spPr>
      </p:pic>
    </p:spTree>
    <p:extLst>
      <p:ext uri="{BB962C8B-B14F-4D97-AF65-F5344CB8AC3E}">
        <p14:creationId xmlns:p14="http://schemas.microsoft.com/office/powerpoint/2010/main" val="2606424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27259" y="269507"/>
            <a:ext cx="11559941" cy="5746282"/>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r>
              <a:rPr lang="en-IN" sz="1633" spc="-1">
                <a:solidFill>
                  <a:srgbClr val="FFFFFF"/>
                </a:solidFill>
                <a:uFill>
                  <a:solidFill>
                    <a:srgbClr val="FFFFFF"/>
                  </a:solidFill>
                </a:uFill>
                <a:latin typeface="Arial"/>
                <a:ea typeface="DejaVu Sans"/>
              </a:rPr>
              <a:t> </a:t>
            </a: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101" name="CustomShape 2"/>
          <p:cNvSpPr/>
          <p:nvPr/>
        </p:nvSpPr>
        <p:spPr>
          <a:xfrm>
            <a:off x="874335" y="427044"/>
            <a:ext cx="7771428" cy="174826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chemeClr val="bg1"/>
                </a:solidFill>
                <a:uFill>
                  <a:solidFill>
                    <a:srgbClr val="FFFFFF"/>
                  </a:solidFill>
                </a:uFill>
                <a:latin typeface="Arial"/>
                <a:ea typeface="Arial"/>
              </a:rPr>
              <a:t>Prototype Demo(Video/Screenshots)</a:t>
            </a:r>
            <a:endParaRPr lang="en-IN" sz="1633" b="1" u="sng" spc="-1" dirty="0">
              <a:solidFill>
                <a:schemeClr val="bg1"/>
              </a:solidFill>
              <a:uFill>
                <a:solidFill>
                  <a:srgbClr val="FFFFFF"/>
                </a:solidFill>
              </a:uFill>
              <a:latin typeface="Arial"/>
            </a:endParaRPr>
          </a:p>
          <a:p>
            <a:pPr>
              <a:lnSpc>
                <a:spcPct val="100000"/>
              </a:lnSpc>
            </a:pPr>
            <a:endParaRPr lang="en-IN" sz="1633" b="1" spc="-1" dirty="0" smtClean="0">
              <a:solidFill>
                <a:schemeClr val="bg1"/>
              </a:solidFill>
              <a:uFill>
                <a:solidFill>
                  <a:srgbClr val="FFFFFF"/>
                </a:solidFill>
              </a:uFill>
              <a:latin typeface="Arial"/>
            </a:endParaRPr>
          </a:p>
          <a:p>
            <a:pPr>
              <a:lnSpc>
                <a:spcPct val="100000"/>
              </a:lnSpc>
            </a:pPr>
            <a:endParaRPr lang="en-IN" sz="1633" b="1" spc="-1" dirty="0">
              <a:solidFill>
                <a:schemeClr val="bg1"/>
              </a:solidFill>
              <a:uFill>
                <a:solidFill>
                  <a:srgbClr val="FFFFFF"/>
                </a:solidFill>
              </a:uFill>
              <a:latin typeface="Arial"/>
            </a:endParaRPr>
          </a:p>
          <a:p>
            <a:pPr>
              <a:lnSpc>
                <a:spcPct val="100000"/>
              </a:lnSpc>
            </a:pPr>
            <a:endParaRPr lang="en-IN" sz="1633" b="1" spc="-1" dirty="0" smtClean="0">
              <a:solidFill>
                <a:schemeClr val="bg1"/>
              </a:solidFill>
              <a:uFill>
                <a:solidFill>
                  <a:srgbClr val="FFFFFF"/>
                </a:solidFill>
              </a:uFill>
              <a:latin typeface="Arial"/>
            </a:endParaRPr>
          </a:p>
          <a:p>
            <a:pPr>
              <a:lnSpc>
                <a:spcPct val="100000"/>
              </a:lnSpc>
            </a:pPr>
            <a:r>
              <a:rPr lang="en-IN" sz="2800" b="1" u="sng" spc="-1" dirty="0" smtClean="0">
                <a:solidFill>
                  <a:schemeClr val="bg1"/>
                </a:solidFill>
                <a:uFill>
                  <a:solidFill>
                    <a:srgbClr val="FFFFFF"/>
                  </a:solidFill>
                </a:uFill>
                <a:latin typeface="Arial"/>
              </a:rPr>
              <a:t>MODEL ACCURACY</a:t>
            </a:r>
            <a:endParaRPr lang="en-IN" sz="2800" b="1" u="sng" spc="-1" dirty="0">
              <a:solidFill>
                <a:schemeClr val="bg1"/>
              </a:solidFill>
              <a:uFill>
                <a:solidFill>
                  <a:srgbClr val="FFFFFF"/>
                </a:solidFill>
              </a:uFill>
              <a:latin typeface="Arial"/>
            </a:endParaRPr>
          </a:p>
          <a:p>
            <a:pPr>
              <a:lnSpc>
                <a:spcPct val="100000"/>
              </a:lnSpc>
            </a:pPr>
            <a:endParaRPr lang="en-IN" sz="2000" b="1" spc="-1" dirty="0">
              <a:solidFill>
                <a:schemeClr val="bg1"/>
              </a:solidFill>
              <a:uFill>
                <a:solidFill>
                  <a:srgbClr val="FFFFFF"/>
                </a:solidFill>
              </a:uFill>
              <a:latin typeface="Arial"/>
            </a:endParaRPr>
          </a:p>
          <a:p>
            <a:pPr algn="ctr">
              <a:lnSpc>
                <a:spcPct val="42000"/>
              </a:lnSpc>
            </a:pPr>
            <a:endParaRPr lang="en-IN" sz="1633" b="1" spc="-1" dirty="0">
              <a:solidFill>
                <a:schemeClr val="bg1"/>
              </a:solidFill>
              <a:uFill>
                <a:solidFill>
                  <a:srgbClr val="FFFFFF"/>
                </a:solidFill>
              </a:uFill>
              <a:latin typeface="Arial"/>
            </a:endParaRPr>
          </a:p>
          <a:p>
            <a:pPr algn="ctr">
              <a:lnSpc>
                <a:spcPct val="54000"/>
              </a:lnSpc>
            </a:pPr>
            <a:endParaRPr lang="en-IN" sz="1633" b="1" spc="-1" dirty="0">
              <a:solidFill>
                <a:schemeClr val="bg1"/>
              </a:solidFill>
              <a:uFill>
                <a:solidFill>
                  <a:srgbClr val="FFFFFF"/>
                </a:solidFill>
              </a:uFill>
              <a:latin typeface="Arial"/>
            </a:endParaRPr>
          </a:p>
        </p:txBody>
      </p:sp>
      <p:pic>
        <p:nvPicPr>
          <p:cNvPr id="102" name="Picture 101"/>
          <p:cNvPicPr/>
          <p:nvPr/>
        </p:nvPicPr>
        <p:blipFill>
          <a:blip r:embed="rId2"/>
          <a:stretch/>
        </p:blipFill>
        <p:spPr>
          <a:xfrm>
            <a:off x="5050643" y="6152870"/>
            <a:ext cx="1826266" cy="441544"/>
          </a:xfrm>
          <a:prstGeom prst="rect">
            <a:avLst/>
          </a:prstGeom>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175" y="2456244"/>
            <a:ext cx="9374611" cy="2982223"/>
          </a:xfrm>
          <a:prstGeom prst="rect">
            <a:avLst/>
          </a:prstGeom>
        </p:spPr>
      </p:pic>
    </p:spTree>
    <p:extLst>
      <p:ext uri="{BB962C8B-B14F-4D97-AF65-F5344CB8AC3E}">
        <p14:creationId xmlns:p14="http://schemas.microsoft.com/office/powerpoint/2010/main" val="11352563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27259" y="269507"/>
            <a:ext cx="11559941" cy="5746282"/>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r>
              <a:rPr lang="en-IN" sz="1633" spc="-1">
                <a:solidFill>
                  <a:srgbClr val="FFFFFF"/>
                </a:solidFill>
                <a:uFill>
                  <a:solidFill>
                    <a:srgbClr val="FFFFFF"/>
                  </a:solidFill>
                </a:uFill>
                <a:latin typeface="Arial"/>
                <a:ea typeface="DejaVu Sans"/>
              </a:rPr>
              <a:t> </a:t>
            </a: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101" name="CustomShape 2"/>
          <p:cNvSpPr/>
          <p:nvPr/>
        </p:nvSpPr>
        <p:spPr>
          <a:xfrm>
            <a:off x="874335" y="427044"/>
            <a:ext cx="7771428" cy="174826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chemeClr val="bg1"/>
                </a:solidFill>
                <a:uFill>
                  <a:solidFill>
                    <a:srgbClr val="FFFFFF"/>
                  </a:solidFill>
                </a:uFill>
                <a:latin typeface="Arial"/>
                <a:ea typeface="Arial"/>
              </a:rPr>
              <a:t>Prototype Demo(Video/Screenshots)</a:t>
            </a:r>
            <a:endParaRPr lang="en-IN" sz="1633" b="1" u="sng" spc="-1" dirty="0">
              <a:solidFill>
                <a:schemeClr val="bg1"/>
              </a:solidFill>
              <a:uFill>
                <a:solidFill>
                  <a:srgbClr val="FFFFFF"/>
                </a:solidFill>
              </a:uFill>
              <a:latin typeface="Arial"/>
            </a:endParaRPr>
          </a:p>
          <a:p>
            <a:pPr>
              <a:lnSpc>
                <a:spcPct val="100000"/>
              </a:lnSpc>
            </a:pPr>
            <a:endParaRPr lang="en-IN" sz="1633" b="1" spc="-1" dirty="0" smtClean="0">
              <a:solidFill>
                <a:schemeClr val="bg1"/>
              </a:solidFill>
              <a:uFill>
                <a:solidFill>
                  <a:srgbClr val="FFFFFF"/>
                </a:solidFill>
              </a:uFill>
              <a:latin typeface="Arial"/>
            </a:endParaRPr>
          </a:p>
          <a:p>
            <a:pPr>
              <a:lnSpc>
                <a:spcPct val="100000"/>
              </a:lnSpc>
            </a:pPr>
            <a:r>
              <a:rPr lang="en-IN" sz="2800" b="1" u="sng" spc="-1" dirty="0" smtClean="0">
                <a:solidFill>
                  <a:schemeClr val="bg1"/>
                </a:solidFill>
                <a:uFill>
                  <a:solidFill>
                    <a:srgbClr val="FFFFFF"/>
                  </a:solidFill>
                </a:uFill>
                <a:latin typeface="Arial"/>
              </a:rPr>
              <a:t>MODEL SUMMARY</a:t>
            </a:r>
            <a:endParaRPr lang="en-IN" sz="2800" b="1" u="sng" spc="-1" dirty="0">
              <a:solidFill>
                <a:schemeClr val="bg1"/>
              </a:solidFill>
              <a:uFill>
                <a:solidFill>
                  <a:srgbClr val="FFFFFF"/>
                </a:solidFill>
              </a:uFill>
              <a:latin typeface="Arial"/>
            </a:endParaRPr>
          </a:p>
          <a:p>
            <a:pPr>
              <a:lnSpc>
                <a:spcPct val="100000"/>
              </a:lnSpc>
            </a:pPr>
            <a:endParaRPr lang="en-IN" sz="2000" b="1" spc="-1" dirty="0">
              <a:solidFill>
                <a:schemeClr val="bg1"/>
              </a:solidFill>
              <a:uFill>
                <a:solidFill>
                  <a:srgbClr val="FFFFFF"/>
                </a:solidFill>
              </a:uFill>
              <a:latin typeface="Arial"/>
            </a:endParaRPr>
          </a:p>
          <a:p>
            <a:pPr algn="ctr">
              <a:lnSpc>
                <a:spcPct val="42000"/>
              </a:lnSpc>
            </a:pPr>
            <a:endParaRPr lang="en-IN" sz="1633" b="1" spc="-1" dirty="0">
              <a:solidFill>
                <a:schemeClr val="bg1"/>
              </a:solidFill>
              <a:uFill>
                <a:solidFill>
                  <a:srgbClr val="FFFFFF"/>
                </a:solidFill>
              </a:uFill>
              <a:latin typeface="Arial"/>
            </a:endParaRPr>
          </a:p>
          <a:p>
            <a:pPr algn="ctr">
              <a:lnSpc>
                <a:spcPct val="54000"/>
              </a:lnSpc>
            </a:pPr>
            <a:endParaRPr lang="en-IN" sz="1633" b="1" spc="-1" dirty="0">
              <a:solidFill>
                <a:schemeClr val="bg1"/>
              </a:solidFill>
              <a:uFill>
                <a:solidFill>
                  <a:srgbClr val="FFFFFF"/>
                </a:solidFill>
              </a:uFill>
              <a:latin typeface="Arial"/>
            </a:endParaRPr>
          </a:p>
        </p:txBody>
      </p:sp>
      <p:pic>
        <p:nvPicPr>
          <p:cNvPr id="102" name="Picture 101"/>
          <p:cNvPicPr/>
          <p:nvPr/>
        </p:nvPicPr>
        <p:blipFill>
          <a:blip r:embed="rId2"/>
          <a:stretch/>
        </p:blipFill>
        <p:spPr>
          <a:xfrm>
            <a:off x="5050643" y="6152870"/>
            <a:ext cx="1826266" cy="441544"/>
          </a:xfrm>
          <a:prstGeom prst="rect">
            <a:avLst/>
          </a:prstGeom>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28" y="1896176"/>
            <a:ext cx="8557933" cy="3658784"/>
          </a:xfrm>
          <a:prstGeom prst="rect">
            <a:avLst/>
          </a:prstGeom>
        </p:spPr>
      </p:pic>
    </p:spTree>
    <p:extLst>
      <p:ext uri="{BB962C8B-B14F-4D97-AF65-F5344CB8AC3E}">
        <p14:creationId xmlns:p14="http://schemas.microsoft.com/office/powerpoint/2010/main" val="42081026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98122" y="496780"/>
            <a:ext cx="11244699" cy="5490133"/>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07" name="CustomShape 2"/>
          <p:cNvSpPr/>
          <p:nvPr/>
        </p:nvSpPr>
        <p:spPr>
          <a:xfrm>
            <a:off x="1206273" y="811287"/>
            <a:ext cx="9939782" cy="460773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u="sng" spc="-1" dirty="0">
                <a:solidFill>
                  <a:srgbClr val="FFFFFF"/>
                </a:solidFill>
                <a:uFill>
                  <a:solidFill>
                    <a:srgbClr val="FFFFFF"/>
                  </a:solidFill>
                </a:uFill>
                <a:latin typeface="Arial"/>
              </a:rPr>
              <a:t>Impact of </a:t>
            </a:r>
            <a:r>
              <a:rPr lang="en-IN" sz="3266" b="1" u="sng" spc="-1" dirty="0" smtClean="0">
                <a:solidFill>
                  <a:srgbClr val="FFFFFF"/>
                </a:solidFill>
                <a:uFill>
                  <a:solidFill>
                    <a:srgbClr val="FFFFFF"/>
                  </a:solidFill>
                </a:uFill>
                <a:latin typeface="Arial"/>
              </a:rPr>
              <a:t>usage</a:t>
            </a:r>
          </a:p>
          <a:p>
            <a:pPr>
              <a:lnSpc>
                <a:spcPct val="100000"/>
              </a:lnSpc>
            </a:pPr>
            <a:endParaRPr lang="en-IN" sz="3266" b="1" spc="-1" dirty="0">
              <a:solidFill>
                <a:srgbClr val="FFFFFF"/>
              </a:solidFill>
              <a:uFill>
                <a:solidFill>
                  <a:srgbClr val="FFFFFF"/>
                </a:solidFill>
              </a:uFill>
              <a:latin typeface="Arial"/>
            </a:endParaRPr>
          </a:p>
          <a:p>
            <a:pPr algn="just">
              <a:lnSpc>
                <a:spcPct val="100000"/>
              </a:lnSpc>
            </a:pPr>
            <a:r>
              <a:rPr lang="en-IN" sz="2400" spc="-1" dirty="0" smtClean="0">
                <a:solidFill>
                  <a:srgbClr val="FFFFFF"/>
                </a:solidFill>
                <a:uFill>
                  <a:solidFill>
                    <a:srgbClr val="FFFFFF"/>
                  </a:solidFill>
                </a:uFill>
              </a:rPr>
              <a:t>Using the concept of ML through logistic regression we were able to identify the accurate most eligible customers for credit card. By identifying this, the chance of awarding credit card to non creditable customers is avoided and increase in company’s liability towards recovering money from default customers is greatly minimised.</a:t>
            </a:r>
            <a:endParaRPr lang="en-IN" sz="2400" spc="-1" dirty="0">
              <a:solidFill>
                <a:srgbClr val="000000"/>
              </a:solidFill>
              <a:uFill>
                <a:solidFill>
                  <a:srgbClr val="FFFFFF"/>
                </a:solidFill>
              </a:uFil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sp>
        <p:nvSpPr>
          <p:cNvPr id="108" name="CustomShape 3"/>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09" name="CustomShape 4"/>
          <p:cNvSpPr/>
          <p:nvPr/>
        </p:nvSpPr>
        <p:spPr>
          <a:xfrm>
            <a:off x="3180289" y="2441227"/>
            <a:ext cx="6241701"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0" name="CustomShape 5"/>
          <p:cNvSpPr/>
          <p:nvPr/>
        </p:nvSpPr>
        <p:spPr>
          <a:xfrm>
            <a:off x="3137179" y="4040516"/>
            <a:ext cx="5820406"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3" name="CustomShape 8"/>
          <p:cNvSpPr/>
          <p:nvPr/>
        </p:nvSpPr>
        <p:spPr>
          <a:xfrm>
            <a:off x="2428489" y="2089821"/>
            <a:ext cx="986288" cy="585241"/>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4" name="CustomShape 9"/>
          <p:cNvSpPr/>
          <p:nvPr/>
        </p:nvSpPr>
        <p:spPr>
          <a:xfrm>
            <a:off x="2428489" y="3690416"/>
            <a:ext cx="705751" cy="48693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5" name="CustomShape 10"/>
          <p:cNvSpPr/>
          <p:nvPr/>
        </p:nvSpPr>
        <p:spPr>
          <a:xfrm>
            <a:off x="3180289" y="2441227"/>
            <a:ext cx="6241701" cy="40790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6" name="CustomShape 11"/>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7" name="CustomShape 12"/>
          <p:cNvSpPr/>
          <p:nvPr/>
        </p:nvSpPr>
        <p:spPr>
          <a:xfrm>
            <a:off x="3180288" y="2117581"/>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sp>
        <p:nvSpPr>
          <p:cNvPr id="118" name="CustomShape 13"/>
          <p:cNvSpPr/>
          <p:nvPr/>
        </p:nvSpPr>
        <p:spPr>
          <a:xfrm>
            <a:off x="3194331" y="3722748"/>
            <a:ext cx="3347828" cy="29751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p:txBody>
      </p:sp>
      <p:pic>
        <p:nvPicPr>
          <p:cNvPr id="119" name="Picture 118"/>
          <p:cNvPicPr/>
          <p:nvPr/>
        </p:nvPicPr>
        <p:blipFill>
          <a:blip r:embed="rId2"/>
          <a:stretch/>
        </p:blipFill>
        <p:spPr>
          <a:xfrm>
            <a:off x="5050643" y="6152870"/>
            <a:ext cx="1826266" cy="441544"/>
          </a:xfrm>
          <a:prstGeom prst="rect">
            <a:avLst/>
          </a:prstGeom>
          <a:ln>
            <a:noFill/>
          </a:ln>
        </p:spPr>
      </p:pic>
    </p:spTree>
    <p:extLst>
      <p:ext uri="{BB962C8B-B14F-4D97-AF65-F5344CB8AC3E}">
        <p14:creationId xmlns:p14="http://schemas.microsoft.com/office/powerpoint/2010/main" val="4914959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364</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Century Schoolbook L</vt:lpstr>
      <vt:lpstr>DejaVu Sans</vt:lpstr>
      <vt:lpstr>Symbol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Dundlodia</dc:creator>
  <cp:lastModifiedBy>Synopsys Employee</cp:lastModifiedBy>
  <cp:revision>43</cp:revision>
  <dcterms:created xsi:type="dcterms:W3CDTF">2018-04-16T06:56:04Z</dcterms:created>
  <dcterms:modified xsi:type="dcterms:W3CDTF">2019-10-20T19:01:34Z</dcterms:modified>
</cp:coreProperties>
</file>