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96" r:id="rId4"/>
    <p:sldId id="297" r:id="rId5"/>
    <p:sldId id="305" r:id="rId6"/>
    <p:sldId id="299" r:id="rId7"/>
    <p:sldId id="300" r:id="rId8"/>
    <p:sldId id="301" r:id="rId9"/>
    <p:sldId id="306" r:id="rId10"/>
    <p:sldId id="303" r:id="rId11"/>
    <p:sldId id="304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C67A9A46-3BA0-47F3-AD65-2184DA2DBA83}">
          <p14:sldIdLst>
            <p14:sldId id="269"/>
            <p14:sldId id="273"/>
            <p14:sldId id="293"/>
            <p14:sldId id="276"/>
            <p14:sldId id="278"/>
            <p14:sldId id="279"/>
            <p14:sldId id="280"/>
            <p14:sldId id="281"/>
            <p14:sldId id="291"/>
            <p14:sldId id="290"/>
            <p14:sldId id="285"/>
            <p14:sldId id="282"/>
            <p14:sldId id="294"/>
            <p14:sldId id="287"/>
            <p14:sldId id="29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nopsys Employee" initials="SE" lastIdx="2" clrIdx="0">
    <p:extLst>
      <p:ext uri="{19B8F6BF-5375-455C-9EA6-DF929625EA0E}">
        <p15:presenceInfo xmlns="" xmlns:p15="http://schemas.microsoft.com/office/powerpoint/2012/main" userId="Synopsys Employ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10365"/>
    <a:srgbClr val="000066"/>
    <a:srgbClr val="AFB30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-900" y="-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5834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8397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897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5827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6541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21930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8343" y="215799"/>
            <a:ext cx="11495314" cy="243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5400" b="1" u="sng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TAKENMIND </a:t>
            </a:r>
            <a:r>
              <a:rPr lang="en-GB" sz="5400" b="1" u="sng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GLOBAL </a:t>
            </a:r>
            <a:r>
              <a:rPr lang="en-GB" sz="5400" b="1" u="sng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DATA </a:t>
            </a:r>
          </a:p>
          <a:p>
            <a:pPr algn="ctr">
              <a:lnSpc>
                <a:spcPct val="150000"/>
              </a:lnSpc>
            </a:pPr>
            <a:r>
              <a:rPr lang="en-GB" sz="5400" b="1" u="sng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ANALYTICS INTERNSHIP</a:t>
            </a:r>
            <a:r>
              <a:rPr lang="en-GB" sz="54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54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486" y="3915434"/>
            <a:ext cx="117130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EMPLOYEE ATTRITION </a:t>
            </a:r>
            <a:r>
              <a:rPr lang="en-US" sz="40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PROBLEM </a:t>
            </a:r>
            <a:r>
              <a:rPr lang="en-US" sz="40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IN COMPANY X</a:t>
            </a:r>
            <a:endParaRPr lang="en-US" sz="40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90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428" y="261257"/>
            <a:ext cx="1129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LAST EVALUATION – 12.2%  </a:t>
            </a:r>
            <a:endParaRPr lang="en-US" altLang="en-US" sz="3200" b="1" u="sng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8" y="1015530"/>
            <a:ext cx="5776687" cy="54578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6342744" y="1320800"/>
            <a:ext cx="56315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Employees with low performance tend to leave the company more (0.4~0.6) </a:t>
            </a:r>
            <a:endParaRPr lang="en-US" sz="3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3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Employees with high performance tend to leave the company more (0.8-1) </a:t>
            </a:r>
            <a:endParaRPr lang="en-US" sz="3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3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 sweet spot for employees that stayed is within 0.6-0.8 </a:t>
            </a:r>
            <a:r>
              <a:rPr lang="en-US" sz="3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evaluation</a:t>
            </a:r>
            <a:endParaRPr lang="en-US" sz="3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0"/>
            <a:ext cx="11161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EMPLOYEES IDENTIFIED WHO ARE </a:t>
            </a:r>
            <a:endParaRPr lang="en-US" altLang="en-US" sz="3200" b="1" u="sng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PRONE </a:t>
            </a:r>
            <a:r>
              <a:rPr lang="en-US" alt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 LEAVE NEXT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8285" y="1256689"/>
          <a:ext cx="4528458" cy="523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274"/>
                <a:gridCol w="2856184"/>
              </a:tblGrid>
              <a:tr h="435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EMP_ID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Probability for Attrition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5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</a:tr>
              <a:tr h="435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</a:tr>
              <a:tr h="435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</a:tr>
              <a:tr h="435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8523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</a:tr>
              <a:tr h="435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</a:tr>
              <a:tr h="435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6077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</a:tr>
              <a:tr h="435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7863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</a:tr>
              <a:tr h="435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5566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</a:tr>
              <a:tr h="435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6605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</a:tr>
              <a:tr h="435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</a:tr>
              <a:tr h="435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54800" y="1263950"/>
          <a:ext cx="4709886" cy="519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2"/>
                <a:gridCol w="2747434"/>
              </a:tblGrid>
              <a:tr h="466376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EMP_ID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Probability for Attrition</a:t>
                      </a:r>
                    </a:p>
                  </a:txBody>
                  <a:tcPr anchor="ctr"/>
                </a:tc>
              </a:tr>
              <a:tr h="472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</a:tr>
              <a:tr h="472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6359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</a:tr>
              <a:tr h="472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7763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</a:tr>
              <a:tr h="472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</a:tr>
              <a:tr h="472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3781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</a:tr>
              <a:tr h="472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5848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</a:tr>
              <a:tr h="472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7444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</a:tr>
              <a:tr h="472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</a:tr>
              <a:tr h="472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6264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</a:tr>
              <a:tr h="472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6467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9086" y="2104571"/>
            <a:ext cx="795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4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1741714" y="1122363"/>
            <a:ext cx="10450286" cy="2387600"/>
          </a:xfrm>
          <a:prstGeom prst="rect">
            <a:avLst/>
          </a:prstGeom>
          <a:effectLst>
            <a:outerShdw blurRad="38100" dist="38100" sx="101000" sy="101000" algn="ctr" rotWithShape="0">
              <a:schemeClr val="bg1">
                <a:alpha val="55000"/>
              </a:scheme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6640" y="2135196"/>
            <a:ext cx="9480331" cy="35394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Finding what </a:t>
            </a: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type of employees are </a:t>
            </a:r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leaving</a:t>
            </a:r>
          </a:p>
          <a:p>
            <a:pPr algn="just"/>
            <a:endParaRPr lang="en-US" sz="3200" dirty="0" smtClean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Finding the reasons/factors why employees are leaving</a:t>
            </a:r>
            <a:r>
              <a:rPr lang="en-US" sz="32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endParaRPr lang="en-US" sz="32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Predict </a:t>
            </a:r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which employees are prone to leave 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next using predictive model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75657" y="1088571"/>
            <a:ext cx="296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OBJECTIVE:</a:t>
            </a:r>
            <a:endParaRPr lang="en-US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77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749" y="0"/>
            <a:ext cx="11181475" cy="781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% OF FACTORS AFFECTING EMPLOYEE ATTRITION</a:t>
            </a:r>
            <a:endParaRPr lang="en-US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20" y="884900"/>
            <a:ext cx="6015422" cy="5770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908800" y="943429"/>
            <a:ext cx="4891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atisfaction Level      		</a:t>
            </a:r>
            <a:r>
              <a:rPr lang="en-US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30.5423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 of Project               	19.4673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Time Spend  Company    	17.8225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Average Monthly  Hours   	15.4004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Last  Evaluation                	12.1761</a:t>
            </a:r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Work  Accident           	 	1.0408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Salary  Low                       	0.7152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Salary  High                      	0.4263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Dept  Technical                 	0.333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Dept  Sales                        	0.3098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Salary  Medium                	0.3049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Dept  Support                   	0.2618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Promotion Last 5years    	0.189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Dept IT                            	0.1684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Dept  R&amp;D                    		0.1596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Dept  Accounting              	0.1581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Dept  HR                            	0.1547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Dept  Management          	0.1455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Dept  Marketing               	0.1141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Dept  Product  </a:t>
            </a:r>
            <a:r>
              <a:rPr lang="en-US" altLang="en-US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mng</a:t>
            </a:r>
            <a:r>
              <a:rPr lang="en-US" alt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  	0.11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428" y="261257"/>
            <a:ext cx="1129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SATISFACTION LEVEL - 30.5% </a:t>
            </a:r>
            <a:endParaRPr lang="en-US" altLang="en-US" sz="3200" b="1" u="sng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9" y="1109071"/>
            <a:ext cx="10744482" cy="50992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9715" y="856343"/>
            <a:ext cx="102325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Employees who had really low satisfaction levels (0.2 or less) left the company </a:t>
            </a:r>
            <a:r>
              <a:rPr lang="en-US" sz="3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more</a:t>
            </a:r>
            <a:br>
              <a:rPr lang="en-US" sz="3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en-US" sz="3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Employees who had low satisfaction levels (0.3~0.5) left the company </a:t>
            </a:r>
            <a:r>
              <a:rPr lang="en-US" sz="3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more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3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Employees who had really high satisfaction levels (0.7 or more) left the company </a:t>
            </a:r>
            <a:r>
              <a:rPr lang="en-US" sz="3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more</a:t>
            </a:r>
            <a:endParaRPr lang="en-US" sz="3000" b="1" u="sng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428" y="261257"/>
            <a:ext cx="1129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NUMBER OF PROJECT – 19.5%  </a:t>
            </a:r>
            <a:endParaRPr lang="en-US" altLang="en-US" sz="3200" b="1" u="sng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0" y="1082748"/>
            <a:ext cx="6143494" cy="5100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7170057" y="1480458"/>
            <a:ext cx="457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More than half of the employees with 2,6, and 7 projects left the company </a:t>
            </a:r>
            <a:endParaRPr lang="en-US" sz="32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/>
            <a:endParaRPr lang="en-US" sz="32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All of the employees with 7 projects left the 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company</a:t>
            </a:r>
            <a:endParaRPr lang="en-US" sz="32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428" y="261257"/>
            <a:ext cx="1129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TIME SPEND AT THE COMPANY – 17.8%  </a:t>
            </a:r>
            <a:endParaRPr lang="en-US" altLang="en-US" sz="3200" b="1" u="sng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5" y="1111510"/>
            <a:ext cx="6061189" cy="5129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6937829" y="1857829"/>
            <a:ext cx="4862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 3,4 and 5 year time spend were the top 4 to have employee attrition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just"/>
            <a:endParaRPr lang="en-US" sz="32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All of the employees work 7,8,10 year didn’t left the company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32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428" y="261257"/>
            <a:ext cx="1129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AVERAGE MONTHLY HOURS – 15.4%  </a:t>
            </a:r>
            <a:endParaRPr lang="en-US" altLang="en-US" sz="3200" b="1" u="sng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19" y="1066005"/>
            <a:ext cx="10536563" cy="5276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600" y="711200"/>
            <a:ext cx="1046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Employees who had less hours of work (~150hours or less) left the company more </a:t>
            </a:r>
            <a:endParaRPr lang="en-US" sz="3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3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Employees who had too many hours of work (~250 or more) left the company </a:t>
            </a:r>
            <a:endParaRPr lang="en-US" sz="3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3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Employees who left generally were underworked or overworked</a:t>
            </a:r>
            <a:r>
              <a:rPr lang="en-US" sz="3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3000" b="1" u="sng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06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285</Words>
  <Application>Microsoft Office PowerPoint</Application>
  <PresentationFormat>Custom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Synopsys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 SOMAN</dc:creator>
  <cp:lastModifiedBy>user</cp:lastModifiedBy>
  <cp:revision>144</cp:revision>
  <dcterms:created xsi:type="dcterms:W3CDTF">2020-01-26T03:57:51Z</dcterms:created>
  <dcterms:modified xsi:type="dcterms:W3CDTF">2020-01-29T02:02:27Z</dcterms:modified>
</cp:coreProperties>
</file>