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commentAuthors.xml" ContentType="application/vnd.openxmlformats-officedocument.presentationml.commentAuthors+xml"/>
  <Default Extension="vml" ContentType="application/vnd.openxmlformats-officedocument.vmlDrawing"/>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5" r:id="rId2"/>
    <p:sldId id="297" r:id="rId3"/>
    <p:sldId id="298" r:id="rId4"/>
    <p:sldId id="299" r:id="rId5"/>
    <p:sldId id="300" r:id="rId6"/>
    <p:sldId id="302" r:id="rId7"/>
    <p:sldId id="303" r:id="rId8"/>
    <p:sldId id="304" r:id="rId9"/>
    <p:sldId id="305" r:id="rId10"/>
    <p:sldId id="306" r:id="rId11"/>
    <p:sldId id="307" r:id="rId12"/>
    <p:sldId id="308" r:id="rId13"/>
    <p:sldId id="309" r:id="rId14"/>
    <p:sldId id="310" r:id="rId15"/>
    <p:sldId id="311" r:id="rId16"/>
    <p:sldId id="31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C67A9A46-3BA0-47F3-AD65-2184DA2DBA83}">
          <p14:sldIdLst>
            <p14:sldId id="269"/>
            <p14:sldId id="273"/>
            <p14:sldId id="293"/>
            <p14:sldId id="276"/>
            <p14:sldId id="278"/>
            <p14:sldId id="279"/>
            <p14:sldId id="280"/>
            <p14:sldId id="281"/>
            <p14:sldId id="291"/>
            <p14:sldId id="290"/>
            <p14:sldId id="285"/>
            <p14:sldId id="282"/>
            <p14:sldId id="294"/>
            <p14:sldId id="287"/>
            <p14:sldId id="292"/>
          </p14:sldIdLst>
        </p14:section>
      </p14:sectionLst>
    </p:ex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ynopsys Employee" initials="SE" lastIdx="2" clrIdx="0">
    <p:extLst>
      <p:ext uri="{19B8F6BF-5375-455C-9EA6-DF929625EA0E}">
        <p15:presenceInfo xmlns:p15="http://schemas.microsoft.com/office/powerpoint/2012/main" xmlns="" userId="Synopsys Employe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FB30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p:scale>
          <a:sx n="66" d="100"/>
          <a:sy n="66" d="100"/>
        </p:scale>
        <p:origin x="-816" y="-17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058340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783970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989729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758270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665411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1BCA46F9-0743-427A-BCDC-1D877F360631}" type="datetimeFigureOut">
              <a:rPr lang="en-US" smtClean="0"/>
              <a:pPr/>
              <a:t>29-Jan-20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B4BC0D0-0CE8-4A95-A066-6939E81B6179}" type="slidenum">
              <a:rPr lang="en-US" smtClean="0"/>
              <a:pPr/>
              <a:t>‹#›</a:t>
            </a:fld>
            <a:endParaRPr lang="en-US"/>
          </a:p>
        </p:txBody>
      </p:sp>
    </p:spTree>
    <p:extLst>
      <p:ext uri="{BB962C8B-B14F-4D97-AF65-F5344CB8AC3E}">
        <p14:creationId xmlns:p14="http://schemas.microsoft.com/office/powerpoint/2010/main" xmlns="" val="14964607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9219309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Office_Excel_Worksheet1.xlsx"/><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8343" y="0"/>
            <a:ext cx="11495314" cy="2431371"/>
          </a:xfrm>
          <a:prstGeom prst="rect">
            <a:avLst/>
          </a:prstGeom>
          <a:noFill/>
        </p:spPr>
        <p:txBody>
          <a:bodyPr wrap="square" rtlCol="0">
            <a:spAutoFit/>
          </a:bodyPr>
          <a:lstStyle/>
          <a:p>
            <a:pPr algn="ctr">
              <a:lnSpc>
                <a:spcPct val="150000"/>
              </a:lnSpc>
            </a:pPr>
            <a:r>
              <a:rPr lang="en-GB" sz="5400" b="1" u="sng" dirty="0">
                <a:solidFill>
                  <a:srgbClr val="FFC000"/>
                </a:solidFill>
                <a:latin typeface="Arial" pitchFamily="34" charset="0"/>
                <a:cs typeface="Arial" pitchFamily="34" charset="0"/>
              </a:rPr>
              <a:t>TAKENMIND </a:t>
            </a:r>
            <a:r>
              <a:rPr lang="en-GB" sz="5400" b="1" u="sng" dirty="0" smtClean="0">
                <a:solidFill>
                  <a:srgbClr val="FFC000"/>
                </a:solidFill>
                <a:latin typeface="Arial" pitchFamily="34" charset="0"/>
                <a:cs typeface="Arial" pitchFamily="34" charset="0"/>
              </a:rPr>
              <a:t>GLOBAL DATA </a:t>
            </a:r>
          </a:p>
          <a:p>
            <a:pPr algn="ctr">
              <a:lnSpc>
                <a:spcPct val="150000"/>
              </a:lnSpc>
            </a:pPr>
            <a:r>
              <a:rPr lang="en-GB" sz="5400" b="1" u="sng" dirty="0" smtClean="0">
                <a:solidFill>
                  <a:srgbClr val="FFC000"/>
                </a:solidFill>
                <a:latin typeface="Arial" pitchFamily="34" charset="0"/>
                <a:cs typeface="Arial" pitchFamily="34" charset="0"/>
              </a:rPr>
              <a:t>ANALYTICS INTERNSHIP</a:t>
            </a:r>
            <a:r>
              <a:rPr lang="en-GB" sz="5400" b="1" dirty="0" smtClean="0">
                <a:solidFill>
                  <a:srgbClr val="FFC000"/>
                </a:solidFill>
                <a:latin typeface="Arial" pitchFamily="34" charset="0"/>
                <a:cs typeface="Arial" pitchFamily="34" charset="0"/>
              </a:rPr>
              <a:t> </a:t>
            </a:r>
            <a:endParaRPr lang="en-US" sz="5400" b="1" dirty="0">
              <a:solidFill>
                <a:srgbClr val="FFC000"/>
              </a:solidFill>
              <a:latin typeface="Arial" pitchFamily="34" charset="0"/>
              <a:cs typeface="Arial" pitchFamily="34" charset="0"/>
            </a:endParaRPr>
          </a:p>
        </p:txBody>
      </p:sp>
      <p:sp>
        <p:nvSpPr>
          <p:cNvPr id="4" name="Rectangle 3"/>
          <p:cNvSpPr/>
          <p:nvPr/>
        </p:nvSpPr>
        <p:spPr>
          <a:xfrm>
            <a:off x="224973" y="3373800"/>
            <a:ext cx="11713028" cy="2769989"/>
          </a:xfrm>
          <a:prstGeom prst="rect">
            <a:avLst/>
          </a:prstGeom>
        </p:spPr>
        <p:txBody>
          <a:bodyPr wrap="square">
            <a:spAutoFit/>
          </a:bodyPr>
          <a:lstStyle/>
          <a:p>
            <a:pPr algn="ctr">
              <a:lnSpc>
                <a:spcPct val="150000"/>
              </a:lnSpc>
            </a:pPr>
            <a:r>
              <a:rPr lang="en-US" sz="4000" b="1" u="sng" dirty="0" smtClean="0">
                <a:solidFill>
                  <a:srgbClr val="FFFF00"/>
                </a:solidFill>
                <a:latin typeface="Arial" pitchFamily="34" charset="0"/>
                <a:cs typeface="Arial" pitchFamily="34" charset="0"/>
              </a:rPr>
              <a:t>PROJECT REPORT ON </a:t>
            </a:r>
          </a:p>
          <a:p>
            <a:pPr algn="ctr">
              <a:lnSpc>
                <a:spcPct val="150000"/>
              </a:lnSpc>
            </a:pPr>
            <a:r>
              <a:rPr lang="en-US" sz="4000" b="1" u="sng" dirty="0" smtClean="0">
                <a:solidFill>
                  <a:srgbClr val="FFFF00"/>
                </a:solidFill>
                <a:latin typeface="Arial" pitchFamily="34" charset="0"/>
                <a:cs typeface="Arial" pitchFamily="34" charset="0"/>
              </a:rPr>
              <a:t>EMPLOYEE ATTRITION PROBLEM</a:t>
            </a:r>
            <a:endParaRPr lang="en-US" sz="4800" b="1" u="sng" dirty="0" smtClean="0">
              <a:solidFill>
                <a:srgbClr val="FFFF00"/>
              </a:solidFill>
              <a:latin typeface="Arial" pitchFamily="34" charset="0"/>
              <a:cs typeface="Arial" pitchFamily="34" charset="0"/>
            </a:endParaRPr>
          </a:p>
          <a:p>
            <a:pPr algn="r">
              <a:lnSpc>
                <a:spcPct val="150000"/>
              </a:lnSpc>
            </a:pPr>
            <a:r>
              <a:rPr lang="en-US" sz="3600" dirty="0" smtClean="0">
                <a:solidFill>
                  <a:srgbClr val="FFFF00"/>
                </a:solidFill>
                <a:latin typeface="Arial" pitchFamily="34" charset="0"/>
                <a:cs typeface="Arial" pitchFamily="34" charset="0"/>
              </a:rPr>
              <a:t>-BY DEEPA SOMAN</a:t>
            </a:r>
            <a:endParaRPr lang="en-US" sz="3200"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xmlns="" val="26790231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8628" y="899884"/>
            <a:ext cx="4818744" cy="461665"/>
          </a:xfrm>
          <a:prstGeom prst="rect">
            <a:avLst/>
          </a:prstGeom>
          <a:noFill/>
        </p:spPr>
        <p:txBody>
          <a:bodyPr wrap="square" rtlCol="0">
            <a:spAutoFit/>
          </a:bodyPr>
          <a:lstStyle/>
          <a:p>
            <a:pPr algn="ctr"/>
            <a:r>
              <a:rPr lang="en-US" altLang="en-US" sz="2400" b="1" u="sng" dirty="0" smtClean="0">
                <a:solidFill>
                  <a:srgbClr val="FFC000"/>
                </a:solidFill>
                <a:latin typeface="Arial" pitchFamily="34" charset="0"/>
                <a:cs typeface="Arial" pitchFamily="34" charset="0"/>
              </a:rPr>
              <a:t>SATISFACTION LEVEL - 30.5% </a:t>
            </a:r>
          </a:p>
        </p:txBody>
      </p:sp>
      <p:sp>
        <p:nvSpPr>
          <p:cNvPr id="5" name="TextBox 4"/>
          <p:cNvSpPr txBox="1"/>
          <p:nvPr/>
        </p:nvSpPr>
        <p:spPr>
          <a:xfrm>
            <a:off x="725713" y="1393372"/>
            <a:ext cx="10290629" cy="1477328"/>
          </a:xfrm>
          <a:prstGeom prst="rect">
            <a:avLst/>
          </a:prstGeom>
          <a:noFill/>
        </p:spPr>
        <p:txBody>
          <a:bodyPr wrap="square" rtlCol="0">
            <a:spAutoFit/>
          </a:bodyPr>
          <a:lstStyle/>
          <a:p>
            <a:pPr marL="285750" indent="-285750" algn="just">
              <a:buFont typeface="Wingdings" pitchFamily="2" charset="2"/>
              <a:buChar char="Ø"/>
            </a:pPr>
            <a:r>
              <a:rPr lang="en-US" dirty="0" smtClean="0">
                <a:solidFill>
                  <a:srgbClr val="FFFF00"/>
                </a:solidFill>
                <a:latin typeface="Arial" pitchFamily="34" charset="0"/>
                <a:cs typeface="Arial" pitchFamily="34" charset="0"/>
              </a:rPr>
              <a:t>Employees who had really low satisfaction levels (0.2 or less) left the company </a:t>
            </a:r>
            <a:r>
              <a:rPr lang="en-US" dirty="0" smtClean="0">
                <a:solidFill>
                  <a:srgbClr val="FFFF00"/>
                </a:solidFill>
                <a:latin typeface="Arial" pitchFamily="34" charset="0"/>
                <a:cs typeface="Arial" pitchFamily="34" charset="0"/>
              </a:rPr>
              <a:t>more</a:t>
            </a:r>
          </a:p>
          <a:p>
            <a:pPr marL="285750" indent="-285750" algn="just">
              <a:buFont typeface="Wingdings" pitchFamily="2" charset="2"/>
              <a:buChar char="Ø"/>
            </a:pPr>
            <a:endParaRPr lang="en-US" dirty="0" smtClean="0">
              <a:solidFill>
                <a:srgbClr val="FFFF00"/>
              </a:solidFill>
              <a:latin typeface="Arial" pitchFamily="34" charset="0"/>
              <a:cs typeface="Arial" pitchFamily="34" charset="0"/>
            </a:endParaRPr>
          </a:p>
          <a:p>
            <a:pPr marL="285750" indent="-285750" algn="just">
              <a:buFont typeface="Wingdings" pitchFamily="2" charset="2"/>
              <a:buChar char="Ø"/>
            </a:pPr>
            <a:r>
              <a:rPr lang="en-US" dirty="0" smtClean="0">
                <a:solidFill>
                  <a:srgbClr val="FFFF00"/>
                </a:solidFill>
                <a:latin typeface="Arial" pitchFamily="34" charset="0"/>
                <a:cs typeface="Arial" pitchFamily="34" charset="0"/>
              </a:rPr>
              <a:t>Employees who had low satisfaction levels (0.3~0.5) left the company </a:t>
            </a:r>
            <a:r>
              <a:rPr lang="en-US" dirty="0" smtClean="0">
                <a:solidFill>
                  <a:srgbClr val="FFFF00"/>
                </a:solidFill>
                <a:latin typeface="Arial" pitchFamily="34" charset="0"/>
                <a:cs typeface="Arial" pitchFamily="34" charset="0"/>
              </a:rPr>
              <a:t>more</a:t>
            </a:r>
          </a:p>
          <a:p>
            <a:pPr marL="285750" indent="-285750" algn="just">
              <a:buFont typeface="Wingdings" pitchFamily="2" charset="2"/>
              <a:buChar char="Ø"/>
            </a:pPr>
            <a:endParaRPr lang="en-US" dirty="0" smtClean="0">
              <a:solidFill>
                <a:srgbClr val="FFFF00"/>
              </a:solidFill>
              <a:latin typeface="Arial" pitchFamily="34" charset="0"/>
              <a:cs typeface="Arial" pitchFamily="34" charset="0"/>
            </a:endParaRPr>
          </a:p>
          <a:p>
            <a:pPr marL="285750" indent="-285750" algn="just">
              <a:buFont typeface="Wingdings" pitchFamily="2" charset="2"/>
              <a:buChar char="Ø"/>
            </a:pPr>
            <a:r>
              <a:rPr lang="en-US" dirty="0" smtClean="0">
                <a:solidFill>
                  <a:srgbClr val="FFFF00"/>
                </a:solidFill>
                <a:latin typeface="Arial" pitchFamily="34" charset="0"/>
                <a:cs typeface="Arial" pitchFamily="34" charset="0"/>
              </a:rPr>
              <a:t>Employees who had really high satisfaction levels (0.7 or more) left the company </a:t>
            </a:r>
            <a:r>
              <a:rPr lang="en-US" dirty="0" smtClean="0">
                <a:solidFill>
                  <a:srgbClr val="FFFF00"/>
                </a:solidFill>
                <a:latin typeface="Arial" pitchFamily="34" charset="0"/>
                <a:cs typeface="Arial" pitchFamily="34" charset="0"/>
              </a:rPr>
              <a:t>more</a:t>
            </a:r>
            <a:endParaRPr lang="en-US" b="1" u="sng" dirty="0" smtClean="0">
              <a:solidFill>
                <a:srgbClr val="FFFF00"/>
              </a:solidFill>
              <a:latin typeface="Arial" pitchFamily="34" charset="0"/>
              <a:cs typeface="Arial" pitchFamily="34" charset="0"/>
            </a:endParaRPr>
          </a:p>
        </p:txBody>
      </p:sp>
      <p:sp>
        <p:nvSpPr>
          <p:cNvPr id="10" name="TextBox 9"/>
          <p:cNvSpPr txBox="1"/>
          <p:nvPr/>
        </p:nvSpPr>
        <p:spPr>
          <a:xfrm>
            <a:off x="1538514" y="174171"/>
            <a:ext cx="9144000" cy="523220"/>
          </a:xfrm>
          <a:prstGeom prst="rect">
            <a:avLst/>
          </a:prstGeom>
          <a:noFill/>
        </p:spPr>
        <p:txBody>
          <a:bodyPr wrap="square" rtlCol="0">
            <a:spAutoFit/>
          </a:bodyPr>
          <a:lstStyle/>
          <a:p>
            <a:r>
              <a:rPr lang="en-US" sz="2800" b="1" u="sng" dirty="0" smtClean="0">
                <a:solidFill>
                  <a:srgbClr val="FFFF00"/>
                </a:solidFill>
                <a:latin typeface="Arial" pitchFamily="34" charset="0"/>
                <a:cs typeface="Arial" pitchFamily="34" charset="0"/>
              </a:rPr>
              <a:t>ANALYZING FIVE MAJOR ITERATION ATTRIBUTES</a:t>
            </a:r>
          </a:p>
        </p:txBody>
      </p:sp>
      <p:pic>
        <p:nvPicPr>
          <p:cNvPr id="11" name="Picture 10"/>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299537" y="2977195"/>
            <a:ext cx="7534870" cy="357600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599" y="348341"/>
            <a:ext cx="4978401" cy="461665"/>
          </a:xfrm>
          <a:prstGeom prst="rect">
            <a:avLst/>
          </a:prstGeom>
          <a:noFill/>
        </p:spPr>
        <p:txBody>
          <a:bodyPr wrap="square" rtlCol="0">
            <a:spAutoFit/>
          </a:bodyPr>
          <a:lstStyle/>
          <a:p>
            <a:pPr lvl="0" algn="ctr"/>
            <a:r>
              <a:rPr lang="en-US" altLang="en-US" sz="2400" b="1" u="sng" dirty="0" smtClean="0">
                <a:solidFill>
                  <a:srgbClr val="FFC000"/>
                </a:solidFill>
                <a:latin typeface="Arial" pitchFamily="34" charset="0"/>
                <a:cs typeface="Arial" pitchFamily="34" charset="0"/>
              </a:rPr>
              <a:t>NUMBER OF PROJECT – 19.5%  </a:t>
            </a:r>
          </a:p>
        </p:txBody>
      </p:sp>
      <p:sp>
        <p:nvSpPr>
          <p:cNvPr id="5" name="TextBox 4"/>
          <p:cNvSpPr txBox="1"/>
          <p:nvPr/>
        </p:nvSpPr>
        <p:spPr>
          <a:xfrm>
            <a:off x="841829" y="1030515"/>
            <a:ext cx="5283200" cy="1477328"/>
          </a:xfrm>
          <a:prstGeom prst="rect">
            <a:avLst/>
          </a:prstGeom>
          <a:noFill/>
        </p:spPr>
        <p:txBody>
          <a:bodyPr wrap="square" rtlCol="0">
            <a:spAutoFit/>
          </a:bodyPr>
          <a:lstStyle/>
          <a:p>
            <a:pPr marL="285750" indent="-285750" algn="just">
              <a:buFont typeface="Wingdings" pitchFamily="2" charset="2"/>
              <a:buChar char="Ø"/>
            </a:pPr>
            <a:r>
              <a:rPr lang="en-US" dirty="0" smtClean="0">
                <a:solidFill>
                  <a:srgbClr val="FFFF00"/>
                </a:solidFill>
                <a:latin typeface="Arial" pitchFamily="34" charset="0"/>
                <a:cs typeface="Arial" pitchFamily="34" charset="0"/>
              </a:rPr>
              <a:t>More than half of the employees with 2,6, and 7 projects left the company </a:t>
            </a:r>
          </a:p>
          <a:p>
            <a:pPr marL="285750" indent="-285750" algn="just"/>
            <a:endParaRPr lang="en-US" dirty="0" smtClean="0">
              <a:solidFill>
                <a:srgbClr val="FFFF00"/>
              </a:solidFill>
              <a:latin typeface="Arial" pitchFamily="34" charset="0"/>
              <a:cs typeface="Arial" pitchFamily="34" charset="0"/>
            </a:endParaRPr>
          </a:p>
          <a:p>
            <a:pPr marL="285750" indent="-285750" algn="just">
              <a:buFont typeface="Wingdings" pitchFamily="2" charset="2"/>
              <a:buChar char="Ø"/>
            </a:pPr>
            <a:r>
              <a:rPr lang="en-US" dirty="0" smtClean="0">
                <a:solidFill>
                  <a:srgbClr val="FFFF00"/>
                </a:solidFill>
                <a:latin typeface="Arial" pitchFamily="34" charset="0"/>
                <a:cs typeface="Arial" pitchFamily="34" charset="0"/>
              </a:rPr>
              <a:t> All of the employees with 7 projects left the company</a:t>
            </a:r>
          </a:p>
        </p:txBody>
      </p:sp>
      <p:sp>
        <p:nvSpPr>
          <p:cNvPr id="6" name="TextBox 5"/>
          <p:cNvSpPr txBox="1"/>
          <p:nvPr/>
        </p:nvSpPr>
        <p:spPr>
          <a:xfrm>
            <a:off x="638626" y="3555998"/>
            <a:ext cx="6110517" cy="461665"/>
          </a:xfrm>
          <a:prstGeom prst="rect">
            <a:avLst/>
          </a:prstGeom>
          <a:noFill/>
        </p:spPr>
        <p:txBody>
          <a:bodyPr wrap="square" rtlCol="0">
            <a:spAutoFit/>
          </a:bodyPr>
          <a:lstStyle/>
          <a:p>
            <a:pPr lvl="0" algn="ctr"/>
            <a:r>
              <a:rPr lang="en-US" altLang="en-US" sz="2400" b="1" u="sng" dirty="0" smtClean="0">
                <a:solidFill>
                  <a:srgbClr val="FFC000"/>
                </a:solidFill>
                <a:latin typeface="Arial" pitchFamily="34" charset="0"/>
                <a:cs typeface="Arial" pitchFamily="34" charset="0"/>
              </a:rPr>
              <a:t>TIME SPEND AT THE COMPANY – 17.8%  </a:t>
            </a:r>
          </a:p>
        </p:txBody>
      </p:sp>
      <p:sp>
        <p:nvSpPr>
          <p:cNvPr id="7" name="TextBox 6"/>
          <p:cNvSpPr txBox="1"/>
          <p:nvPr/>
        </p:nvSpPr>
        <p:spPr>
          <a:xfrm>
            <a:off x="798286" y="4252686"/>
            <a:ext cx="5428342" cy="1754326"/>
          </a:xfrm>
          <a:prstGeom prst="rect">
            <a:avLst/>
          </a:prstGeom>
          <a:noFill/>
        </p:spPr>
        <p:txBody>
          <a:bodyPr wrap="square" rtlCol="0">
            <a:spAutoFit/>
          </a:bodyPr>
          <a:lstStyle/>
          <a:p>
            <a:pPr marL="285750" indent="-285750" algn="just">
              <a:buFont typeface="Wingdings" pitchFamily="2" charset="2"/>
              <a:buChar char="Ø"/>
            </a:pPr>
            <a:r>
              <a:rPr lang="en-US" dirty="0" smtClean="0">
                <a:solidFill>
                  <a:srgbClr val="FFFF00"/>
                </a:solidFill>
                <a:latin typeface="Arial" pitchFamily="34" charset="0"/>
                <a:cs typeface="Arial" pitchFamily="34" charset="0"/>
              </a:rPr>
              <a:t>The 3,4 and 5 year time spend were the top 4 to have employee attrition.</a:t>
            </a:r>
          </a:p>
          <a:p>
            <a:pPr marL="285750" indent="-285750" algn="just"/>
            <a:endParaRPr lang="en-US" dirty="0" smtClean="0">
              <a:solidFill>
                <a:srgbClr val="FFFF00"/>
              </a:solidFill>
              <a:latin typeface="Arial" pitchFamily="34" charset="0"/>
              <a:cs typeface="Arial" pitchFamily="34" charset="0"/>
            </a:endParaRPr>
          </a:p>
          <a:p>
            <a:pPr marL="285750" indent="-285750" algn="just">
              <a:buFont typeface="Wingdings" pitchFamily="2" charset="2"/>
              <a:buChar char="Ø"/>
            </a:pPr>
            <a:r>
              <a:rPr lang="en-US" dirty="0" smtClean="0">
                <a:solidFill>
                  <a:srgbClr val="FFFF00"/>
                </a:solidFill>
                <a:latin typeface="Arial" pitchFamily="34" charset="0"/>
                <a:cs typeface="Arial" pitchFamily="34" charset="0"/>
              </a:rPr>
              <a:t>All of the employees work 7,8,10 year didn’t left the company.</a:t>
            </a:r>
          </a:p>
          <a:p>
            <a:pPr marL="285750" indent="-285750"/>
            <a:endParaRPr lang="en-IN" dirty="0" smtClean="0">
              <a:solidFill>
                <a:srgbClr val="FFFF00"/>
              </a:solidFill>
              <a:latin typeface="Arial" pitchFamily="34" charset="0"/>
              <a:cs typeface="Arial" pitchFamily="34"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209722" y="328007"/>
            <a:ext cx="4285591" cy="27264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194595" y="3724080"/>
            <a:ext cx="4329747" cy="276380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599" y="348341"/>
            <a:ext cx="5820230" cy="461665"/>
          </a:xfrm>
          <a:prstGeom prst="rect">
            <a:avLst/>
          </a:prstGeom>
          <a:noFill/>
        </p:spPr>
        <p:txBody>
          <a:bodyPr wrap="square" rtlCol="0">
            <a:spAutoFit/>
          </a:bodyPr>
          <a:lstStyle/>
          <a:p>
            <a:pPr lvl="0" algn="ctr"/>
            <a:r>
              <a:rPr lang="en-US" altLang="en-US" sz="2400" b="1" u="sng" dirty="0" smtClean="0">
                <a:solidFill>
                  <a:srgbClr val="FFC000"/>
                </a:solidFill>
                <a:latin typeface="Arial" pitchFamily="34" charset="0"/>
                <a:cs typeface="Arial" pitchFamily="34" charset="0"/>
              </a:rPr>
              <a:t>AVERAGE MONTHLY HOURS – 15.4%  </a:t>
            </a:r>
          </a:p>
        </p:txBody>
      </p:sp>
      <p:sp>
        <p:nvSpPr>
          <p:cNvPr id="5" name="TextBox 4"/>
          <p:cNvSpPr txBox="1"/>
          <p:nvPr/>
        </p:nvSpPr>
        <p:spPr>
          <a:xfrm>
            <a:off x="841829" y="1030515"/>
            <a:ext cx="5283200" cy="2308324"/>
          </a:xfrm>
          <a:prstGeom prst="rect">
            <a:avLst/>
          </a:prstGeom>
          <a:noFill/>
        </p:spPr>
        <p:txBody>
          <a:bodyPr wrap="square" rtlCol="0">
            <a:spAutoFit/>
          </a:bodyPr>
          <a:lstStyle/>
          <a:p>
            <a:pPr marL="285750" indent="-285750" algn="just">
              <a:buFont typeface="Wingdings" pitchFamily="2" charset="2"/>
              <a:buChar char="Ø"/>
            </a:pPr>
            <a:r>
              <a:rPr lang="en-US" dirty="0" smtClean="0">
                <a:solidFill>
                  <a:srgbClr val="FFFF00"/>
                </a:solidFill>
                <a:latin typeface="Arial" pitchFamily="34" charset="0"/>
                <a:cs typeface="Arial" pitchFamily="34" charset="0"/>
              </a:rPr>
              <a:t>Employees who had less hours of work (~150hours or less) left the company more </a:t>
            </a:r>
          </a:p>
          <a:p>
            <a:pPr marL="285750" indent="-285750" algn="just">
              <a:buFont typeface="Wingdings" pitchFamily="2" charset="2"/>
              <a:buChar char="Ø"/>
            </a:pPr>
            <a:endParaRPr lang="en-US" dirty="0" smtClean="0">
              <a:solidFill>
                <a:srgbClr val="FFFF00"/>
              </a:solidFill>
              <a:latin typeface="Arial" pitchFamily="34" charset="0"/>
              <a:cs typeface="Arial" pitchFamily="34" charset="0"/>
            </a:endParaRPr>
          </a:p>
          <a:p>
            <a:pPr marL="285750" indent="-285750" algn="just">
              <a:buFont typeface="Wingdings" pitchFamily="2" charset="2"/>
              <a:buChar char="Ø"/>
            </a:pPr>
            <a:r>
              <a:rPr lang="en-US" dirty="0" smtClean="0">
                <a:solidFill>
                  <a:srgbClr val="FFFF00"/>
                </a:solidFill>
                <a:latin typeface="Arial" pitchFamily="34" charset="0"/>
                <a:cs typeface="Arial" pitchFamily="34" charset="0"/>
              </a:rPr>
              <a:t>Employees who had too many hours of work (~250 or more) left the company </a:t>
            </a:r>
          </a:p>
          <a:p>
            <a:pPr marL="285750" indent="-285750" algn="just">
              <a:buFont typeface="Wingdings" pitchFamily="2" charset="2"/>
              <a:buChar char="Ø"/>
            </a:pPr>
            <a:endParaRPr lang="en-US" dirty="0" smtClean="0">
              <a:solidFill>
                <a:srgbClr val="FFFF00"/>
              </a:solidFill>
              <a:latin typeface="Arial" pitchFamily="34" charset="0"/>
              <a:cs typeface="Arial" pitchFamily="34" charset="0"/>
            </a:endParaRPr>
          </a:p>
          <a:p>
            <a:pPr marL="285750" indent="-285750" algn="just">
              <a:buFont typeface="Wingdings" pitchFamily="2" charset="2"/>
              <a:buChar char="Ø"/>
            </a:pPr>
            <a:r>
              <a:rPr lang="en-US" dirty="0" smtClean="0">
                <a:solidFill>
                  <a:srgbClr val="FFFF00"/>
                </a:solidFill>
                <a:latin typeface="Arial" pitchFamily="34" charset="0"/>
                <a:cs typeface="Arial" pitchFamily="34" charset="0"/>
              </a:rPr>
              <a:t>Employees who left generally were underworked or overworked.</a:t>
            </a:r>
            <a:endParaRPr lang="en-US" b="1" u="sng" dirty="0" smtClean="0">
              <a:solidFill>
                <a:srgbClr val="FFFF00"/>
              </a:solidFill>
              <a:latin typeface="Arial" pitchFamily="34" charset="0"/>
              <a:cs typeface="Arial" pitchFamily="34" charset="0"/>
            </a:endParaRPr>
          </a:p>
        </p:txBody>
      </p:sp>
      <p:sp>
        <p:nvSpPr>
          <p:cNvPr id="6" name="TextBox 5"/>
          <p:cNvSpPr txBox="1"/>
          <p:nvPr/>
        </p:nvSpPr>
        <p:spPr>
          <a:xfrm>
            <a:off x="653141" y="3628569"/>
            <a:ext cx="6110517" cy="461665"/>
          </a:xfrm>
          <a:prstGeom prst="rect">
            <a:avLst/>
          </a:prstGeom>
          <a:noFill/>
        </p:spPr>
        <p:txBody>
          <a:bodyPr wrap="square" rtlCol="0">
            <a:spAutoFit/>
          </a:bodyPr>
          <a:lstStyle/>
          <a:p>
            <a:r>
              <a:rPr lang="en-US" altLang="en-US" sz="2400" b="1" u="sng" dirty="0" smtClean="0">
                <a:solidFill>
                  <a:srgbClr val="FFC000"/>
                </a:solidFill>
                <a:latin typeface="Arial" pitchFamily="34" charset="0"/>
                <a:cs typeface="Arial" pitchFamily="34" charset="0"/>
              </a:rPr>
              <a:t>LAST EVALUATION – 12.2%  </a:t>
            </a:r>
            <a:r>
              <a:rPr lang="en-US" altLang="en-US" sz="2400" b="1" u="sng" dirty="0" smtClean="0">
                <a:solidFill>
                  <a:srgbClr val="FFC000"/>
                </a:solidFill>
                <a:latin typeface="Arial" pitchFamily="34" charset="0"/>
                <a:cs typeface="Arial" pitchFamily="34" charset="0"/>
              </a:rPr>
              <a:t>  </a:t>
            </a:r>
            <a:endParaRPr lang="en-US" altLang="en-US" sz="2400" b="1" u="sng" dirty="0" smtClean="0">
              <a:solidFill>
                <a:srgbClr val="FFC000"/>
              </a:solidFill>
              <a:latin typeface="Arial" pitchFamily="34" charset="0"/>
              <a:cs typeface="Arial" pitchFamily="34" charset="0"/>
            </a:endParaRPr>
          </a:p>
        </p:txBody>
      </p:sp>
      <p:sp>
        <p:nvSpPr>
          <p:cNvPr id="7" name="TextBox 6"/>
          <p:cNvSpPr txBox="1"/>
          <p:nvPr/>
        </p:nvSpPr>
        <p:spPr>
          <a:xfrm>
            <a:off x="798286" y="4252686"/>
            <a:ext cx="5428342" cy="2308324"/>
          </a:xfrm>
          <a:prstGeom prst="rect">
            <a:avLst/>
          </a:prstGeom>
          <a:noFill/>
        </p:spPr>
        <p:txBody>
          <a:bodyPr wrap="square" rtlCol="0">
            <a:spAutoFit/>
          </a:bodyPr>
          <a:lstStyle/>
          <a:p>
            <a:pPr marL="285750" indent="-285750" algn="just">
              <a:buFont typeface="Wingdings" pitchFamily="2" charset="2"/>
              <a:buChar char="Ø"/>
            </a:pPr>
            <a:r>
              <a:rPr lang="en-US" dirty="0" smtClean="0">
                <a:solidFill>
                  <a:srgbClr val="FFFF00"/>
                </a:solidFill>
                <a:latin typeface="Arial" pitchFamily="34" charset="0"/>
                <a:cs typeface="Arial" pitchFamily="34" charset="0"/>
              </a:rPr>
              <a:t>Employees with low performance tend to leave the company more (0.4~0.6) </a:t>
            </a:r>
          </a:p>
          <a:p>
            <a:pPr marL="285750" indent="-285750" algn="just">
              <a:buFont typeface="Wingdings" pitchFamily="2" charset="2"/>
              <a:buChar char="Ø"/>
            </a:pPr>
            <a:endParaRPr lang="en-US" dirty="0" smtClean="0">
              <a:solidFill>
                <a:srgbClr val="FFFF00"/>
              </a:solidFill>
              <a:latin typeface="Arial" pitchFamily="34" charset="0"/>
              <a:cs typeface="Arial" pitchFamily="34" charset="0"/>
            </a:endParaRPr>
          </a:p>
          <a:p>
            <a:pPr marL="285750" indent="-285750" algn="just">
              <a:buFont typeface="Wingdings" pitchFamily="2" charset="2"/>
              <a:buChar char="Ø"/>
            </a:pPr>
            <a:r>
              <a:rPr lang="en-US" dirty="0" smtClean="0">
                <a:solidFill>
                  <a:srgbClr val="FFFF00"/>
                </a:solidFill>
                <a:latin typeface="Arial" pitchFamily="34" charset="0"/>
                <a:cs typeface="Arial" pitchFamily="34" charset="0"/>
              </a:rPr>
              <a:t>Employees with high performance tend to leave the company more (0.8-1) </a:t>
            </a:r>
          </a:p>
          <a:p>
            <a:pPr marL="285750" indent="-285750" algn="just">
              <a:buFont typeface="Wingdings" pitchFamily="2" charset="2"/>
              <a:buChar char="Ø"/>
            </a:pPr>
            <a:endParaRPr lang="en-US" dirty="0" smtClean="0">
              <a:solidFill>
                <a:srgbClr val="FFFF00"/>
              </a:solidFill>
              <a:latin typeface="Arial" pitchFamily="34" charset="0"/>
              <a:cs typeface="Arial" pitchFamily="34" charset="0"/>
            </a:endParaRPr>
          </a:p>
          <a:p>
            <a:pPr marL="285750" indent="-285750" algn="just">
              <a:buFont typeface="Wingdings" pitchFamily="2" charset="2"/>
              <a:buChar char="Ø"/>
            </a:pPr>
            <a:r>
              <a:rPr lang="en-US" dirty="0" smtClean="0">
                <a:solidFill>
                  <a:srgbClr val="FFFF00"/>
                </a:solidFill>
                <a:latin typeface="Arial" pitchFamily="34" charset="0"/>
                <a:cs typeface="Arial" pitchFamily="34" charset="0"/>
              </a:rPr>
              <a:t>The sweet spot for employees that stayed is within 0.6-0.8 </a:t>
            </a:r>
            <a:r>
              <a:rPr lang="en-US" dirty="0" smtClean="0">
                <a:solidFill>
                  <a:srgbClr val="FFFF00"/>
                </a:solidFill>
                <a:latin typeface="Arial" pitchFamily="34" charset="0"/>
                <a:cs typeface="Arial" pitchFamily="34" charset="0"/>
              </a:rPr>
              <a:t>evaluation</a:t>
            </a:r>
            <a:endParaRPr lang="en-US" dirty="0" smtClean="0">
              <a:solidFill>
                <a:srgbClr val="FFFF00"/>
              </a:solidFill>
              <a:latin typeface="Arial" pitchFamily="34" charset="0"/>
              <a:cs typeface="Arial"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676977" y="499948"/>
            <a:ext cx="4992510" cy="250026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734627" y="3671644"/>
            <a:ext cx="5021944" cy="290719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0143" y="58056"/>
            <a:ext cx="10515600" cy="578304"/>
          </a:xfrm>
        </p:spPr>
        <p:txBody>
          <a:bodyPr/>
          <a:lstStyle/>
          <a:p>
            <a:r>
              <a:rPr lang="en-GB" sz="2800" b="1" u="sng" dirty="0" smtClean="0">
                <a:solidFill>
                  <a:srgbClr val="FFFF00"/>
                </a:solidFill>
                <a:latin typeface="Arial" pitchFamily="34" charset="0"/>
                <a:ea typeface="+mn-ea"/>
                <a:cs typeface="Arial" pitchFamily="34" charset="0"/>
              </a:rPr>
              <a:t>Random Forest Classifier </a:t>
            </a:r>
            <a:r>
              <a:rPr lang="en-GB" sz="2800" b="1" u="sng" dirty="0" smtClean="0">
                <a:solidFill>
                  <a:srgbClr val="FFFF00"/>
                </a:solidFill>
                <a:latin typeface="Arial" pitchFamily="34" charset="0"/>
                <a:ea typeface="+mn-ea"/>
                <a:cs typeface="Arial" pitchFamily="34" charset="0"/>
              </a:rPr>
              <a:t>– Tree for Employee Attrition</a:t>
            </a:r>
            <a:endParaRPr lang="en-US" sz="2800" b="1" u="sng" dirty="0" smtClean="0">
              <a:solidFill>
                <a:srgbClr val="FFFF00"/>
              </a:solidFill>
              <a:latin typeface="Arial" pitchFamily="34" charset="0"/>
              <a:ea typeface="+mn-ea"/>
              <a:cs typeface="Arial"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67582" y="638628"/>
            <a:ext cx="11824722" cy="5950857"/>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8000" y="0"/>
            <a:ext cx="11161486" cy="1077218"/>
          </a:xfrm>
          <a:prstGeom prst="rect">
            <a:avLst/>
          </a:prstGeom>
          <a:noFill/>
        </p:spPr>
        <p:txBody>
          <a:bodyPr wrap="square" rtlCol="0">
            <a:spAutoFit/>
          </a:bodyPr>
          <a:lstStyle/>
          <a:p>
            <a:pPr algn="ctr"/>
            <a:r>
              <a:rPr lang="en-US" altLang="en-US" sz="3200" b="1" u="sng" dirty="0" smtClean="0">
                <a:solidFill>
                  <a:srgbClr val="FFFF00"/>
                </a:solidFill>
                <a:latin typeface="Arial" pitchFamily="34" charset="0"/>
                <a:cs typeface="Arial" pitchFamily="34" charset="0"/>
              </a:rPr>
              <a:t>EMPLOYEES IDENTIFIED WHO ARE </a:t>
            </a:r>
          </a:p>
          <a:p>
            <a:pPr algn="ctr"/>
            <a:r>
              <a:rPr lang="en-US" altLang="en-US" sz="3200" b="1" u="sng" dirty="0" smtClean="0">
                <a:solidFill>
                  <a:srgbClr val="FFFF00"/>
                </a:solidFill>
                <a:latin typeface="Arial" pitchFamily="34" charset="0"/>
                <a:cs typeface="Arial" pitchFamily="34" charset="0"/>
              </a:rPr>
              <a:t>PRONE TO LEAVE NEXT</a:t>
            </a:r>
          </a:p>
        </p:txBody>
      </p:sp>
      <p:graphicFrame>
        <p:nvGraphicFramePr>
          <p:cNvPr id="4" name="Table 3"/>
          <p:cNvGraphicFramePr>
            <a:graphicFrameLocks noGrp="1"/>
          </p:cNvGraphicFramePr>
          <p:nvPr/>
        </p:nvGraphicFramePr>
        <p:xfrm>
          <a:off x="798285" y="1256689"/>
          <a:ext cx="4528458" cy="5231196"/>
        </p:xfrm>
        <a:graphic>
          <a:graphicData uri="http://schemas.openxmlformats.org/drawingml/2006/table">
            <a:tbl>
              <a:tblPr firstRow="1" bandRow="1">
                <a:tableStyleId>{5C22544A-7EE6-4342-B048-85BDC9FD1C3A}</a:tableStyleId>
              </a:tblPr>
              <a:tblGrid>
                <a:gridCol w="1672274"/>
                <a:gridCol w="2856184"/>
              </a:tblGrid>
              <a:tr h="435933">
                <a:tc>
                  <a:txBody>
                    <a:bodyPr/>
                    <a:lstStyle/>
                    <a:p>
                      <a:pPr algn="ctr"/>
                      <a:r>
                        <a:rPr lang="en-US" dirty="0" smtClean="0">
                          <a:solidFill>
                            <a:schemeClr val="bg1"/>
                          </a:solidFill>
                          <a:latin typeface="Arial" pitchFamily="34" charset="0"/>
                          <a:cs typeface="Arial" pitchFamily="34" charset="0"/>
                        </a:rPr>
                        <a:t>EMP_ID</a:t>
                      </a:r>
                      <a:endParaRPr lang="en-US" dirty="0">
                        <a:solidFill>
                          <a:schemeClr val="bg1"/>
                        </a:solidFill>
                        <a:latin typeface="Arial" pitchFamily="34" charset="0"/>
                        <a:cs typeface="Arial" pitchFamily="34" charset="0"/>
                      </a:endParaRPr>
                    </a:p>
                  </a:txBody>
                  <a:tcPr anchor="ctr"/>
                </a:tc>
                <a:tc>
                  <a:txBody>
                    <a:bodyPr/>
                    <a:lstStyle/>
                    <a:p>
                      <a:pPr algn="ctr"/>
                      <a:r>
                        <a:rPr lang="en-US" dirty="0" smtClean="0">
                          <a:solidFill>
                            <a:schemeClr val="bg1"/>
                          </a:solidFill>
                          <a:latin typeface="Arial" pitchFamily="34" charset="0"/>
                          <a:cs typeface="Arial" pitchFamily="34" charset="0"/>
                        </a:rPr>
                        <a:t>Probability for Attrition</a:t>
                      </a:r>
                      <a:endParaRPr lang="en-US" dirty="0">
                        <a:solidFill>
                          <a:schemeClr val="bg1"/>
                        </a:solidFill>
                        <a:latin typeface="Arial" pitchFamily="34" charset="0"/>
                        <a:cs typeface="Arial" pitchFamily="34" charset="0"/>
                      </a:endParaRPr>
                    </a:p>
                  </a:txBody>
                  <a:tcPr anchor="ctr"/>
                </a:tc>
              </a:tr>
              <a:tr h="435933">
                <a:tc>
                  <a:txBody>
                    <a:bodyPr/>
                    <a:lstStyle/>
                    <a:p>
                      <a:pPr algn="ctr" fontAlgn="b"/>
                      <a:r>
                        <a:rPr lang="en-US" sz="2000" b="0" i="0" u="none" strike="noStrike" dirty="0">
                          <a:solidFill>
                            <a:srgbClr val="000000"/>
                          </a:solidFill>
                          <a:latin typeface="Arial" pitchFamily="34" charset="0"/>
                          <a:cs typeface="Arial" pitchFamily="34" charset="0"/>
                        </a:rPr>
                        <a:t>3129</a:t>
                      </a:r>
                    </a:p>
                  </a:txBody>
                  <a:tcPr marL="9525" marR="9525" marT="9525" marB="0" anchor="ctr"/>
                </a:tc>
                <a:tc>
                  <a:txBody>
                    <a:bodyPr/>
                    <a:lstStyle/>
                    <a:p>
                      <a:pPr algn="ctr" fontAlgn="b"/>
                      <a:r>
                        <a:rPr lang="en-US" sz="2000" b="0" i="0" u="none" strike="noStrike" dirty="0">
                          <a:solidFill>
                            <a:srgbClr val="000000"/>
                          </a:solidFill>
                          <a:latin typeface="Arial" pitchFamily="34" charset="0"/>
                          <a:cs typeface="Arial" pitchFamily="34" charset="0"/>
                        </a:rPr>
                        <a:t>21</a:t>
                      </a:r>
                    </a:p>
                  </a:txBody>
                  <a:tcPr marL="9525" marR="9525" marT="9525" marB="0" anchor="ctr"/>
                </a:tc>
              </a:tr>
              <a:tr h="435933">
                <a:tc>
                  <a:txBody>
                    <a:bodyPr/>
                    <a:lstStyle/>
                    <a:p>
                      <a:pPr algn="ctr" fontAlgn="b"/>
                      <a:r>
                        <a:rPr lang="en-US" sz="2000" b="0" i="0" u="none" strike="noStrike">
                          <a:solidFill>
                            <a:srgbClr val="000000"/>
                          </a:solidFill>
                          <a:latin typeface="Arial" pitchFamily="34" charset="0"/>
                          <a:cs typeface="Arial" pitchFamily="34" charset="0"/>
                        </a:rPr>
                        <a:t>7005</a:t>
                      </a:r>
                    </a:p>
                  </a:txBody>
                  <a:tcPr marL="9525" marR="9525" marT="9525" marB="0" anchor="ctr"/>
                </a:tc>
                <a:tc>
                  <a:txBody>
                    <a:bodyPr/>
                    <a:lstStyle/>
                    <a:p>
                      <a:pPr algn="ctr" fontAlgn="b"/>
                      <a:r>
                        <a:rPr lang="en-US" sz="2000" b="0" i="0" u="none" strike="noStrike" dirty="0">
                          <a:solidFill>
                            <a:srgbClr val="000000"/>
                          </a:solidFill>
                          <a:latin typeface="Arial" pitchFamily="34" charset="0"/>
                          <a:cs typeface="Arial" pitchFamily="34" charset="0"/>
                        </a:rPr>
                        <a:t>21</a:t>
                      </a:r>
                    </a:p>
                  </a:txBody>
                  <a:tcPr marL="9525" marR="9525" marT="9525" marB="0" anchor="ctr"/>
                </a:tc>
              </a:tr>
              <a:tr h="435933">
                <a:tc>
                  <a:txBody>
                    <a:bodyPr/>
                    <a:lstStyle/>
                    <a:p>
                      <a:pPr algn="ctr" fontAlgn="b"/>
                      <a:r>
                        <a:rPr lang="en-US" sz="2000" b="0" i="0" u="none" strike="noStrike">
                          <a:solidFill>
                            <a:srgbClr val="000000"/>
                          </a:solidFill>
                          <a:latin typeface="Arial" pitchFamily="34" charset="0"/>
                          <a:cs typeface="Arial" pitchFamily="34" charset="0"/>
                        </a:rPr>
                        <a:t>7878</a:t>
                      </a:r>
                    </a:p>
                  </a:txBody>
                  <a:tcPr marL="9525" marR="9525" marT="9525" marB="0" anchor="ctr"/>
                </a:tc>
                <a:tc>
                  <a:txBody>
                    <a:bodyPr/>
                    <a:lstStyle/>
                    <a:p>
                      <a:pPr algn="ctr" fontAlgn="b"/>
                      <a:r>
                        <a:rPr lang="en-US" sz="2000" b="0" i="0" u="none" strike="noStrike" dirty="0">
                          <a:solidFill>
                            <a:srgbClr val="000000"/>
                          </a:solidFill>
                          <a:latin typeface="Arial" pitchFamily="34" charset="0"/>
                          <a:cs typeface="Arial" pitchFamily="34" charset="0"/>
                        </a:rPr>
                        <a:t>21</a:t>
                      </a:r>
                    </a:p>
                  </a:txBody>
                  <a:tcPr marL="9525" marR="9525" marT="9525" marB="0" anchor="ctr"/>
                </a:tc>
              </a:tr>
              <a:tr h="435933">
                <a:tc>
                  <a:txBody>
                    <a:bodyPr/>
                    <a:lstStyle/>
                    <a:p>
                      <a:pPr algn="ctr" fontAlgn="b"/>
                      <a:r>
                        <a:rPr lang="en-US" sz="2000" b="0" i="0" u="none" strike="noStrike">
                          <a:solidFill>
                            <a:srgbClr val="000000"/>
                          </a:solidFill>
                          <a:latin typeface="Arial" pitchFamily="34" charset="0"/>
                          <a:cs typeface="Arial" pitchFamily="34" charset="0"/>
                        </a:rPr>
                        <a:t>8523</a:t>
                      </a:r>
                    </a:p>
                  </a:txBody>
                  <a:tcPr marL="9525" marR="9525" marT="9525" marB="0" anchor="ctr"/>
                </a:tc>
                <a:tc>
                  <a:txBody>
                    <a:bodyPr/>
                    <a:lstStyle/>
                    <a:p>
                      <a:pPr algn="ctr" fontAlgn="b"/>
                      <a:r>
                        <a:rPr lang="en-US" sz="2000" b="0" i="0" u="none" strike="noStrike" dirty="0">
                          <a:solidFill>
                            <a:srgbClr val="000000"/>
                          </a:solidFill>
                          <a:latin typeface="Arial" pitchFamily="34" charset="0"/>
                          <a:cs typeface="Arial" pitchFamily="34" charset="0"/>
                        </a:rPr>
                        <a:t>21</a:t>
                      </a:r>
                    </a:p>
                  </a:txBody>
                  <a:tcPr marL="9525" marR="9525" marT="9525" marB="0" anchor="ctr"/>
                </a:tc>
              </a:tr>
              <a:tr h="435933">
                <a:tc>
                  <a:txBody>
                    <a:bodyPr/>
                    <a:lstStyle/>
                    <a:p>
                      <a:pPr algn="ctr" fontAlgn="b"/>
                      <a:r>
                        <a:rPr lang="en-US" sz="2000" b="0" i="0" u="none" strike="noStrike">
                          <a:solidFill>
                            <a:srgbClr val="000000"/>
                          </a:solidFill>
                          <a:latin typeface="Arial" pitchFamily="34" charset="0"/>
                          <a:cs typeface="Arial" pitchFamily="34" charset="0"/>
                        </a:rPr>
                        <a:t>5995</a:t>
                      </a:r>
                    </a:p>
                  </a:txBody>
                  <a:tcPr marL="9525" marR="9525" marT="9525" marB="0" anchor="ctr"/>
                </a:tc>
                <a:tc>
                  <a:txBody>
                    <a:bodyPr/>
                    <a:lstStyle/>
                    <a:p>
                      <a:pPr algn="ctr" fontAlgn="b"/>
                      <a:r>
                        <a:rPr lang="en-US" sz="2000" b="0" i="0" u="none" strike="noStrike" dirty="0">
                          <a:solidFill>
                            <a:srgbClr val="000000"/>
                          </a:solidFill>
                          <a:latin typeface="Arial" pitchFamily="34" charset="0"/>
                          <a:cs typeface="Arial" pitchFamily="34" charset="0"/>
                        </a:rPr>
                        <a:t>22</a:t>
                      </a:r>
                    </a:p>
                  </a:txBody>
                  <a:tcPr marL="9525" marR="9525" marT="9525" marB="0" anchor="ctr"/>
                </a:tc>
              </a:tr>
              <a:tr h="435933">
                <a:tc>
                  <a:txBody>
                    <a:bodyPr/>
                    <a:lstStyle/>
                    <a:p>
                      <a:pPr algn="ctr" fontAlgn="b"/>
                      <a:r>
                        <a:rPr lang="en-US" sz="2000" b="0" i="0" u="none" strike="noStrike">
                          <a:solidFill>
                            <a:srgbClr val="000000"/>
                          </a:solidFill>
                          <a:latin typeface="Arial" pitchFamily="34" charset="0"/>
                          <a:cs typeface="Arial" pitchFamily="34" charset="0"/>
                        </a:rPr>
                        <a:t>6077</a:t>
                      </a:r>
                    </a:p>
                  </a:txBody>
                  <a:tcPr marL="9525" marR="9525" marT="9525" marB="0" anchor="ctr"/>
                </a:tc>
                <a:tc>
                  <a:txBody>
                    <a:bodyPr/>
                    <a:lstStyle/>
                    <a:p>
                      <a:pPr algn="ctr" fontAlgn="b"/>
                      <a:r>
                        <a:rPr lang="en-US" sz="2000" b="0" i="0" u="none" strike="noStrike" dirty="0">
                          <a:solidFill>
                            <a:srgbClr val="000000"/>
                          </a:solidFill>
                          <a:latin typeface="Arial" pitchFamily="34" charset="0"/>
                          <a:cs typeface="Arial" pitchFamily="34" charset="0"/>
                        </a:rPr>
                        <a:t>22</a:t>
                      </a:r>
                    </a:p>
                  </a:txBody>
                  <a:tcPr marL="9525" marR="9525" marT="9525" marB="0" anchor="ctr"/>
                </a:tc>
              </a:tr>
              <a:tr h="435933">
                <a:tc>
                  <a:txBody>
                    <a:bodyPr/>
                    <a:lstStyle/>
                    <a:p>
                      <a:pPr algn="ctr" fontAlgn="b"/>
                      <a:r>
                        <a:rPr lang="en-US" sz="2000" b="0" i="0" u="none" strike="noStrike">
                          <a:solidFill>
                            <a:srgbClr val="000000"/>
                          </a:solidFill>
                          <a:latin typeface="Arial" pitchFamily="34" charset="0"/>
                          <a:cs typeface="Arial" pitchFamily="34" charset="0"/>
                        </a:rPr>
                        <a:t>7863</a:t>
                      </a:r>
                    </a:p>
                  </a:txBody>
                  <a:tcPr marL="9525" marR="9525" marT="9525" marB="0" anchor="ctr"/>
                </a:tc>
                <a:tc>
                  <a:txBody>
                    <a:bodyPr/>
                    <a:lstStyle/>
                    <a:p>
                      <a:pPr algn="ctr" fontAlgn="b"/>
                      <a:r>
                        <a:rPr lang="en-US" sz="2000" b="0" i="0" u="none" strike="noStrike" dirty="0">
                          <a:solidFill>
                            <a:srgbClr val="000000"/>
                          </a:solidFill>
                          <a:latin typeface="Arial" pitchFamily="34" charset="0"/>
                          <a:cs typeface="Arial" pitchFamily="34" charset="0"/>
                        </a:rPr>
                        <a:t>22</a:t>
                      </a:r>
                    </a:p>
                  </a:txBody>
                  <a:tcPr marL="9525" marR="9525" marT="9525" marB="0" anchor="ctr"/>
                </a:tc>
              </a:tr>
              <a:tr h="435933">
                <a:tc>
                  <a:txBody>
                    <a:bodyPr/>
                    <a:lstStyle/>
                    <a:p>
                      <a:pPr algn="ctr" fontAlgn="b"/>
                      <a:r>
                        <a:rPr lang="en-US" sz="2000" b="0" i="0" u="none" strike="noStrike">
                          <a:solidFill>
                            <a:srgbClr val="000000"/>
                          </a:solidFill>
                          <a:latin typeface="Arial" pitchFamily="34" charset="0"/>
                          <a:cs typeface="Arial" pitchFamily="34" charset="0"/>
                        </a:rPr>
                        <a:t>5566</a:t>
                      </a:r>
                    </a:p>
                  </a:txBody>
                  <a:tcPr marL="9525" marR="9525" marT="9525" marB="0" anchor="ctr"/>
                </a:tc>
                <a:tc>
                  <a:txBody>
                    <a:bodyPr/>
                    <a:lstStyle/>
                    <a:p>
                      <a:pPr algn="ctr" fontAlgn="b"/>
                      <a:r>
                        <a:rPr lang="en-US" sz="2000" b="0" i="0" u="none" strike="noStrike" dirty="0">
                          <a:solidFill>
                            <a:srgbClr val="000000"/>
                          </a:solidFill>
                          <a:latin typeface="Arial" pitchFamily="34" charset="0"/>
                          <a:cs typeface="Arial" pitchFamily="34" charset="0"/>
                        </a:rPr>
                        <a:t>23</a:t>
                      </a:r>
                    </a:p>
                  </a:txBody>
                  <a:tcPr marL="9525" marR="9525" marT="9525" marB="0" anchor="ctr"/>
                </a:tc>
              </a:tr>
              <a:tr h="435933">
                <a:tc>
                  <a:txBody>
                    <a:bodyPr/>
                    <a:lstStyle/>
                    <a:p>
                      <a:pPr algn="ctr" fontAlgn="b"/>
                      <a:r>
                        <a:rPr lang="en-US" sz="2000" b="0" i="0" u="none" strike="noStrike">
                          <a:solidFill>
                            <a:srgbClr val="000000"/>
                          </a:solidFill>
                          <a:latin typeface="Arial" pitchFamily="34" charset="0"/>
                          <a:cs typeface="Arial" pitchFamily="34" charset="0"/>
                        </a:rPr>
                        <a:t>6605</a:t>
                      </a:r>
                    </a:p>
                  </a:txBody>
                  <a:tcPr marL="9525" marR="9525" marT="9525" marB="0" anchor="ctr"/>
                </a:tc>
                <a:tc>
                  <a:txBody>
                    <a:bodyPr/>
                    <a:lstStyle/>
                    <a:p>
                      <a:pPr algn="ctr" fontAlgn="b"/>
                      <a:r>
                        <a:rPr lang="en-US" sz="2000" b="0" i="0" u="none" strike="noStrike" dirty="0">
                          <a:solidFill>
                            <a:srgbClr val="000000"/>
                          </a:solidFill>
                          <a:latin typeface="Arial" pitchFamily="34" charset="0"/>
                          <a:cs typeface="Arial" pitchFamily="34" charset="0"/>
                        </a:rPr>
                        <a:t>23</a:t>
                      </a:r>
                    </a:p>
                  </a:txBody>
                  <a:tcPr marL="9525" marR="9525" marT="9525" marB="0" anchor="ctr"/>
                </a:tc>
              </a:tr>
              <a:tr h="435933">
                <a:tc>
                  <a:txBody>
                    <a:bodyPr/>
                    <a:lstStyle/>
                    <a:p>
                      <a:pPr algn="ctr" fontAlgn="b"/>
                      <a:r>
                        <a:rPr lang="en-US" sz="2000" b="0" i="0" u="none" strike="noStrike">
                          <a:solidFill>
                            <a:srgbClr val="000000"/>
                          </a:solidFill>
                          <a:latin typeface="Arial" pitchFamily="34" charset="0"/>
                          <a:cs typeface="Arial" pitchFamily="34" charset="0"/>
                        </a:rPr>
                        <a:t>2416</a:t>
                      </a:r>
                    </a:p>
                  </a:txBody>
                  <a:tcPr marL="9525" marR="9525" marT="9525" marB="0" anchor="ctr"/>
                </a:tc>
                <a:tc>
                  <a:txBody>
                    <a:bodyPr/>
                    <a:lstStyle/>
                    <a:p>
                      <a:pPr algn="ctr" fontAlgn="b"/>
                      <a:r>
                        <a:rPr lang="en-US" sz="2000" b="0" i="0" u="none" strike="noStrike" dirty="0">
                          <a:solidFill>
                            <a:srgbClr val="000000"/>
                          </a:solidFill>
                          <a:latin typeface="Arial" pitchFamily="34" charset="0"/>
                          <a:cs typeface="Arial" pitchFamily="34" charset="0"/>
                        </a:rPr>
                        <a:t>27</a:t>
                      </a:r>
                    </a:p>
                  </a:txBody>
                  <a:tcPr marL="9525" marR="9525" marT="9525" marB="0" anchor="ctr"/>
                </a:tc>
              </a:tr>
              <a:tr h="435933">
                <a:tc>
                  <a:txBody>
                    <a:bodyPr/>
                    <a:lstStyle/>
                    <a:p>
                      <a:pPr algn="ctr" fontAlgn="b"/>
                      <a:r>
                        <a:rPr lang="en-US" sz="2000" b="0" i="0" u="none" strike="noStrike" dirty="0">
                          <a:solidFill>
                            <a:srgbClr val="000000"/>
                          </a:solidFill>
                          <a:latin typeface="Arial" pitchFamily="34" charset="0"/>
                          <a:cs typeface="Arial" pitchFamily="34" charset="0"/>
                        </a:rPr>
                        <a:t>7078</a:t>
                      </a:r>
                    </a:p>
                  </a:txBody>
                  <a:tcPr marL="9525" marR="9525" marT="9525" marB="0" anchor="ctr"/>
                </a:tc>
                <a:tc>
                  <a:txBody>
                    <a:bodyPr/>
                    <a:lstStyle/>
                    <a:p>
                      <a:pPr algn="ctr" fontAlgn="b"/>
                      <a:r>
                        <a:rPr lang="en-US" sz="2000" b="0" i="0" u="none" strike="noStrike" dirty="0">
                          <a:solidFill>
                            <a:srgbClr val="000000"/>
                          </a:solidFill>
                          <a:latin typeface="Arial" pitchFamily="34" charset="0"/>
                          <a:cs typeface="Arial" pitchFamily="34" charset="0"/>
                        </a:rPr>
                        <a:t>27</a:t>
                      </a:r>
                    </a:p>
                  </a:txBody>
                  <a:tcPr marL="9525" marR="9525" marT="9525" marB="0" anchor="ctr"/>
                </a:tc>
              </a:tr>
            </a:tbl>
          </a:graphicData>
        </a:graphic>
      </p:graphicFrame>
      <p:graphicFrame>
        <p:nvGraphicFramePr>
          <p:cNvPr id="5" name="Table 4"/>
          <p:cNvGraphicFramePr>
            <a:graphicFrameLocks noGrp="1"/>
          </p:cNvGraphicFramePr>
          <p:nvPr/>
        </p:nvGraphicFramePr>
        <p:xfrm>
          <a:off x="6654800" y="1263950"/>
          <a:ext cx="4709886" cy="5194906"/>
        </p:xfrm>
        <a:graphic>
          <a:graphicData uri="http://schemas.openxmlformats.org/drawingml/2006/table">
            <a:tbl>
              <a:tblPr firstRow="1" bandRow="1">
                <a:tableStyleId>{5C22544A-7EE6-4342-B048-85BDC9FD1C3A}</a:tableStyleId>
              </a:tblPr>
              <a:tblGrid>
                <a:gridCol w="1962452"/>
                <a:gridCol w="2747434"/>
              </a:tblGrid>
              <a:tr h="466376">
                <a:tc>
                  <a:txBody>
                    <a:bodyPr/>
                    <a:lstStyle/>
                    <a:p>
                      <a:pPr algn="ctr"/>
                      <a:r>
                        <a:rPr lang="en-US" sz="1800" b="1" kern="1200" dirty="0" smtClean="0">
                          <a:solidFill>
                            <a:schemeClr val="bg1"/>
                          </a:solidFill>
                          <a:latin typeface="Arial" pitchFamily="34" charset="0"/>
                          <a:ea typeface="+mn-ea"/>
                          <a:cs typeface="Arial" pitchFamily="34" charset="0"/>
                        </a:rPr>
                        <a:t>EMP_ID</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bg1"/>
                          </a:solidFill>
                          <a:latin typeface="Arial" pitchFamily="34" charset="0"/>
                          <a:ea typeface="+mn-ea"/>
                          <a:cs typeface="Arial" pitchFamily="34" charset="0"/>
                        </a:rPr>
                        <a:t>Probability for Attrition</a:t>
                      </a:r>
                    </a:p>
                  </a:txBody>
                  <a:tcPr anchor="ctr"/>
                </a:tc>
              </a:tr>
              <a:tr h="472853">
                <a:tc>
                  <a:txBody>
                    <a:bodyPr/>
                    <a:lstStyle/>
                    <a:p>
                      <a:pPr algn="ctr" fontAlgn="b"/>
                      <a:r>
                        <a:rPr lang="en-US" sz="2000" b="0" i="0" u="none" strike="noStrike" kern="1200" dirty="0">
                          <a:solidFill>
                            <a:srgbClr val="000000"/>
                          </a:solidFill>
                          <a:latin typeface="Arial" pitchFamily="34" charset="0"/>
                          <a:ea typeface="+mn-ea"/>
                          <a:cs typeface="Arial" pitchFamily="34" charset="0"/>
                        </a:rPr>
                        <a:t>7990</a:t>
                      </a:r>
                    </a:p>
                  </a:txBody>
                  <a:tcPr marL="9525" marR="9525" marT="9525" marB="0" anchor="ctr"/>
                </a:tc>
                <a:tc>
                  <a:txBody>
                    <a:bodyPr/>
                    <a:lstStyle/>
                    <a:p>
                      <a:pPr algn="ctr" fontAlgn="b"/>
                      <a:r>
                        <a:rPr lang="en-US" sz="2000" b="0" i="0" u="none" strike="noStrike" kern="1200" dirty="0">
                          <a:solidFill>
                            <a:srgbClr val="000000"/>
                          </a:solidFill>
                          <a:latin typeface="Arial" pitchFamily="34" charset="0"/>
                          <a:ea typeface="+mn-ea"/>
                          <a:cs typeface="Arial" pitchFamily="34" charset="0"/>
                        </a:rPr>
                        <a:t>27</a:t>
                      </a:r>
                    </a:p>
                  </a:txBody>
                  <a:tcPr marL="9525" marR="9525" marT="9525" marB="0" anchor="ctr"/>
                </a:tc>
              </a:tr>
              <a:tr h="472853">
                <a:tc>
                  <a:txBody>
                    <a:bodyPr/>
                    <a:lstStyle/>
                    <a:p>
                      <a:pPr algn="ctr" fontAlgn="b"/>
                      <a:r>
                        <a:rPr lang="en-US" sz="2000" b="0" i="0" u="none" strike="noStrike" kern="1200" dirty="0">
                          <a:solidFill>
                            <a:srgbClr val="000000"/>
                          </a:solidFill>
                          <a:latin typeface="Arial" pitchFamily="34" charset="0"/>
                          <a:ea typeface="+mn-ea"/>
                          <a:cs typeface="Arial" pitchFamily="34" charset="0"/>
                        </a:rPr>
                        <a:t>6359</a:t>
                      </a:r>
                    </a:p>
                  </a:txBody>
                  <a:tcPr marL="9525" marR="9525" marT="9525" marB="0" anchor="ctr"/>
                </a:tc>
                <a:tc>
                  <a:txBody>
                    <a:bodyPr/>
                    <a:lstStyle/>
                    <a:p>
                      <a:pPr algn="ctr" fontAlgn="b"/>
                      <a:r>
                        <a:rPr lang="en-US" sz="2000" b="0" i="0" u="none" strike="noStrike" kern="1200" dirty="0">
                          <a:solidFill>
                            <a:srgbClr val="000000"/>
                          </a:solidFill>
                          <a:latin typeface="Arial" pitchFamily="34" charset="0"/>
                          <a:ea typeface="+mn-ea"/>
                          <a:cs typeface="Arial" pitchFamily="34" charset="0"/>
                        </a:rPr>
                        <a:t>28</a:t>
                      </a:r>
                    </a:p>
                  </a:txBody>
                  <a:tcPr marL="9525" marR="9525" marT="9525" marB="0" anchor="ctr"/>
                </a:tc>
              </a:tr>
              <a:tr h="472853">
                <a:tc>
                  <a:txBody>
                    <a:bodyPr/>
                    <a:lstStyle/>
                    <a:p>
                      <a:pPr algn="ctr" fontAlgn="b"/>
                      <a:r>
                        <a:rPr lang="en-US" sz="2000" b="0" i="0" u="none" strike="noStrike" kern="1200" dirty="0">
                          <a:solidFill>
                            <a:srgbClr val="000000"/>
                          </a:solidFill>
                          <a:latin typeface="Arial" pitchFamily="34" charset="0"/>
                          <a:ea typeface="+mn-ea"/>
                          <a:cs typeface="Arial" pitchFamily="34" charset="0"/>
                        </a:rPr>
                        <a:t>7763</a:t>
                      </a:r>
                    </a:p>
                  </a:txBody>
                  <a:tcPr marL="9525" marR="9525" marT="9525" marB="0" anchor="ctr"/>
                </a:tc>
                <a:tc>
                  <a:txBody>
                    <a:bodyPr/>
                    <a:lstStyle/>
                    <a:p>
                      <a:pPr algn="ctr" fontAlgn="b"/>
                      <a:r>
                        <a:rPr lang="en-US" sz="2000" b="0" i="0" u="none" strike="noStrike" kern="1200" dirty="0">
                          <a:solidFill>
                            <a:srgbClr val="000000"/>
                          </a:solidFill>
                          <a:latin typeface="Arial" pitchFamily="34" charset="0"/>
                          <a:ea typeface="+mn-ea"/>
                          <a:cs typeface="Arial" pitchFamily="34" charset="0"/>
                        </a:rPr>
                        <a:t>29</a:t>
                      </a:r>
                    </a:p>
                  </a:txBody>
                  <a:tcPr marL="9525" marR="9525" marT="9525" marB="0" anchor="ctr"/>
                </a:tc>
              </a:tr>
              <a:tr h="472853">
                <a:tc>
                  <a:txBody>
                    <a:bodyPr/>
                    <a:lstStyle/>
                    <a:p>
                      <a:pPr algn="ctr" fontAlgn="b"/>
                      <a:r>
                        <a:rPr lang="en-US" sz="2000" b="0" i="0" u="none" strike="noStrike" kern="1200" dirty="0">
                          <a:solidFill>
                            <a:srgbClr val="000000"/>
                          </a:solidFill>
                          <a:latin typeface="Arial" pitchFamily="34" charset="0"/>
                          <a:ea typeface="+mn-ea"/>
                          <a:cs typeface="Arial" pitchFamily="34" charset="0"/>
                        </a:rPr>
                        <a:t>10099</a:t>
                      </a:r>
                    </a:p>
                  </a:txBody>
                  <a:tcPr marL="9525" marR="9525" marT="9525" marB="0" anchor="ctr"/>
                </a:tc>
                <a:tc>
                  <a:txBody>
                    <a:bodyPr/>
                    <a:lstStyle/>
                    <a:p>
                      <a:pPr algn="ctr" fontAlgn="b"/>
                      <a:r>
                        <a:rPr lang="en-US" sz="2000" b="0" i="0" u="none" strike="noStrike" kern="1200" dirty="0">
                          <a:solidFill>
                            <a:srgbClr val="000000"/>
                          </a:solidFill>
                          <a:latin typeface="Arial" pitchFamily="34" charset="0"/>
                          <a:ea typeface="+mn-ea"/>
                          <a:cs typeface="Arial" pitchFamily="34" charset="0"/>
                        </a:rPr>
                        <a:t>33</a:t>
                      </a:r>
                    </a:p>
                  </a:txBody>
                  <a:tcPr marL="9525" marR="9525" marT="9525" marB="0" anchor="ctr"/>
                </a:tc>
              </a:tr>
              <a:tr h="472853">
                <a:tc>
                  <a:txBody>
                    <a:bodyPr/>
                    <a:lstStyle/>
                    <a:p>
                      <a:pPr algn="ctr" fontAlgn="b"/>
                      <a:r>
                        <a:rPr lang="en-US" sz="2000" b="0" i="0" u="none" strike="noStrike" kern="1200" dirty="0">
                          <a:solidFill>
                            <a:srgbClr val="000000"/>
                          </a:solidFill>
                          <a:latin typeface="Arial" pitchFamily="34" charset="0"/>
                          <a:ea typeface="+mn-ea"/>
                          <a:cs typeface="Arial" pitchFamily="34" charset="0"/>
                        </a:rPr>
                        <a:t>3781</a:t>
                      </a:r>
                    </a:p>
                  </a:txBody>
                  <a:tcPr marL="9525" marR="9525" marT="9525" marB="0" anchor="ctr"/>
                </a:tc>
                <a:tc>
                  <a:txBody>
                    <a:bodyPr/>
                    <a:lstStyle/>
                    <a:p>
                      <a:pPr algn="ctr" fontAlgn="b"/>
                      <a:r>
                        <a:rPr lang="en-US" sz="2000" b="0" i="0" u="none" strike="noStrike" kern="1200" dirty="0">
                          <a:solidFill>
                            <a:srgbClr val="000000"/>
                          </a:solidFill>
                          <a:latin typeface="Arial" pitchFamily="34" charset="0"/>
                          <a:ea typeface="+mn-ea"/>
                          <a:cs typeface="Arial" pitchFamily="34" charset="0"/>
                        </a:rPr>
                        <a:t>34</a:t>
                      </a:r>
                    </a:p>
                  </a:txBody>
                  <a:tcPr marL="9525" marR="9525" marT="9525" marB="0" anchor="ctr"/>
                </a:tc>
              </a:tr>
              <a:tr h="472853">
                <a:tc>
                  <a:txBody>
                    <a:bodyPr/>
                    <a:lstStyle/>
                    <a:p>
                      <a:pPr algn="ctr" fontAlgn="b"/>
                      <a:r>
                        <a:rPr lang="en-US" sz="2000" b="0" i="0" u="none" strike="noStrike" kern="1200" dirty="0">
                          <a:solidFill>
                            <a:srgbClr val="000000"/>
                          </a:solidFill>
                          <a:latin typeface="Arial" pitchFamily="34" charset="0"/>
                          <a:ea typeface="+mn-ea"/>
                          <a:cs typeface="Arial" pitchFamily="34" charset="0"/>
                        </a:rPr>
                        <a:t>5848</a:t>
                      </a:r>
                    </a:p>
                  </a:txBody>
                  <a:tcPr marL="9525" marR="9525" marT="9525" marB="0" anchor="ctr"/>
                </a:tc>
                <a:tc>
                  <a:txBody>
                    <a:bodyPr/>
                    <a:lstStyle/>
                    <a:p>
                      <a:pPr algn="ctr" fontAlgn="b"/>
                      <a:r>
                        <a:rPr lang="en-US" sz="2000" b="0" i="0" u="none" strike="noStrike" kern="1200" dirty="0">
                          <a:solidFill>
                            <a:srgbClr val="000000"/>
                          </a:solidFill>
                          <a:latin typeface="Arial" pitchFamily="34" charset="0"/>
                          <a:ea typeface="+mn-ea"/>
                          <a:cs typeface="Arial" pitchFamily="34" charset="0"/>
                        </a:rPr>
                        <a:t>35</a:t>
                      </a:r>
                    </a:p>
                  </a:txBody>
                  <a:tcPr marL="9525" marR="9525" marT="9525" marB="0" anchor="ctr"/>
                </a:tc>
              </a:tr>
              <a:tr h="472853">
                <a:tc>
                  <a:txBody>
                    <a:bodyPr/>
                    <a:lstStyle/>
                    <a:p>
                      <a:pPr algn="ctr" fontAlgn="b"/>
                      <a:r>
                        <a:rPr lang="en-US" sz="2000" b="0" i="0" u="none" strike="noStrike" kern="1200" dirty="0">
                          <a:solidFill>
                            <a:srgbClr val="000000"/>
                          </a:solidFill>
                          <a:latin typeface="Arial" pitchFamily="34" charset="0"/>
                          <a:ea typeface="+mn-ea"/>
                          <a:cs typeface="Arial" pitchFamily="34" charset="0"/>
                        </a:rPr>
                        <a:t>7444</a:t>
                      </a:r>
                    </a:p>
                  </a:txBody>
                  <a:tcPr marL="9525" marR="9525" marT="9525" marB="0" anchor="ctr"/>
                </a:tc>
                <a:tc>
                  <a:txBody>
                    <a:bodyPr/>
                    <a:lstStyle/>
                    <a:p>
                      <a:pPr algn="ctr" fontAlgn="b"/>
                      <a:r>
                        <a:rPr lang="en-US" sz="2000" b="0" i="0" u="none" strike="noStrike" kern="1200" dirty="0">
                          <a:solidFill>
                            <a:srgbClr val="000000"/>
                          </a:solidFill>
                          <a:latin typeface="Arial" pitchFamily="34" charset="0"/>
                          <a:ea typeface="+mn-ea"/>
                          <a:cs typeface="Arial" pitchFamily="34" charset="0"/>
                        </a:rPr>
                        <a:t>36</a:t>
                      </a:r>
                    </a:p>
                  </a:txBody>
                  <a:tcPr marL="9525" marR="9525" marT="9525" marB="0" anchor="ctr"/>
                </a:tc>
              </a:tr>
              <a:tr h="472853">
                <a:tc>
                  <a:txBody>
                    <a:bodyPr/>
                    <a:lstStyle/>
                    <a:p>
                      <a:pPr algn="ctr" fontAlgn="b"/>
                      <a:r>
                        <a:rPr lang="en-US" sz="2000" b="0" i="0" u="none" strike="noStrike" kern="1200" dirty="0">
                          <a:solidFill>
                            <a:srgbClr val="000000"/>
                          </a:solidFill>
                          <a:latin typeface="Arial" pitchFamily="34" charset="0"/>
                          <a:ea typeface="+mn-ea"/>
                          <a:cs typeface="Arial" pitchFamily="34" charset="0"/>
                        </a:rPr>
                        <a:t>9782</a:t>
                      </a:r>
                    </a:p>
                  </a:txBody>
                  <a:tcPr marL="9525" marR="9525" marT="9525" marB="0" anchor="ctr"/>
                </a:tc>
                <a:tc>
                  <a:txBody>
                    <a:bodyPr/>
                    <a:lstStyle/>
                    <a:p>
                      <a:pPr algn="ctr" fontAlgn="b"/>
                      <a:r>
                        <a:rPr lang="en-US" sz="2000" b="0" i="0" u="none" strike="noStrike" kern="1200" dirty="0">
                          <a:solidFill>
                            <a:srgbClr val="000000"/>
                          </a:solidFill>
                          <a:latin typeface="Arial" pitchFamily="34" charset="0"/>
                          <a:ea typeface="+mn-ea"/>
                          <a:cs typeface="Arial" pitchFamily="34" charset="0"/>
                        </a:rPr>
                        <a:t>37</a:t>
                      </a:r>
                    </a:p>
                  </a:txBody>
                  <a:tcPr marL="9525" marR="9525" marT="9525" marB="0" anchor="ctr"/>
                </a:tc>
              </a:tr>
              <a:tr h="472853">
                <a:tc>
                  <a:txBody>
                    <a:bodyPr/>
                    <a:lstStyle/>
                    <a:p>
                      <a:pPr algn="ctr" fontAlgn="b"/>
                      <a:r>
                        <a:rPr lang="en-US" sz="2000" b="0" i="0" u="none" strike="noStrike" kern="1200" dirty="0">
                          <a:solidFill>
                            <a:srgbClr val="000000"/>
                          </a:solidFill>
                          <a:latin typeface="Arial" pitchFamily="34" charset="0"/>
                          <a:ea typeface="+mn-ea"/>
                          <a:cs typeface="Arial" pitchFamily="34" charset="0"/>
                        </a:rPr>
                        <a:t>6264</a:t>
                      </a:r>
                    </a:p>
                  </a:txBody>
                  <a:tcPr marL="9525" marR="9525" marT="9525" marB="0" anchor="ctr"/>
                </a:tc>
                <a:tc>
                  <a:txBody>
                    <a:bodyPr/>
                    <a:lstStyle/>
                    <a:p>
                      <a:pPr algn="ctr" fontAlgn="b"/>
                      <a:r>
                        <a:rPr lang="en-US" sz="2000" b="0" i="0" u="none" strike="noStrike" kern="1200" dirty="0">
                          <a:solidFill>
                            <a:srgbClr val="000000"/>
                          </a:solidFill>
                          <a:latin typeface="Arial" pitchFamily="34" charset="0"/>
                          <a:ea typeface="+mn-ea"/>
                          <a:cs typeface="Arial" pitchFamily="34" charset="0"/>
                        </a:rPr>
                        <a:t>38</a:t>
                      </a:r>
                    </a:p>
                  </a:txBody>
                  <a:tcPr marL="9525" marR="9525" marT="9525" marB="0" anchor="ctr"/>
                </a:tc>
              </a:tr>
              <a:tr h="472853">
                <a:tc>
                  <a:txBody>
                    <a:bodyPr/>
                    <a:lstStyle/>
                    <a:p>
                      <a:pPr algn="ctr" fontAlgn="b"/>
                      <a:r>
                        <a:rPr lang="en-US" sz="2000" b="0" i="0" u="none" strike="noStrike" kern="1200" dirty="0">
                          <a:solidFill>
                            <a:srgbClr val="000000"/>
                          </a:solidFill>
                          <a:latin typeface="Arial" pitchFamily="34" charset="0"/>
                          <a:ea typeface="+mn-ea"/>
                          <a:cs typeface="Arial" pitchFamily="34" charset="0"/>
                        </a:rPr>
                        <a:t>6467</a:t>
                      </a:r>
                    </a:p>
                  </a:txBody>
                  <a:tcPr marL="9525" marR="9525" marT="9525" marB="0" anchor="ctr"/>
                </a:tc>
                <a:tc>
                  <a:txBody>
                    <a:bodyPr/>
                    <a:lstStyle/>
                    <a:p>
                      <a:pPr algn="ctr" fontAlgn="b"/>
                      <a:r>
                        <a:rPr lang="en-US" sz="2000" b="0" i="0" u="none" strike="noStrike" kern="1200" dirty="0">
                          <a:solidFill>
                            <a:srgbClr val="000000"/>
                          </a:solidFill>
                          <a:latin typeface="Arial" pitchFamily="34" charset="0"/>
                          <a:ea typeface="+mn-ea"/>
                          <a:cs typeface="Arial" pitchFamily="34" charset="0"/>
                        </a:rPr>
                        <a:t>41</a:t>
                      </a:r>
                    </a:p>
                  </a:txBody>
                  <a:tcPr marL="9525" marR="9525" marT="9525" marB="0" anchor="ct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4656" y="1622424"/>
            <a:ext cx="10515600" cy="4351338"/>
          </a:xfrm>
        </p:spPr>
        <p:txBody>
          <a:bodyPr/>
          <a:lstStyle/>
          <a:p>
            <a:pPr algn="just">
              <a:buFont typeface="Wingdings" pitchFamily="2" charset="2"/>
              <a:buChar char="Ø"/>
            </a:pPr>
            <a:r>
              <a:rPr lang="en-US" dirty="0" smtClean="0"/>
              <a:t> </a:t>
            </a:r>
            <a:r>
              <a:rPr lang="en-US" sz="3000" dirty="0" smtClean="0">
                <a:solidFill>
                  <a:srgbClr val="FFFF00"/>
                </a:solidFill>
                <a:latin typeface="Arial" pitchFamily="34" charset="0"/>
                <a:cs typeface="Arial" pitchFamily="34" charset="0"/>
              </a:rPr>
              <a:t>By analyzing the two given sets of data, we were able to identify the  attributes contributing to the employees attrition and also the employees who are prone to leave the company next </a:t>
            </a:r>
            <a:r>
              <a:rPr lang="en-US" sz="3000" dirty="0" smtClean="0">
                <a:solidFill>
                  <a:srgbClr val="FFFF00"/>
                </a:solidFill>
                <a:latin typeface="Arial" pitchFamily="34" charset="0"/>
                <a:cs typeface="Arial" pitchFamily="34" charset="0"/>
              </a:rPr>
              <a:t>in company </a:t>
            </a:r>
            <a:r>
              <a:rPr lang="en-US" sz="3000" dirty="0" smtClean="0">
                <a:solidFill>
                  <a:srgbClr val="FFFF00"/>
                </a:solidFill>
                <a:latin typeface="Arial" pitchFamily="34" charset="0"/>
                <a:cs typeface="Arial" pitchFamily="34" charset="0"/>
              </a:rPr>
              <a:t>X. </a:t>
            </a:r>
          </a:p>
          <a:p>
            <a:pPr algn="just">
              <a:buNone/>
            </a:pPr>
            <a:endParaRPr lang="en-US" sz="3000" dirty="0" smtClean="0">
              <a:solidFill>
                <a:srgbClr val="FFFF00"/>
              </a:solidFill>
              <a:latin typeface="Arial" pitchFamily="34" charset="0"/>
              <a:cs typeface="Arial" pitchFamily="34" charset="0"/>
            </a:endParaRPr>
          </a:p>
          <a:p>
            <a:pPr algn="just">
              <a:buFont typeface="Wingdings" pitchFamily="2" charset="2"/>
              <a:buChar char="Ø"/>
            </a:pPr>
            <a:r>
              <a:rPr lang="en-US" sz="3000" dirty="0" smtClean="0">
                <a:solidFill>
                  <a:srgbClr val="FFFF00"/>
                </a:solidFill>
                <a:latin typeface="Arial" pitchFamily="34" charset="0"/>
                <a:cs typeface="Arial" pitchFamily="34" charset="0"/>
              </a:rPr>
              <a:t> </a:t>
            </a:r>
            <a:r>
              <a:rPr lang="en-US" sz="3000" dirty="0" smtClean="0">
                <a:solidFill>
                  <a:srgbClr val="FFFF00"/>
                </a:solidFill>
                <a:latin typeface="Arial" pitchFamily="34" charset="0"/>
                <a:cs typeface="Arial" pitchFamily="34" charset="0"/>
              </a:rPr>
              <a:t>By knowing the attributes of the employees attrition and </a:t>
            </a:r>
            <a:r>
              <a:rPr lang="en-US" sz="3000" dirty="0" smtClean="0">
                <a:solidFill>
                  <a:srgbClr val="FFFF00"/>
                </a:solidFill>
                <a:latin typeface="Arial" pitchFamily="34" charset="0"/>
                <a:cs typeface="Arial" pitchFamily="34" charset="0"/>
              </a:rPr>
              <a:t>the employees who are prone to leave the company </a:t>
            </a:r>
            <a:r>
              <a:rPr lang="en-US" sz="3000" dirty="0" smtClean="0">
                <a:solidFill>
                  <a:srgbClr val="FFFF00"/>
                </a:solidFill>
                <a:latin typeface="Arial" pitchFamily="34" charset="0"/>
                <a:cs typeface="Arial" pitchFamily="34" charset="0"/>
              </a:rPr>
              <a:t>next, the company is in an advantageous position to take adequate measures and steps to reduce / avoid employee attrition accordingly.</a:t>
            </a:r>
          </a:p>
        </p:txBody>
      </p:sp>
      <p:sp>
        <p:nvSpPr>
          <p:cNvPr id="4" name="Rectangle 3"/>
          <p:cNvSpPr/>
          <p:nvPr/>
        </p:nvSpPr>
        <p:spPr>
          <a:xfrm>
            <a:off x="492427" y="515648"/>
            <a:ext cx="6417141" cy="646331"/>
          </a:xfrm>
          <a:prstGeom prst="rect">
            <a:avLst/>
          </a:prstGeom>
        </p:spPr>
        <p:txBody>
          <a:bodyPr wrap="none">
            <a:spAutoFit/>
          </a:bodyPr>
          <a:lstStyle/>
          <a:p>
            <a:r>
              <a:rPr lang="en-US" sz="3600" b="1" u="sng" dirty="0" smtClean="0">
                <a:solidFill>
                  <a:srgbClr val="FFFF00"/>
                </a:solidFill>
                <a:latin typeface="Arial" pitchFamily="34" charset="0"/>
                <a:cs typeface="Arial" pitchFamily="34" charset="0"/>
              </a:rPr>
              <a:t>SOLUTION &amp; CONCLUSION:</a:t>
            </a:r>
            <a:endParaRPr lang="en-US" sz="3600" b="1" u="sng"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9"/>
            <a:ext cx="10515600" cy="1325563"/>
          </a:xfrm>
        </p:spPr>
        <p:txBody>
          <a:bodyPr/>
          <a:lstStyle/>
          <a:p>
            <a:pPr algn="ctr"/>
            <a:r>
              <a:rPr lang="en-US" sz="9600" b="1" u="sng" dirty="0" smtClean="0">
                <a:solidFill>
                  <a:srgbClr val="FFFF00"/>
                </a:solidFill>
                <a:latin typeface="Arial" pitchFamily="34" charset="0"/>
                <a:cs typeface="Arial" pitchFamily="34" charset="0"/>
              </a:rPr>
              <a:t>THANK YOU</a:t>
            </a:r>
            <a:endParaRPr lang="en-US" sz="9600" b="1" u="sng"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txBox="1">
            <a:spLocks/>
          </p:cNvSpPr>
          <p:nvPr/>
        </p:nvSpPr>
        <p:spPr>
          <a:xfrm>
            <a:off x="1741714" y="1122363"/>
            <a:ext cx="10450286" cy="2387600"/>
          </a:xfrm>
          <a:prstGeom prst="rect">
            <a:avLst/>
          </a:prstGeom>
          <a:effectLst>
            <a:outerShdw blurRad="38100" dist="38100" sx="101000" sy="101000" algn="ctr" rotWithShape="0">
              <a:schemeClr val="bg1">
                <a:alpha val="55000"/>
              </a:schemeClr>
            </a:outerShdw>
          </a:effectLst>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
        <p:nvSpPr>
          <p:cNvPr id="7" name="Rectangle 6"/>
          <p:cNvSpPr/>
          <p:nvPr/>
        </p:nvSpPr>
        <p:spPr>
          <a:xfrm>
            <a:off x="1567543" y="1235310"/>
            <a:ext cx="9550399" cy="5016758"/>
          </a:xfrm>
          <a:prstGeom prst="rect">
            <a:avLst/>
          </a:prstGeom>
          <a:ln>
            <a:noFill/>
          </a:ln>
        </p:spPr>
        <p:txBody>
          <a:bodyPr wrap="square">
            <a:spAutoFit/>
          </a:bodyPr>
          <a:lstStyle/>
          <a:p>
            <a:pPr algn="just"/>
            <a:r>
              <a:rPr lang="en-US" sz="3200" dirty="0" smtClean="0">
                <a:ln w="0"/>
                <a:solidFill>
                  <a:srgbClr val="FFFF00"/>
                </a:solidFill>
                <a:effectLst>
                  <a:outerShdw blurRad="38100" dist="25400" dir="5400000" algn="ctr" rotWithShape="0">
                    <a:srgbClr val="6E747A">
                      <a:alpha val="43000"/>
                    </a:srgbClr>
                  </a:outerShdw>
                </a:effectLst>
                <a:latin typeface="Arial" pitchFamily="34" charset="0"/>
                <a:cs typeface="Arial" pitchFamily="34" charset="0"/>
              </a:rPr>
              <a:t>By analyzing</a:t>
            </a:r>
            <a:r>
              <a:rPr lang="en-US" sz="3200" dirty="0" smtClean="0">
                <a:ln w="0"/>
                <a:solidFill>
                  <a:srgbClr val="FFFF00"/>
                </a:solidFill>
                <a:effectLst>
                  <a:outerShdw blurRad="38100" dist="25400" dir="5400000" algn="ctr" rotWithShape="0">
                    <a:srgbClr val="6E747A">
                      <a:alpha val="43000"/>
                    </a:srgbClr>
                  </a:outerShdw>
                </a:effectLst>
                <a:latin typeface="Arial" pitchFamily="34" charset="0"/>
                <a:cs typeface="Arial" pitchFamily="34" charset="0"/>
              </a:rPr>
              <a:t> the given datasets of company X, we  will find out the following</a:t>
            </a:r>
          </a:p>
          <a:p>
            <a:pPr algn="just"/>
            <a:endParaRPr lang="en-US" sz="3200" dirty="0" smtClean="0">
              <a:ln w="0"/>
              <a:solidFill>
                <a:srgbClr val="FFFF00"/>
              </a:solidFill>
              <a:effectLst>
                <a:outerShdw blurRad="38100" dist="25400" dir="5400000" algn="ctr" rotWithShape="0">
                  <a:srgbClr val="6E747A">
                    <a:alpha val="43000"/>
                  </a:srgbClr>
                </a:outerShdw>
              </a:effectLst>
              <a:latin typeface="Arial" pitchFamily="34" charset="0"/>
              <a:cs typeface="Arial" pitchFamily="34" charset="0"/>
            </a:endParaRPr>
          </a:p>
          <a:p>
            <a:pPr marL="457200" indent="166688" algn="just">
              <a:buFont typeface="Wingdings" panose="05000000000000000000" pitchFamily="2" charset="2"/>
              <a:buChar char="Ø"/>
            </a:pPr>
            <a:r>
              <a:rPr lang="en-US" sz="3200" dirty="0" smtClean="0">
                <a:ln w="0"/>
                <a:solidFill>
                  <a:srgbClr val="FFFF00"/>
                </a:solidFill>
                <a:effectLst>
                  <a:outerShdw blurRad="38100" dist="25400" dir="5400000" algn="ctr" rotWithShape="0">
                    <a:srgbClr val="6E747A">
                      <a:alpha val="43000"/>
                    </a:srgbClr>
                  </a:outerShdw>
                </a:effectLst>
                <a:latin typeface="Arial" pitchFamily="34" charset="0"/>
                <a:cs typeface="Arial" pitchFamily="34" charset="0"/>
              </a:rPr>
              <a:t>	Finding </a:t>
            </a:r>
            <a:r>
              <a:rPr lang="en-US" sz="3200" dirty="0" smtClean="0">
                <a:ln w="0"/>
                <a:solidFill>
                  <a:srgbClr val="FFFF00"/>
                </a:solidFill>
                <a:effectLst>
                  <a:outerShdw blurRad="38100" dist="25400" dir="5400000" algn="ctr" rotWithShape="0">
                    <a:srgbClr val="6E747A">
                      <a:alpha val="43000"/>
                    </a:srgbClr>
                  </a:outerShdw>
                </a:effectLst>
                <a:latin typeface="Arial" pitchFamily="34" charset="0"/>
                <a:cs typeface="Arial" pitchFamily="34" charset="0"/>
              </a:rPr>
              <a:t>what </a:t>
            </a:r>
            <a:r>
              <a:rPr lang="en-US" sz="3200" dirty="0">
                <a:ln w="0"/>
                <a:solidFill>
                  <a:srgbClr val="FFFF00"/>
                </a:solidFill>
                <a:effectLst>
                  <a:outerShdw blurRad="38100" dist="25400" dir="5400000" algn="ctr" rotWithShape="0">
                    <a:srgbClr val="6E747A">
                      <a:alpha val="43000"/>
                    </a:srgbClr>
                  </a:outerShdw>
                </a:effectLst>
                <a:latin typeface="Arial" pitchFamily="34" charset="0"/>
                <a:cs typeface="Arial" pitchFamily="34" charset="0"/>
              </a:rPr>
              <a:t>type of employees are </a:t>
            </a:r>
            <a:r>
              <a:rPr lang="en-US" sz="3200" dirty="0" smtClean="0">
                <a:ln w="0"/>
                <a:solidFill>
                  <a:srgbClr val="FFFF00"/>
                </a:solidFill>
                <a:effectLst>
                  <a:outerShdw blurRad="38100" dist="25400" dir="5400000" algn="ctr" rotWithShape="0">
                    <a:srgbClr val="6E747A">
                      <a:alpha val="43000"/>
                    </a:srgbClr>
                  </a:outerShdw>
                </a:effectLst>
                <a:latin typeface="Arial" pitchFamily="34" charset="0"/>
                <a:cs typeface="Arial" pitchFamily="34" charset="0"/>
              </a:rPr>
              <a:t>leaving</a:t>
            </a:r>
          </a:p>
          <a:p>
            <a:pPr algn="just"/>
            <a:endParaRPr lang="en-US" sz="3200" dirty="0" smtClean="0">
              <a:ln w="0"/>
              <a:solidFill>
                <a:srgbClr val="FFFF00"/>
              </a:solidFill>
              <a:effectLst>
                <a:outerShdw blurRad="38100" dist="25400" dir="5400000" algn="ctr" rotWithShape="0">
                  <a:srgbClr val="6E747A">
                    <a:alpha val="43000"/>
                  </a:srgbClr>
                </a:outerShdw>
              </a:effectLst>
              <a:latin typeface="Arial" pitchFamily="34" charset="0"/>
              <a:cs typeface="Arial" pitchFamily="34" charset="0"/>
            </a:endParaRPr>
          </a:p>
          <a:p>
            <a:pPr marL="457200" indent="341313" algn="just">
              <a:buFont typeface="Wingdings" panose="05000000000000000000" pitchFamily="2" charset="2"/>
              <a:buChar char="Ø"/>
            </a:pPr>
            <a:r>
              <a:rPr lang="en-US" sz="3200" dirty="0" smtClean="0">
                <a:ln w="0"/>
                <a:solidFill>
                  <a:srgbClr val="FFFF00"/>
                </a:solidFill>
                <a:effectLst>
                  <a:outerShdw blurRad="38100" dist="25400" dir="5400000" algn="ctr" rotWithShape="0">
                    <a:srgbClr val="6E747A">
                      <a:alpha val="43000"/>
                    </a:srgbClr>
                  </a:outerShdw>
                </a:effectLst>
                <a:latin typeface="Arial" pitchFamily="34" charset="0"/>
                <a:cs typeface="Arial" pitchFamily="34" charset="0"/>
              </a:rPr>
              <a:t>	Finding </a:t>
            </a:r>
            <a:r>
              <a:rPr lang="en-US" sz="3200" dirty="0">
                <a:ln w="0"/>
                <a:solidFill>
                  <a:srgbClr val="FFFF00"/>
                </a:solidFill>
                <a:effectLst>
                  <a:outerShdw blurRad="38100" dist="25400" dir="5400000" algn="ctr" rotWithShape="0">
                    <a:srgbClr val="6E747A">
                      <a:alpha val="43000"/>
                    </a:srgbClr>
                  </a:outerShdw>
                </a:effectLst>
                <a:latin typeface="Arial" pitchFamily="34" charset="0"/>
                <a:cs typeface="Arial" pitchFamily="34" charset="0"/>
              </a:rPr>
              <a:t>the reasons/factors why employees are leaving</a:t>
            </a:r>
            <a:r>
              <a:rPr lang="en-US" sz="3200" dirty="0" smtClean="0">
                <a:ln w="0"/>
                <a:solidFill>
                  <a:srgbClr val="FFFF00"/>
                </a:solidFill>
                <a:effectLst>
                  <a:outerShdw blurRad="38100" dist="25400" dir="5400000" algn="ctr" rotWithShape="0">
                    <a:srgbClr val="6E747A">
                      <a:alpha val="43000"/>
                    </a:srgbClr>
                  </a:outerShdw>
                </a:effectLst>
                <a:latin typeface="Arial" pitchFamily="34" charset="0"/>
                <a:cs typeface="Arial" pitchFamily="34" charset="0"/>
              </a:rPr>
              <a:t>.</a:t>
            </a:r>
            <a:endParaRPr lang="en-US" sz="3200" dirty="0">
              <a:ln w="0"/>
              <a:solidFill>
                <a:srgbClr val="FFFF00"/>
              </a:solidFill>
              <a:effectLst>
                <a:outerShdw blurRad="38100" dist="25400" dir="5400000" algn="ctr" rotWithShape="0">
                  <a:srgbClr val="6E747A">
                    <a:alpha val="43000"/>
                  </a:srgbClr>
                </a:outerShdw>
              </a:effectLst>
              <a:latin typeface="Arial" pitchFamily="34" charset="0"/>
              <a:cs typeface="Arial" pitchFamily="34" charset="0"/>
            </a:endParaRPr>
          </a:p>
          <a:p>
            <a:pPr algn="just"/>
            <a:endParaRPr lang="en-US" sz="3200" dirty="0" smtClean="0">
              <a:solidFill>
                <a:srgbClr val="FFFF00"/>
              </a:solidFill>
              <a:latin typeface="Arial" pitchFamily="34" charset="0"/>
              <a:cs typeface="Arial" pitchFamily="34" charset="0"/>
            </a:endParaRPr>
          </a:p>
          <a:p>
            <a:pPr marL="457200" indent="341313" algn="just">
              <a:buFont typeface="Wingdings" panose="05000000000000000000" pitchFamily="2" charset="2"/>
              <a:buChar char="Ø"/>
            </a:pPr>
            <a:r>
              <a:rPr lang="en-US" sz="3200" dirty="0" smtClean="0">
                <a:solidFill>
                  <a:srgbClr val="FFFF00"/>
                </a:solidFill>
                <a:latin typeface="Arial" pitchFamily="34" charset="0"/>
                <a:cs typeface="Arial" pitchFamily="34" charset="0"/>
              </a:rPr>
              <a:t>	Predict </a:t>
            </a:r>
            <a:r>
              <a:rPr lang="en-US" sz="3200" dirty="0">
                <a:solidFill>
                  <a:srgbClr val="FFFF00"/>
                </a:solidFill>
                <a:latin typeface="Arial" pitchFamily="34" charset="0"/>
                <a:cs typeface="Arial" pitchFamily="34" charset="0"/>
              </a:rPr>
              <a:t>which employees are prone to leave </a:t>
            </a:r>
            <a:r>
              <a:rPr lang="en-US" sz="3200" dirty="0" smtClean="0">
                <a:solidFill>
                  <a:srgbClr val="FFFF00"/>
                </a:solidFill>
                <a:latin typeface="Arial" pitchFamily="34" charset="0"/>
                <a:cs typeface="Arial" pitchFamily="34" charset="0"/>
              </a:rPr>
              <a:t>next using predictive model</a:t>
            </a:r>
          </a:p>
        </p:txBody>
      </p:sp>
      <p:sp>
        <p:nvSpPr>
          <p:cNvPr id="45" name="TextBox 44"/>
          <p:cNvSpPr txBox="1"/>
          <p:nvPr/>
        </p:nvSpPr>
        <p:spPr>
          <a:xfrm>
            <a:off x="885371" y="435428"/>
            <a:ext cx="2960914" cy="584775"/>
          </a:xfrm>
          <a:prstGeom prst="rect">
            <a:avLst/>
          </a:prstGeom>
          <a:noFill/>
        </p:spPr>
        <p:txBody>
          <a:bodyPr wrap="square" rtlCol="0">
            <a:spAutoFit/>
          </a:bodyPr>
          <a:lstStyle/>
          <a:p>
            <a:r>
              <a:rPr lang="en-US" sz="3200" b="1" u="sng" dirty="0" smtClean="0">
                <a:solidFill>
                  <a:srgbClr val="FFFF00"/>
                </a:solidFill>
                <a:latin typeface="Arial" pitchFamily="34" charset="0"/>
                <a:cs typeface="Arial" pitchFamily="34" charset="0"/>
              </a:rPr>
              <a:t>OBJECTIVE:</a:t>
            </a:r>
            <a:endParaRPr lang="en-US" b="1" u="sng"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xmlns="" val="18477532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9943" y="217714"/>
            <a:ext cx="2612572" cy="584775"/>
          </a:xfrm>
          <a:prstGeom prst="rect">
            <a:avLst/>
          </a:prstGeom>
          <a:noFill/>
        </p:spPr>
        <p:txBody>
          <a:bodyPr wrap="square" rtlCol="0">
            <a:spAutoFit/>
          </a:bodyPr>
          <a:lstStyle/>
          <a:p>
            <a:r>
              <a:rPr lang="en-US" sz="3200" b="1" u="sng" dirty="0" smtClean="0">
                <a:solidFill>
                  <a:srgbClr val="FFFF00"/>
                </a:solidFill>
                <a:latin typeface="Arial" pitchFamily="34" charset="0"/>
                <a:cs typeface="Arial" pitchFamily="34" charset="0"/>
              </a:rPr>
              <a:t>Attributes:</a:t>
            </a:r>
            <a:endParaRPr lang="en-US" sz="3200" b="1" u="sng" dirty="0" smtClean="0">
              <a:solidFill>
                <a:srgbClr val="FFFF00"/>
              </a:solidFill>
              <a:latin typeface="Arial" pitchFamily="34" charset="0"/>
              <a:cs typeface="Arial" pitchFamily="34" charset="0"/>
            </a:endParaRPr>
          </a:p>
        </p:txBody>
      </p:sp>
      <p:sp>
        <p:nvSpPr>
          <p:cNvPr id="3" name="TextBox 2"/>
          <p:cNvSpPr txBox="1"/>
          <p:nvPr/>
        </p:nvSpPr>
        <p:spPr>
          <a:xfrm>
            <a:off x="783771" y="899886"/>
            <a:ext cx="10972800" cy="5832366"/>
          </a:xfrm>
          <a:prstGeom prst="rect">
            <a:avLst/>
          </a:prstGeom>
          <a:noFill/>
        </p:spPr>
        <p:txBody>
          <a:bodyPr wrap="square" rtlCol="0">
            <a:spAutoFit/>
          </a:bodyPr>
          <a:lstStyle/>
          <a:p>
            <a:pPr algn="just"/>
            <a:r>
              <a:rPr lang="en-US" sz="2800" dirty="0" smtClean="0">
                <a:solidFill>
                  <a:srgbClr val="FFFF00"/>
                </a:solidFill>
                <a:latin typeface="Arial" pitchFamily="34" charset="0"/>
                <a:cs typeface="Arial" pitchFamily="34" charset="0"/>
              </a:rPr>
              <a:t>The attributes available for every employee in the two </a:t>
            </a:r>
            <a:r>
              <a:rPr lang="en-US" sz="2800" b="1" dirty="0" smtClean="0">
                <a:solidFill>
                  <a:srgbClr val="FFFF00"/>
                </a:solidFill>
                <a:latin typeface="Arial" pitchFamily="34" charset="0"/>
                <a:cs typeface="Arial" pitchFamily="34" charset="0"/>
              </a:rPr>
              <a:t>datasets</a:t>
            </a:r>
            <a:r>
              <a:rPr lang="en-US" sz="2800" dirty="0" smtClean="0">
                <a:solidFill>
                  <a:srgbClr val="FFFF00"/>
                </a:solidFill>
                <a:latin typeface="Arial" pitchFamily="34" charset="0"/>
                <a:cs typeface="Arial" pitchFamily="34" charset="0"/>
              </a:rPr>
              <a:t> </a:t>
            </a:r>
            <a:r>
              <a:rPr lang="en-US" sz="2800" dirty="0" smtClean="0">
                <a:solidFill>
                  <a:srgbClr val="FFFF00"/>
                </a:solidFill>
                <a:latin typeface="Arial" pitchFamily="34" charset="0"/>
                <a:cs typeface="Arial" pitchFamily="34" charset="0"/>
              </a:rPr>
              <a:t> </a:t>
            </a:r>
            <a:r>
              <a:rPr lang="en-US" sz="2800" dirty="0" smtClean="0">
                <a:solidFill>
                  <a:srgbClr val="FFFF00"/>
                </a:solidFill>
                <a:latin typeface="Arial" pitchFamily="34" charset="0"/>
                <a:cs typeface="Arial" pitchFamily="34" charset="0"/>
              </a:rPr>
              <a:t>“</a:t>
            </a:r>
            <a:r>
              <a:rPr lang="en-US" sz="2800" dirty="0" smtClean="0">
                <a:solidFill>
                  <a:srgbClr val="FFFF00"/>
                </a:solidFill>
                <a:latin typeface="Arial" pitchFamily="34" charset="0"/>
                <a:cs typeface="Arial" pitchFamily="34" charset="0"/>
              </a:rPr>
              <a:t>Existing employees” and “Employees who have left</a:t>
            </a:r>
            <a:r>
              <a:rPr lang="en-US" sz="2800" dirty="0" smtClean="0">
                <a:solidFill>
                  <a:srgbClr val="FFFF00"/>
                </a:solidFill>
                <a:latin typeface="Arial" pitchFamily="34" charset="0"/>
                <a:cs typeface="Arial" pitchFamily="34" charset="0"/>
              </a:rPr>
              <a:t>” are</a:t>
            </a:r>
          </a:p>
          <a:p>
            <a:pPr algn="just"/>
            <a:endParaRPr lang="en-US" sz="2000" dirty="0" smtClean="0">
              <a:solidFill>
                <a:srgbClr val="FFFF00"/>
              </a:solidFill>
              <a:latin typeface="Arial" pitchFamily="34" charset="0"/>
              <a:cs typeface="Arial" pitchFamily="34" charset="0"/>
            </a:endParaRPr>
          </a:p>
          <a:p>
            <a:pPr marL="406400" indent="566738">
              <a:spcBef>
                <a:spcPts val="600"/>
              </a:spcBef>
              <a:buFont typeface="Wingdings" pitchFamily="2" charset="2"/>
              <a:buChar char="Ø"/>
            </a:pPr>
            <a:r>
              <a:rPr lang="en-US" sz="2800" dirty="0" smtClean="0">
                <a:solidFill>
                  <a:srgbClr val="FFFF00"/>
                </a:solidFill>
                <a:latin typeface="Arial" pitchFamily="34" charset="0"/>
                <a:cs typeface="Arial" pitchFamily="34" charset="0"/>
              </a:rPr>
              <a:t>Satisfaction </a:t>
            </a:r>
            <a:r>
              <a:rPr lang="en-US" sz="2800" dirty="0" smtClean="0">
                <a:solidFill>
                  <a:srgbClr val="FFFF00"/>
                </a:solidFill>
                <a:latin typeface="Arial" pitchFamily="34" charset="0"/>
                <a:cs typeface="Arial" pitchFamily="34" charset="0"/>
              </a:rPr>
              <a:t>Level</a:t>
            </a:r>
          </a:p>
          <a:p>
            <a:pPr marL="406400" indent="566738">
              <a:spcBef>
                <a:spcPts val="600"/>
              </a:spcBef>
              <a:buFont typeface="Wingdings" pitchFamily="2" charset="2"/>
              <a:buChar char="Ø"/>
            </a:pPr>
            <a:r>
              <a:rPr lang="en-US" sz="2800" dirty="0" smtClean="0">
                <a:solidFill>
                  <a:srgbClr val="FFFF00"/>
                </a:solidFill>
                <a:latin typeface="Arial" pitchFamily="34" charset="0"/>
                <a:cs typeface="Arial" pitchFamily="34" charset="0"/>
              </a:rPr>
              <a:t>Last evaluation</a:t>
            </a:r>
          </a:p>
          <a:p>
            <a:pPr marL="406400" indent="566738">
              <a:spcBef>
                <a:spcPts val="600"/>
              </a:spcBef>
              <a:buFont typeface="Wingdings" pitchFamily="2" charset="2"/>
              <a:buChar char="Ø"/>
            </a:pPr>
            <a:r>
              <a:rPr lang="en-US" sz="2800" dirty="0" smtClean="0">
                <a:solidFill>
                  <a:srgbClr val="FFFF00"/>
                </a:solidFill>
                <a:latin typeface="Arial" pitchFamily="34" charset="0"/>
                <a:cs typeface="Arial" pitchFamily="34" charset="0"/>
              </a:rPr>
              <a:t>Number of projects</a:t>
            </a:r>
          </a:p>
          <a:p>
            <a:pPr marL="406400" indent="566738">
              <a:spcBef>
                <a:spcPts val="600"/>
              </a:spcBef>
              <a:buFont typeface="Wingdings" pitchFamily="2" charset="2"/>
              <a:buChar char="Ø"/>
            </a:pPr>
            <a:r>
              <a:rPr lang="en-US" sz="2800" dirty="0" smtClean="0">
                <a:solidFill>
                  <a:srgbClr val="FFFF00"/>
                </a:solidFill>
                <a:latin typeface="Arial" pitchFamily="34" charset="0"/>
                <a:cs typeface="Arial" pitchFamily="34" charset="0"/>
              </a:rPr>
              <a:t>Average monthly hours</a:t>
            </a:r>
          </a:p>
          <a:p>
            <a:pPr marL="406400" indent="566738">
              <a:spcBef>
                <a:spcPts val="600"/>
              </a:spcBef>
              <a:buFont typeface="Wingdings" pitchFamily="2" charset="2"/>
              <a:buChar char="Ø"/>
            </a:pPr>
            <a:r>
              <a:rPr lang="en-US" sz="2800" dirty="0" smtClean="0">
                <a:solidFill>
                  <a:srgbClr val="FFFF00"/>
                </a:solidFill>
                <a:latin typeface="Arial" pitchFamily="34" charset="0"/>
                <a:cs typeface="Arial" pitchFamily="34" charset="0"/>
              </a:rPr>
              <a:t>Time spent at the company</a:t>
            </a:r>
          </a:p>
          <a:p>
            <a:pPr marL="406400" indent="566738">
              <a:spcBef>
                <a:spcPts val="600"/>
              </a:spcBef>
              <a:buFont typeface="Wingdings" pitchFamily="2" charset="2"/>
              <a:buChar char="Ø"/>
            </a:pPr>
            <a:r>
              <a:rPr lang="en-US" sz="2800" dirty="0" smtClean="0">
                <a:solidFill>
                  <a:srgbClr val="FFFF00"/>
                </a:solidFill>
                <a:latin typeface="Arial" pitchFamily="34" charset="0"/>
                <a:cs typeface="Arial" pitchFamily="34" charset="0"/>
              </a:rPr>
              <a:t>Whether they have had a work accident</a:t>
            </a:r>
          </a:p>
          <a:p>
            <a:pPr marL="406400" indent="566738">
              <a:spcBef>
                <a:spcPts val="600"/>
              </a:spcBef>
              <a:buFont typeface="Wingdings" pitchFamily="2" charset="2"/>
              <a:buChar char="Ø"/>
            </a:pPr>
            <a:r>
              <a:rPr lang="en-US" sz="2800" dirty="0" smtClean="0">
                <a:solidFill>
                  <a:srgbClr val="FFFF00"/>
                </a:solidFill>
                <a:latin typeface="Arial" pitchFamily="34" charset="0"/>
                <a:cs typeface="Arial" pitchFamily="34" charset="0"/>
              </a:rPr>
              <a:t>Whether they have had a promotion in the last 5 years</a:t>
            </a:r>
          </a:p>
          <a:p>
            <a:pPr marL="406400" indent="566738">
              <a:spcBef>
                <a:spcPts val="600"/>
              </a:spcBef>
              <a:buFont typeface="Wingdings" pitchFamily="2" charset="2"/>
              <a:buChar char="Ø"/>
            </a:pPr>
            <a:r>
              <a:rPr lang="en-US" sz="2800" dirty="0" smtClean="0">
                <a:solidFill>
                  <a:srgbClr val="FFFF00"/>
                </a:solidFill>
                <a:latin typeface="Arial" pitchFamily="34" charset="0"/>
                <a:cs typeface="Arial" pitchFamily="34" charset="0"/>
              </a:rPr>
              <a:t>Departments (column sales)</a:t>
            </a:r>
          </a:p>
          <a:p>
            <a:pPr marL="406400" indent="566738">
              <a:spcBef>
                <a:spcPts val="600"/>
              </a:spcBef>
              <a:buFont typeface="Wingdings" pitchFamily="2" charset="2"/>
              <a:buChar char="Ø"/>
            </a:pPr>
            <a:r>
              <a:rPr lang="en-US" sz="2800" dirty="0" smtClean="0">
                <a:solidFill>
                  <a:srgbClr val="FFFF00"/>
                </a:solidFill>
                <a:latin typeface="Arial" pitchFamily="34" charset="0"/>
                <a:cs typeface="Arial" pitchFamily="34" charset="0"/>
              </a:rPr>
              <a:t>Salary</a:t>
            </a:r>
          </a:p>
        </p:txBody>
      </p:sp>
      <p:graphicFrame>
        <p:nvGraphicFramePr>
          <p:cNvPr id="7" name="Object 6"/>
          <p:cNvGraphicFramePr>
            <a:graphicFrameLocks noChangeAspect="1"/>
          </p:cNvGraphicFramePr>
          <p:nvPr/>
        </p:nvGraphicFramePr>
        <p:xfrm>
          <a:off x="9528628" y="1909536"/>
          <a:ext cx="1589315" cy="1340985"/>
        </p:xfrm>
        <a:graphic>
          <a:graphicData uri="http://schemas.openxmlformats.org/presentationml/2006/ole">
            <p:oleObj spid="_x0000_s1029" name="Worksheet" showAsIcon="1" r:id="rId3" imgW="914400" imgH="771480" progId="Excel.Sheet.12">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03200" y="569722"/>
            <a:ext cx="11698514" cy="750443"/>
          </a:xfrm>
        </p:spPr>
        <p:txBody>
          <a:bodyPr/>
          <a:lstStyle/>
          <a:p>
            <a:pPr algn="ctr"/>
            <a:r>
              <a:rPr lang="en-US" sz="4800" b="1" u="sng" dirty="0" smtClean="0">
                <a:solidFill>
                  <a:srgbClr val="FFFF00"/>
                </a:solidFill>
                <a:latin typeface="Arial" pitchFamily="34" charset="0"/>
                <a:cs typeface="Arial" pitchFamily="34" charset="0"/>
              </a:rPr>
              <a:t>METHODOLOGY</a:t>
            </a:r>
            <a:endParaRPr lang="en-US" sz="4800" b="1" u="sng" dirty="0">
              <a:solidFill>
                <a:srgbClr val="FFFF00"/>
              </a:solidFill>
              <a:latin typeface="Arial" pitchFamily="34" charset="0"/>
              <a:cs typeface="Arial" pitchFamily="34" charset="0"/>
            </a:endParaRPr>
          </a:p>
        </p:txBody>
      </p:sp>
      <p:sp>
        <p:nvSpPr>
          <p:cNvPr id="8" name="Rounded Rectangle 7"/>
          <p:cNvSpPr/>
          <p:nvPr/>
        </p:nvSpPr>
        <p:spPr>
          <a:xfrm>
            <a:off x="1476375" y="1695069"/>
            <a:ext cx="1540383" cy="1591056"/>
          </a:xfrm>
          <a:prstGeom prst="roundRect">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a:t>
            </a:r>
          </a:p>
          <a:p>
            <a:pPr algn="ctr"/>
            <a:r>
              <a:rPr lang="en-US" dirty="0" smtClean="0">
                <a:solidFill>
                  <a:schemeClr val="tx1"/>
                </a:solidFill>
              </a:rPr>
              <a:t>COLLECTION</a:t>
            </a:r>
            <a:endParaRPr lang="en-US" dirty="0">
              <a:solidFill>
                <a:schemeClr val="tx1"/>
              </a:solidFill>
            </a:endParaRPr>
          </a:p>
        </p:txBody>
      </p:sp>
      <p:sp>
        <p:nvSpPr>
          <p:cNvPr id="9" name="Rounded Rectangle 8"/>
          <p:cNvSpPr/>
          <p:nvPr/>
        </p:nvSpPr>
        <p:spPr>
          <a:xfrm>
            <a:off x="4187952" y="1695069"/>
            <a:ext cx="1664970" cy="1591056"/>
          </a:xfrm>
          <a:prstGeom prst="roundRect">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PREPARATION</a:t>
            </a:r>
            <a:endParaRPr lang="en-US" dirty="0">
              <a:solidFill>
                <a:schemeClr val="tx1"/>
              </a:solidFill>
            </a:endParaRPr>
          </a:p>
        </p:txBody>
      </p:sp>
      <p:sp>
        <p:nvSpPr>
          <p:cNvPr id="10" name="Rounded Rectangle 9"/>
          <p:cNvSpPr/>
          <p:nvPr/>
        </p:nvSpPr>
        <p:spPr>
          <a:xfrm>
            <a:off x="7393686" y="1695069"/>
            <a:ext cx="1392936" cy="1591056"/>
          </a:xfrm>
          <a:prstGeom prst="roundRect">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CLEANING</a:t>
            </a:r>
            <a:endParaRPr lang="en-US" dirty="0">
              <a:solidFill>
                <a:schemeClr val="tx1"/>
              </a:solidFill>
            </a:endParaRPr>
          </a:p>
        </p:txBody>
      </p:sp>
      <p:sp>
        <p:nvSpPr>
          <p:cNvPr id="11" name="Rounded Rectangle 10"/>
          <p:cNvSpPr/>
          <p:nvPr/>
        </p:nvSpPr>
        <p:spPr>
          <a:xfrm>
            <a:off x="9723882" y="1713357"/>
            <a:ext cx="1392936" cy="1591056"/>
          </a:xfrm>
          <a:prstGeom prst="roundRect">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MODEL SELECTION</a:t>
            </a:r>
          </a:p>
        </p:txBody>
      </p:sp>
      <p:sp>
        <p:nvSpPr>
          <p:cNvPr id="12" name="Rounded Rectangle 11"/>
          <p:cNvSpPr/>
          <p:nvPr/>
        </p:nvSpPr>
        <p:spPr>
          <a:xfrm>
            <a:off x="9723882" y="4416933"/>
            <a:ext cx="1392936" cy="1591056"/>
          </a:xfrm>
          <a:prstGeom prst="roundRect">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DEPLOY</a:t>
            </a:r>
          </a:p>
          <a:p>
            <a:pPr algn="ctr"/>
            <a:r>
              <a:rPr lang="en-US" dirty="0" smtClean="0">
                <a:solidFill>
                  <a:schemeClr val="tx1"/>
                </a:solidFill>
              </a:rPr>
              <a:t>MODEL</a:t>
            </a:r>
          </a:p>
        </p:txBody>
      </p:sp>
      <p:sp>
        <p:nvSpPr>
          <p:cNvPr id="13" name="Rounded Rectangle 12"/>
          <p:cNvSpPr/>
          <p:nvPr/>
        </p:nvSpPr>
        <p:spPr>
          <a:xfrm>
            <a:off x="5852922" y="4416933"/>
            <a:ext cx="2237232" cy="1591056"/>
          </a:xfrm>
          <a:prstGeom prst="roundRect">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PREDECTIVE MODEL TO PREDICT EMPLOYEE ATTRITION</a:t>
            </a:r>
            <a:endParaRPr lang="en-US" dirty="0">
              <a:solidFill>
                <a:schemeClr val="tx1"/>
              </a:solidFill>
            </a:endParaRPr>
          </a:p>
        </p:txBody>
      </p:sp>
      <p:sp>
        <p:nvSpPr>
          <p:cNvPr id="14" name="Rounded Rectangle 13"/>
          <p:cNvSpPr/>
          <p:nvPr/>
        </p:nvSpPr>
        <p:spPr>
          <a:xfrm>
            <a:off x="1476375" y="4416933"/>
            <a:ext cx="2265807" cy="1591056"/>
          </a:xfrm>
          <a:prstGeom prst="roundRect">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EMPLOYEE ATTRITION IDENTIFIED </a:t>
            </a:r>
            <a:endParaRPr lang="en-US" dirty="0">
              <a:solidFill>
                <a:schemeClr val="tx1"/>
              </a:solidFill>
            </a:endParaRPr>
          </a:p>
        </p:txBody>
      </p:sp>
      <p:sp>
        <p:nvSpPr>
          <p:cNvPr id="15" name="Right Arrow 14"/>
          <p:cNvSpPr/>
          <p:nvPr/>
        </p:nvSpPr>
        <p:spPr>
          <a:xfrm>
            <a:off x="3197351" y="2239137"/>
            <a:ext cx="853821" cy="5394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5989701" y="2239137"/>
            <a:ext cx="1164717" cy="5394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8923401" y="2239137"/>
            <a:ext cx="663702" cy="5394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5400000">
            <a:off x="9999726" y="3590925"/>
            <a:ext cx="841248" cy="5394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10800000">
            <a:off x="8256270" y="4942713"/>
            <a:ext cx="1330833" cy="5394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rot="10800000">
            <a:off x="3931158" y="4942713"/>
            <a:ext cx="1755648" cy="5394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7387348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1537" y="101600"/>
            <a:ext cx="11088914" cy="6654800"/>
          </a:xfrm>
        </p:spPr>
        <p:txBody>
          <a:bodyPr/>
          <a:lstStyle/>
          <a:p>
            <a:pPr>
              <a:buFont typeface="Wingdings" pitchFamily="2" charset="2"/>
              <a:buChar char="Ø"/>
            </a:pPr>
            <a:r>
              <a:rPr lang="en-US" dirty="0" smtClean="0">
                <a:solidFill>
                  <a:srgbClr val="FFFF00"/>
                </a:solidFill>
                <a:latin typeface="Arial" pitchFamily="34" charset="0"/>
                <a:cs typeface="Arial" pitchFamily="34" charset="0"/>
              </a:rPr>
              <a:t> </a:t>
            </a:r>
            <a:r>
              <a:rPr lang="en-US" b="1" u="sng" dirty="0" smtClean="0">
                <a:solidFill>
                  <a:srgbClr val="FFFF00"/>
                </a:solidFill>
                <a:latin typeface="Arial" pitchFamily="34" charset="0"/>
                <a:cs typeface="Arial" pitchFamily="34" charset="0"/>
              </a:rPr>
              <a:t>Data </a:t>
            </a:r>
            <a:r>
              <a:rPr lang="en-US" b="1" u="sng" dirty="0" smtClean="0">
                <a:solidFill>
                  <a:srgbClr val="FFFF00"/>
                </a:solidFill>
                <a:latin typeface="Arial" pitchFamily="34" charset="0"/>
                <a:cs typeface="Arial" pitchFamily="34" charset="0"/>
              </a:rPr>
              <a:t>Collection</a:t>
            </a:r>
          </a:p>
          <a:p>
            <a:pPr lvl="1" algn="just"/>
            <a:r>
              <a:rPr lang="en-US" dirty="0" smtClean="0">
                <a:solidFill>
                  <a:srgbClr val="FFFF00"/>
                </a:solidFill>
                <a:latin typeface="Arial" pitchFamily="34" charset="0"/>
                <a:cs typeface="Arial" pitchFamily="34" charset="0"/>
              </a:rPr>
              <a:t>Examine the given data</a:t>
            </a:r>
          </a:p>
          <a:p>
            <a:pPr lvl="1" algn="just"/>
            <a:r>
              <a:rPr lang="en-US" dirty="0" smtClean="0">
                <a:solidFill>
                  <a:srgbClr val="FFFF00"/>
                </a:solidFill>
                <a:latin typeface="Arial" pitchFamily="34" charset="0"/>
                <a:cs typeface="Arial" pitchFamily="34" charset="0"/>
              </a:rPr>
              <a:t>Add a new column “Attrition” to both sheets “Existing employees” and “Employees who have left”</a:t>
            </a:r>
          </a:p>
          <a:p>
            <a:pPr lvl="1" algn="just"/>
            <a:r>
              <a:rPr lang="en-US" dirty="0" smtClean="0">
                <a:solidFill>
                  <a:srgbClr val="FFFF00"/>
                </a:solidFill>
                <a:latin typeface="Arial" pitchFamily="34" charset="0"/>
                <a:cs typeface="Arial" pitchFamily="34" charset="0"/>
              </a:rPr>
              <a:t> Assign “0” to Employees who have left and “1” to Existing employees</a:t>
            </a:r>
          </a:p>
          <a:p>
            <a:pPr lvl="1" algn="just"/>
            <a:r>
              <a:rPr lang="en-US" dirty="0" smtClean="0">
                <a:solidFill>
                  <a:srgbClr val="FFFF00"/>
                </a:solidFill>
                <a:latin typeface="Arial" pitchFamily="34" charset="0"/>
                <a:cs typeface="Arial" pitchFamily="34" charset="0"/>
              </a:rPr>
              <a:t>Combine </a:t>
            </a:r>
            <a:r>
              <a:rPr lang="en-US" dirty="0" smtClean="0">
                <a:solidFill>
                  <a:srgbClr val="FFFF00"/>
                </a:solidFill>
                <a:latin typeface="Arial" pitchFamily="34" charset="0"/>
                <a:cs typeface="Arial" pitchFamily="34" charset="0"/>
              </a:rPr>
              <a:t>the both input </a:t>
            </a:r>
            <a:r>
              <a:rPr lang="en-US" dirty="0" smtClean="0">
                <a:solidFill>
                  <a:srgbClr val="FFFF00"/>
                </a:solidFill>
                <a:latin typeface="Arial" pitchFamily="34" charset="0"/>
                <a:cs typeface="Arial" pitchFamily="34" charset="0"/>
              </a:rPr>
              <a:t>sheet</a:t>
            </a:r>
          </a:p>
          <a:p>
            <a:pPr lvl="1" algn="just"/>
            <a:endParaRPr lang="en-US" sz="1600" dirty="0" smtClean="0">
              <a:solidFill>
                <a:srgbClr val="FFFF00"/>
              </a:solidFill>
              <a:latin typeface="Arial" pitchFamily="34" charset="0"/>
              <a:cs typeface="Arial" pitchFamily="34" charset="0"/>
            </a:endParaRPr>
          </a:p>
          <a:p>
            <a:pPr marL="0" lvl="1" indent="290513" algn="just">
              <a:buFont typeface="Wingdings" pitchFamily="2" charset="2"/>
              <a:buChar char="Ø"/>
            </a:pPr>
            <a:r>
              <a:rPr lang="en-US" sz="2800" dirty="0" smtClean="0">
                <a:solidFill>
                  <a:srgbClr val="FFFF00"/>
                </a:solidFill>
                <a:latin typeface="Arial" pitchFamily="34" charset="0"/>
                <a:cs typeface="Arial" pitchFamily="34" charset="0"/>
              </a:rPr>
              <a:t> </a:t>
            </a:r>
            <a:r>
              <a:rPr lang="en-US" sz="2800" b="1" u="sng" dirty="0" smtClean="0">
                <a:solidFill>
                  <a:srgbClr val="FFFF00"/>
                </a:solidFill>
                <a:latin typeface="Arial" pitchFamily="34" charset="0"/>
                <a:cs typeface="Arial" pitchFamily="34" charset="0"/>
              </a:rPr>
              <a:t>Data Preparation</a:t>
            </a:r>
          </a:p>
          <a:p>
            <a:pPr marL="457200" lvl="2" indent="290513" algn="just"/>
            <a:r>
              <a:rPr lang="en-US" sz="2400" dirty="0" smtClean="0">
                <a:solidFill>
                  <a:srgbClr val="FFFF00"/>
                </a:solidFill>
                <a:latin typeface="Arial" pitchFamily="34" charset="0"/>
                <a:cs typeface="Arial" pitchFamily="34" charset="0"/>
              </a:rPr>
              <a:t>Analysis the input </a:t>
            </a:r>
            <a:r>
              <a:rPr lang="en-US" sz="2400" dirty="0" smtClean="0">
                <a:solidFill>
                  <a:srgbClr val="FFFF00"/>
                </a:solidFill>
                <a:latin typeface="Arial" pitchFamily="34" charset="0"/>
                <a:cs typeface="Arial" pitchFamily="34" charset="0"/>
              </a:rPr>
              <a:t>data</a:t>
            </a:r>
            <a:endParaRPr lang="en-US" sz="2400" dirty="0" smtClean="0">
              <a:solidFill>
                <a:srgbClr val="FFFF00"/>
              </a:solidFill>
              <a:latin typeface="Arial" pitchFamily="34" charset="0"/>
              <a:cs typeface="Arial" pitchFamily="34" charset="0"/>
            </a:endParaRPr>
          </a:p>
          <a:p>
            <a:pPr marL="457200" lvl="2" indent="290513" algn="just"/>
            <a:r>
              <a:rPr lang="en-US" sz="2400" dirty="0" smtClean="0">
                <a:solidFill>
                  <a:srgbClr val="FFFF00"/>
                </a:solidFill>
                <a:latin typeface="Arial" pitchFamily="34" charset="0"/>
                <a:cs typeface="Arial" pitchFamily="34" charset="0"/>
              </a:rPr>
              <a:t>Check </a:t>
            </a:r>
            <a:r>
              <a:rPr lang="en-US" sz="2400" dirty="0" smtClean="0">
                <a:solidFill>
                  <a:srgbClr val="FFFF00"/>
                </a:solidFill>
                <a:latin typeface="Arial" pitchFamily="34" charset="0"/>
                <a:cs typeface="Arial" pitchFamily="34" charset="0"/>
              </a:rPr>
              <a:t>dependent variable </a:t>
            </a:r>
            <a:r>
              <a:rPr lang="en-US" sz="2400" dirty="0" smtClean="0">
                <a:solidFill>
                  <a:srgbClr val="FFFF00"/>
                </a:solidFill>
                <a:latin typeface="Arial" pitchFamily="34" charset="0"/>
                <a:cs typeface="Arial" pitchFamily="34" charset="0"/>
              </a:rPr>
              <a:t>ratio</a:t>
            </a:r>
            <a:endParaRPr lang="en-US" sz="2400" dirty="0" smtClean="0">
              <a:solidFill>
                <a:srgbClr val="FFFF00"/>
              </a:solidFill>
              <a:latin typeface="Arial" pitchFamily="34" charset="0"/>
              <a:cs typeface="Arial" pitchFamily="34" charset="0"/>
            </a:endParaRPr>
          </a:p>
          <a:p>
            <a:pPr marL="457200" lvl="2" indent="290513" algn="just"/>
            <a:r>
              <a:rPr lang="en-US" sz="2400" dirty="0" smtClean="0">
                <a:solidFill>
                  <a:srgbClr val="FFFF00"/>
                </a:solidFill>
                <a:latin typeface="Arial" pitchFamily="34" charset="0"/>
                <a:cs typeface="Arial" pitchFamily="34" charset="0"/>
              </a:rPr>
              <a:t>Remove the dependent </a:t>
            </a:r>
            <a:r>
              <a:rPr lang="en-US" sz="2400" dirty="0" smtClean="0">
                <a:solidFill>
                  <a:srgbClr val="FFFF00"/>
                </a:solidFill>
                <a:latin typeface="Arial" pitchFamily="34" charset="0"/>
                <a:cs typeface="Arial" pitchFamily="34" charset="0"/>
              </a:rPr>
              <a:t>variable</a:t>
            </a:r>
            <a:endParaRPr lang="en-US" sz="2400" dirty="0" smtClean="0">
              <a:solidFill>
                <a:srgbClr val="FFFF00"/>
              </a:solidFill>
              <a:latin typeface="Arial" pitchFamily="34" charset="0"/>
              <a:cs typeface="Arial" pitchFamily="34" charset="0"/>
            </a:endParaRPr>
          </a:p>
          <a:p>
            <a:pPr marL="457200" lvl="2" indent="290513" algn="just"/>
            <a:r>
              <a:rPr lang="en-US" sz="2400" dirty="0" smtClean="0">
                <a:solidFill>
                  <a:srgbClr val="FFFF00"/>
                </a:solidFill>
                <a:latin typeface="Arial" pitchFamily="34" charset="0"/>
                <a:cs typeface="Arial" pitchFamily="34" charset="0"/>
              </a:rPr>
              <a:t>Add dependent variable to another </a:t>
            </a:r>
            <a:r>
              <a:rPr lang="en-US" sz="2400" dirty="0" smtClean="0">
                <a:solidFill>
                  <a:srgbClr val="FFFF00"/>
                </a:solidFill>
                <a:latin typeface="Arial" pitchFamily="34" charset="0"/>
                <a:cs typeface="Arial" pitchFamily="34" charset="0"/>
              </a:rPr>
              <a:t>array</a:t>
            </a:r>
          </a:p>
          <a:p>
            <a:pPr marL="457200" lvl="2" indent="290513" algn="just">
              <a:buNone/>
            </a:pPr>
            <a:endParaRPr lang="en-US" sz="1600" dirty="0" smtClean="0">
              <a:solidFill>
                <a:srgbClr val="FFFF00"/>
              </a:solidFill>
              <a:latin typeface="Arial" pitchFamily="34" charset="0"/>
              <a:cs typeface="Arial" pitchFamily="34" charset="0"/>
            </a:endParaRPr>
          </a:p>
          <a:p>
            <a:pPr marL="0" lvl="2" indent="290513" algn="just">
              <a:buFont typeface="Wingdings" pitchFamily="2" charset="2"/>
              <a:buChar char="Ø"/>
            </a:pPr>
            <a:r>
              <a:rPr lang="en-US" sz="2800" dirty="0" smtClean="0">
                <a:solidFill>
                  <a:srgbClr val="FFFF00"/>
                </a:solidFill>
                <a:latin typeface="Arial" pitchFamily="34" charset="0"/>
                <a:cs typeface="Arial" pitchFamily="34" charset="0"/>
              </a:rPr>
              <a:t> </a:t>
            </a:r>
            <a:r>
              <a:rPr lang="en-US" sz="2800" b="1" u="sng" dirty="0" smtClean="0">
                <a:solidFill>
                  <a:srgbClr val="FFFF00"/>
                </a:solidFill>
                <a:latin typeface="Arial" pitchFamily="34" charset="0"/>
                <a:cs typeface="Arial" pitchFamily="34" charset="0"/>
              </a:rPr>
              <a:t>Data </a:t>
            </a:r>
            <a:r>
              <a:rPr lang="en-US" sz="2800" b="1" u="sng" dirty="0" smtClean="0">
                <a:solidFill>
                  <a:srgbClr val="FFFF00"/>
                </a:solidFill>
                <a:latin typeface="Arial" pitchFamily="34" charset="0"/>
                <a:cs typeface="Arial" pitchFamily="34" charset="0"/>
              </a:rPr>
              <a:t>Cleaning</a:t>
            </a:r>
          </a:p>
          <a:p>
            <a:pPr marL="457200" lvl="3" indent="290513" algn="just"/>
            <a:r>
              <a:rPr lang="en-US" sz="2400" dirty="0" smtClean="0">
                <a:solidFill>
                  <a:srgbClr val="FFFF00"/>
                </a:solidFill>
                <a:latin typeface="Arial" pitchFamily="34" charset="0"/>
                <a:cs typeface="Arial" pitchFamily="34" charset="0"/>
              </a:rPr>
              <a:t>Check missing values</a:t>
            </a:r>
          </a:p>
          <a:p>
            <a:pPr marL="457200" lvl="3" indent="290513" algn="just"/>
            <a:r>
              <a:rPr lang="en-US" sz="2400" dirty="0" smtClean="0">
                <a:solidFill>
                  <a:srgbClr val="FFFF00"/>
                </a:solidFill>
                <a:latin typeface="Arial" pitchFamily="34" charset="0"/>
                <a:cs typeface="Arial" pitchFamily="34" charset="0"/>
              </a:rPr>
              <a:t>Check </a:t>
            </a:r>
            <a:r>
              <a:rPr lang="en-US" sz="2400" dirty="0" smtClean="0">
                <a:solidFill>
                  <a:srgbClr val="FFFF00"/>
                </a:solidFill>
                <a:latin typeface="Arial" pitchFamily="34" charset="0"/>
                <a:cs typeface="Arial" pitchFamily="34" charset="0"/>
              </a:rPr>
              <a:t>outliers using box plot</a:t>
            </a:r>
          </a:p>
          <a:p>
            <a:pPr marL="457200" lvl="3" indent="290513" algn="just"/>
            <a:r>
              <a:rPr lang="en-US" sz="2400" dirty="0" smtClean="0">
                <a:solidFill>
                  <a:srgbClr val="FFFF00"/>
                </a:solidFill>
                <a:latin typeface="Arial" pitchFamily="34" charset="0"/>
                <a:cs typeface="Arial" pitchFamily="34" charset="0"/>
              </a:rPr>
              <a:t>Remove </a:t>
            </a:r>
            <a:r>
              <a:rPr lang="en-US" sz="2400" dirty="0" smtClean="0">
                <a:solidFill>
                  <a:srgbClr val="FFFF00"/>
                </a:solidFill>
                <a:latin typeface="Arial" pitchFamily="34" charset="0"/>
                <a:cs typeface="Arial" pitchFamily="34" charset="0"/>
              </a:rPr>
              <a:t>duplicate values</a:t>
            </a:r>
          </a:p>
          <a:p>
            <a:pPr marL="457200" lvl="2" indent="290513" algn="just"/>
            <a:endParaRPr lang="en-US" sz="1800" dirty="0" smtClean="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2596" y="205015"/>
            <a:ext cx="10515600" cy="968375"/>
          </a:xfrm>
        </p:spPr>
        <p:txBody>
          <a:bodyPr>
            <a:noAutofit/>
          </a:bodyPr>
          <a:lstStyle/>
          <a:p>
            <a:pPr>
              <a:buFont typeface="Wingdings" pitchFamily="2" charset="2"/>
              <a:buChar char="Ø"/>
            </a:pPr>
            <a:r>
              <a:rPr lang="en-US" sz="2800" b="1" dirty="0" smtClean="0">
                <a:solidFill>
                  <a:srgbClr val="FFFF00"/>
                </a:solidFill>
                <a:latin typeface="Arial" pitchFamily="34" charset="0"/>
                <a:ea typeface="+mn-ea"/>
                <a:cs typeface="Arial" pitchFamily="34" charset="0"/>
              </a:rPr>
              <a:t> </a:t>
            </a:r>
            <a:r>
              <a:rPr lang="en-US" sz="2800" b="1" u="sng" dirty="0" smtClean="0">
                <a:solidFill>
                  <a:srgbClr val="FFFF00"/>
                </a:solidFill>
                <a:latin typeface="Arial" pitchFamily="34" charset="0"/>
                <a:ea typeface="+mn-ea"/>
                <a:cs typeface="Arial" pitchFamily="34" charset="0"/>
              </a:rPr>
              <a:t>MODEL SELECTION</a:t>
            </a:r>
            <a:endParaRPr lang="en-US" sz="2800" b="1" u="sng" dirty="0">
              <a:solidFill>
                <a:srgbClr val="FFFF00"/>
              </a:solidFill>
              <a:latin typeface="Arial" pitchFamily="34" charset="0"/>
              <a:ea typeface="+mn-ea"/>
              <a:cs typeface="Arial" pitchFamily="34" charset="0"/>
            </a:endParaRPr>
          </a:p>
        </p:txBody>
      </p:sp>
      <p:sp>
        <p:nvSpPr>
          <p:cNvPr id="2" name="Content Placeholder 1"/>
          <p:cNvSpPr>
            <a:spLocks noGrp="1"/>
          </p:cNvSpPr>
          <p:nvPr>
            <p:ph idx="1"/>
          </p:nvPr>
        </p:nvSpPr>
        <p:spPr>
          <a:xfrm>
            <a:off x="1049110" y="742950"/>
            <a:ext cx="10620375" cy="4429125"/>
          </a:xfrm>
        </p:spPr>
        <p:txBody>
          <a:bodyPr>
            <a:normAutofit/>
          </a:bodyPr>
          <a:lstStyle/>
          <a:p>
            <a:r>
              <a:rPr lang="en-US" sz="3200" dirty="0" smtClean="0">
                <a:solidFill>
                  <a:srgbClr val="FFFF00"/>
                </a:solidFill>
                <a:latin typeface="Arial" panose="020B0604020202020204" pitchFamily="34" charset="0"/>
                <a:cs typeface="Arial" panose="020B0604020202020204" pitchFamily="34" charset="0"/>
              </a:rPr>
              <a:t> </a:t>
            </a:r>
            <a:r>
              <a:rPr lang="en-US" sz="2400" dirty="0" smtClean="0">
                <a:solidFill>
                  <a:srgbClr val="FFFF00"/>
                </a:solidFill>
                <a:latin typeface="Arial" pitchFamily="34" charset="0"/>
                <a:cs typeface="Arial" pitchFamily="34" charset="0"/>
              </a:rPr>
              <a:t>Apply different algorithms to get the best fitted </a:t>
            </a:r>
            <a:r>
              <a:rPr lang="en-US" sz="2400" dirty="0" smtClean="0">
                <a:solidFill>
                  <a:srgbClr val="FFFF00"/>
                </a:solidFill>
                <a:latin typeface="Arial" pitchFamily="34" charset="0"/>
                <a:cs typeface="Arial" pitchFamily="34" charset="0"/>
              </a:rPr>
              <a:t>model</a:t>
            </a:r>
            <a:endParaRPr lang="en-US" sz="2400" dirty="0">
              <a:solidFill>
                <a:srgbClr val="FFFF00"/>
              </a:solidFill>
              <a:latin typeface="Arial" pitchFamily="34" charset="0"/>
              <a:cs typeface="Arial" pitchFamily="34" charset="0"/>
            </a:endParaRPr>
          </a:p>
          <a:p>
            <a:r>
              <a:rPr lang="en-US" sz="2400" dirty="0" smtClean="0">
                <a:solidFill>
                  <a:srgbClr val="FFFF00"/>
                </a:solidFill>
                <a:latin typeface="Arial" pitchFamily="34" charset="0"/>
                <a:cs typeface="Arial" pitchFamily="34" charset="0"/>
              </a:rPr>
              <a:t> Algorithms to be used to get the best fitted </a:t>
            </a:r>
            <a:r>
              <a:rPr lang="en-US" sz="2400" dirty="0" smtClean="0">
                <a:solidFill>
                  <a:srgbClr val="FFFF00"/>
                </a:solidFill>
                <a:latin typeface="Arial" pitchFamily="34" charset="0"/>
                <a:cs typeface="Arial" pitchFamily="34" charset="0"/>
              </a:rPr>
              <a:t>model</a:t>
            </a:r>
            <a:endParaRPr lang="en-US" dirty="0">
              <a:solidFill>
                <a:srgbClr val="FFFF00"/>
              </a:solidFill>
              <a:latin typeface="Arial" pitchFamily="34" charset="0"/>
              <a:cs typeface="Arial" pitchFamily="34" charset="0"/>
            </a:endParaRPr>
          </a:p>
          <a:p>
            <a:pPr lvl="1">
              <a:lnSpc>
                <a:spcPct val="100000"/>
              </a:lnSpc>
              <a:buFont typeface="Courier New" pitchFamily="49" charset="0"/>
              <a:buChar char="o"/>
            </a:pPr>
            <a:r>
              <a:rPr lang="en-US" dirty="0" smtClean="0">
                <a:solidFill>
                  <a:srgbClr val="FFC000"/>
                </a:solidFill>
                <a:latin typeface="Arial" pitchFamily="34" charset="0"/>
                <a:cs typeface="Arial" pitchFamily="34" charset="0"/>
              </a:rPr>
              <a:t> Decision Tree </a:t>
            </a:r>
            <a:r>
              <a:rPr lang="en-US" dirty="0">
                <a:solidFill>
                  <a:srgbClr val="FFC000"/>
                </a:solidFill>
                <a:latin typeface="Arial" pitchFamily="34" charset="0"/>
                <a:cs typeface="Arial" pitchFamily="34" charset="0"/>
              </a:rPr>
              <a:t>Classifier</a:t>
            </a:r>
          </a:p>
          <a:p>
            <a:pPr lvl="1">
              <a:lnSpc>
                <a:spcPct val="100000"/>
              </a:lnSpc>
              <a:buFont typeface="Courier New" pitchFamily="49" charset="0"/>
              <a:buChar char="o"/>
            </a:pPr>
            <a:r>
              <a:rPr lang="en-US" dirty="0" smtClean="0">
                <a:solidFill>
                  <a:srgbClr val="FFC000"/>
                </a:solidFill>
                <a:latin typeface="Arial" pitchFamily="34" charset="0"/>
                <a:cs typeface="Arial" pitchFamily="34" charset="0"/>
              </a:rPr>
              <a:t> </a:t>
            </a:r>
            <a:r>
              <a:rPr lang="en-US" dirty="0">
                <a:solidFill>
                  <a:srgbClr val="FFC000"/>
                </a:solidFill>
                <a:latin typeface="Arial" pitchFamily="34" charset="0"/>
                <a:cs typeface="Arial" pitchFamily="34" charset="0"/>
              </a:rPr>
              <a:t>Logistic Regression</a:t>
            </a:r>
          </a:p>
          <a:p>
            <a:pPr lvl="1">
              <a:lnSpc>
                <a:spcPct val="100000"/>
              </a:lnSpc>
              <a:buFont typeface="Courier New" pitchFamily="49" charset="0"/>
              <a:buChar char="o"/>
            </a:pPr>
            <a:r>
              <a:rPr lang="en-US" dirty="0" smtClean="0">
                <a:solidFill>
                  <a:srgbClr val="FFC000"/>
                </a:solidFill>
                <a:latin typeface="Arial" pitchFamily="34" charset="0"/>
                <a:cs typeface="Arial" pitchFamily="34" charset="0"/>
              </a:rPr>
              <a:t> Random Forest Classifier</a:t>
            </a:r>
          </a:p>
          <a:p>
            <a:pPr lvl="1">
              <a:lnSpc>
                <a:spcPct val="100000"/>
              </a:lnSpc>
              <a:buFont typeface="Courier New" pitchFamily="49" charset="0"/>
              <a:buChar char="o"/>
            </a:pPr>
            <a:r>
              <a:rPr lang="en-US" dirty="0">
                <a:solidFill>
                  <a:srgbClr val="FFC000"/>
                </a:solidFill>
                <a:latin typeface="Arial" pitchFamily="34" charset="0"/>
                <a:cs typeface="Arial" pitchFamily="34" charset="0"/>
              </a:rPr>
              <a:t> KNN </a:t>
            </a:r>
            <a:r>
              <a:rPr lang="en-US" dirty="0" smtClean="0">
                <a:solidFill>
                  <a:srgbClr val="FFC000"/>
                </a:solidFill>
                <a:latin typeface="Arial" pitchFamily="34" charset="0"/>
                <a:cs typeface="Arial" pitchFamily="34" charset="0"/>
              </a:rPr>
              <a:t>Classifier</a:t>
            </a:r>
          </a:p>
          <a:p>
            <a:pPr lvl="1">
              <a:lnSpc>
                <a:spcPct val="100000"/>
              </a:lnSpc>
              <a:buFont typeface="Courier New" pitchFamily="49" charset="0"/>
              <a:buChar char="o"/>
            </a:pPr>
            <a:r>
              <a:rPr lang="en-US" dirty="0">
                <a:solidFill>
                  <a:srgbClr val="FFC000"/>
                </a:solidFill>
                <a:latin typeface="Arial" pitchFamily="34" charset="0"/>
                <a:cs typeface="Arial" pitchFamily="34" charset="0"/>
              </a:rPr>
              <a:t> </a:t>
            </a:r>
            <a:r>
              <a:rPr lang="en-US" dirty="0" err="1">
                <a:solidFill>
                  <a:srgbClr val="FFC000"/>
                </a:solidFill>
                <a:latin typeface="Arial" pitchFamily="34" charset="0"/>
                <a:cs typeface="Arial" pitchFamily="34" charset="0"/>
              </a:rPr>
              <a:t>Navie</a:t>
            </a:r>
            <a:r>
              <a:rPr lang="en-US" dirty="0">
                <a:solidFill>
                  <a:srgbClr val="FFC000"/>
                </a:solidFill>
                <a:latin typeface="Arial" pitchFamily="34" charset="0"/>
                <a:cs typeface="Arial" pitchFamily="34" charset="0"/>
              </a:rPr>
              <a:t> Model </a:t>
            </a:r>
            <a:r>
              <a:rPr lang="en-US" dirty="0" smtClean="0">
                <a:solidFill>
                  <a:srgbClr val="FFC000"/>
                </a:solidFill>
                <a:latin typeface="Arial" pitchFamily="34" charset="0"/>
                <a:cs typeface="Arial" pitchFamily="34" charset="0"/>
              </a:rPr>
              <a:t>Development</a:t>
            </a:r>
            <a:endParaRPr lang="en-US" dirty="0">
              <a:solidFill>
                <a:srgbClr val="FFC000"/>
              </a:solidFill>
              <a:latin typeface="Arial" pitchFamily="34" charset="0"/>
              <a:cs typeface="Arial" pitchFamily="34" charset="0"/>
            </a:endParaRPr>
          </a:p>
          <a:p>
            <a:pPr lvl="1">
              <a:buFont typeface="Wingdings" panose="05000000000000000000" pitchFamily="2" charset="2"/>
              <a:buChar char="Ø"/>
            </a:pPr>
            <a:endParaRPr lang="en-US" b="1" dirty="0"/>
          </a:p>
          <a:p>
            <a:pPr lvl="1">
              <a:buFont typeface="Wingdings" panose="05000000000000000000" pitchFamily="2" charset="2"/>
              <a:buChar char="Ø"/>
            </a:pPr>
            <a:endParaRPr lang="en-US" dirty="0" smtClean="0">
              <a:solidFill>
                <a:srgbClr val="FFFF00"/>
              </a:solidFill>
              <a:latin typeface="Arial" panose="020B0604020202020204" pitchFamily="34" charset="0"/>
              <a:cs typeface="Arial" panose="020B0604020202020204" pitchFamily="34" charset="0"/>
            </a:endParaRPr>
          </a:p>
          <a:p>
            <a:pPr marL="0" indent="0">
              <a:buNone/>
            </a:pPr>
            <a:endParaRPr lang="en-US" sz="1400" dirty="0">
              <a:solidFill>
                <a:srgbClr val="FFFF00"/>
              </a:solidFill>
              <a:latin typeface="Arial" panose="020B0604020202020204" pitchFamily="34" charset="0"/>
              <a:cs typeface="Arial" panose="020B0604020202020204" pitchFamily="34" charset="0"/>
            </a:endParaRPr>
          </a:p>
          <a:p>
            <a:pPr marL="0" indent="0">
              <a:buNone/>
            </a:pPr>
            <a:endParaRPr lang="en-US" sz="1400" dirty="0" smtClean="0">
              <a:solidFill>
                <a:srgbClr val="FFFF00"/>
              </a:solidFill>
              <a:latin typeface="Arial" panose="020B0604020202020204" pitchFamily="34" charset="0"/>
              <a:cs typeface="Arial" panose="020B0604020202020204" pitchFamily="34" charset="0"/>
            </a:endParaRPr>
          </a:p>
        </p:txBody>
      </p:sp>
      <p:sp>
        <p:nvSpPr>
          <p:cNvPr id="5" name="TextBox 4"/>
          <p:cNvSpPr txBox="1"/>
          <p:nvPr/>
        </p:nvSpPr>
        <p:spPr>
          <a:xfrm>
            <a:off x="827313" y="4049484"/>
            <a:ext cx="4267201" cy="430887"/>
          </a:xfrm>
          <a:prstGeom prst="rect">
            <a:avLst/>
          </a:prstGeom>
          <a:noFill/>
        </p:spPr>
        <p:txBody>
          <a:bodyPr wrap="square" rtlCol="0">
            <a:spAutoFit/>
          </a:bodyPr>
          <a:lstStyle/>
          <a:p>
            <a:r>
              <a:rPr lang="en-US" sz="2200" b="1" u="sng" dirty="0" smtClean="0">
                <a:solidFill>
                  <a:srgbClr val="FFC000"/>
                </a:solidFill>
                <a:latin typeface="Arial" pitchFamily="34" charset="0"/>
                <a:cs typeface="Arial" pitchFamily="34" charset="0"/>
              </a:rPr>
              <a:t>DECISION TREE CLASSIFIER</a:t>
            </a:r>
            <a:endParaRPr lang="en-US" sz="2200" b="1" u="sng" dirty="0"/>
          </a:p>
        </p:txBody>
      </p:sp>
      <p:sp>
        <p:nvSpPr>
          <p:cNvPr id="8" name="TextBox 7"/>
          <p:cNvSpPr txBox="1"/>
          <p:nvPr/>
        </p:nvSpPr>
        <p:spPr>
          <a:xfrm>
            <a:off x="1306286" y="4528457"/>
            <a:ext cx="5109028" cy="2031325"/>
          </a:xfrm>
          <a:prstGeom prst="rect">
            <a:avLst/>
          </a:prstGeom>
          <a:noFill/>
        </p:spPr>
        <p:txBody>
          <a:bodyPr wrap="square" rtlCol="0">
            <a:spAutoFit/>
          </a:bodyPr>
          <a:lstStyle/>
          <a:p>
            <a:pPr marL="285750" indent="-285750" algn="just">
              <a:buFont typeface="Wingdings" panose="05000000000000000000" pitchFamily="2" charset="2"/>
              <a:buChar char="§"/>
            </a:pPr>
            <a:r>
              <a:rPr lang="en-IN" dirty="0" smtClean="0">
                <a:solidFill>
                  <a:srgbClr val="FFFF00"/>
                </a:solidFill>
                <a:latin typeface="Arial" pitchFamily="34" charset="0"/>
                <a:cs typeface="Arial" pitchFamily="34" charset="0"/>
              </a:rPr>
              <a:t>Decision Tree Classifier is used with maximum depth starting from 1 to 5.</a:t>
            </a:r>
          </a:p>
          <a:p>
            <a:pPr marL="285750" indent="-285750" algn="just">
              <a:buFont typeface="Wingdings" panose="05000000000000000000" pitchFamily="2" charset="2"/>
              <a:buChar char="§"/>
            </a:pPr>
            <a:r>
              <a:rPr lang="en-IN" dirty="0" smtClean="0">
                <a:solidFill>
                  <a:srgbClr val="FFFF00"/>
                </a:solidFill>
                <a:latin typeface="Arial" pitchFamily="34" charset="0"/>
                <a:cs typeface="Arial" pitchFamily="34" charset="0"/>
              </a:rPr>
              <a:t>Decision Tree Classifier  doesn’t require feature scaling.</a:t>
            </a:r>
          </a:p>
          <a:p>
            <a:pPr marL="285750" indent="-285750" algn="just">
              <a:buFont typeface="Wingdings" panose="05000000000000000000" pitchFamily="2" charset="2"/>
              <a:buChar char="§"/>
            </a:pPr>
            <a:r>
              <a:rPr lang="en-IN" dirty="0" smtClean="0">
                <a:solidFill>
                  <a:srgbClr val="FFFF00"/>
                </a:solidFill>
                <a:latin typeface="Arial" pitchFamily="34" charset="0"/>
                <a:cs typeface="Arial" pitchFamily="34" charset="0"/>
              </a:rPr>
              <a:t>‘</a:t>
            </a:r>
            <a:r>
              <a:rPr lang="en-IN" dirty="0" err="1" smtClean="0">
                <a:solidFill>
                  <a:srgbClr val="FFFF00"/>
                </a:solidFill>
                <a:latin typeface="Arial" pitchFamily="34" charset="0"/>
                <a:cs typeface="Arial" pitchFamily="34" charset="0"/>
              </a:rPr>
              <a:t>Gini</a:t>
            </a:r>
            <a:r>
              <a:rPr lang="en-IN" dirty="0" smtClean="0">
                <a:solidFill>
                  <a:srgbClr val="FFFF00"/>
                </a:solidFill>
                <a:latin typeface="Arial" pitchFamily="34" charset="0"/>
                <a:cs typeface="Arial" pitchFamily="34" charset="0"/>
              </a:rPr>
              <a:t>’ was used as criterion for choosing the next feature/attribute.</a:t>
            </a:r>
          </a:p>
          <a:p>
            <a:pPr marL="285750" indent="-285750" algn="just">
              <a:buFont typeface="Wingdings" panose="05000000000000000000" pitchFamily="2" charset="2"/>
              <a:buChar char="§"/>
            </a:pPr>
            <a:r>
              <a:rPr lang="en-IN" dirty="0" smtClean="0">
                <a:solidFill>
                  <a:srgbClr val="FFFF00"/>
                </a:solidFill>
                <a:latin typeface="Arial" pitchFamily="34" charset="0"/>
                <a:cs typeface="Arial" pitchFamily="34" charset="0"/>
              </a:rPr>
              <a:t>Accuracy 97</a:t>
            </a:r>
            <a:r>
              <a:rPr lang="en-IN" dirty="0" smtClean="0">
                <a:solidFill>
                  <a:srgbClr val="FFFF00"/>
                </a:solidFill>
                <a:latin typeface="Arial" pitchFamily="34" charset="0"/>
                <a:cs typeface="Arial" pitchFamily="34" charset="0"/>
              </a:rPr>
              <a:t>%</a:t>
            </a:r>
            <a:endParaRPr lang="en-IN" dirty="0" smtClean="0">
              <a:solidFill>
                <a:srgbClr val="FFFF00"/>
              </a:solidFill>
              <a:latin typeface="Arial" pitchFamily="34" charset="0"/>
              <a:cs typeface="Arial"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583589" y="4241098"/>
            <a:ext cx="5217407" cy="2188730"/>
          </a:xfrm>
          <a:prstGeom prst="rect">
            <a:avLst/>
          </a:prstGeom>
        </p:spPr>
      </p:pic>
    </p:spTree>
    <p:extLst>
      <p:ext uri="{BB962C8B-B14F-4D97-AF65-F5344CB8AC3E}">
        <p14:creationId xmlns:p14="http://schemas.microsoft.com/office/powerpoint/2010/main" xmlns="" val="19833659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599" y="348341"/>
            <a:ext cx="4267201" cy="461665"/>
          </a:xfrm>
          <a:prstGeom prst="rect">
            <a:avLst/>
          </a:prstGeom>
          <a:noFill/>
        </p:spPr>
        <p:txBody>
          <a:bodyPr wrap="square" rtlCol="0">
            <a:spAutoFit/>
          </a:bodyPr>
          <a:lstStyle/>
          <a:p>
            <a:r>
              <a:rPr lang="en-US" sz="2400" b="1" u="sng" dirty="0" smtClean="0">
                <a:solidFill>
                  <a:srgbClr val="FFC000"/>
                </a:solidFill>
                <a:latin typeface="Arial" pitchFamily="34" charset="0"/>
                <a:cs typeface="Arial" pitchFamily="34" charset="0"/>
              </a:rPr>
              <a:t>LOGISTIC REGRESSION</a:t>
            </a:r>
            <a:endParaRPr lang="en-US" sz="2200" b="1" u="sng" dirty="0"/>
          </a:p>
        </p:txBody>
      </p:sp>
      <p:sp>
        <p:nvSpPr>
          <p:cNvPr id="5" name="TextBox 4"/>
          <p:cNvSpPr txBox="1"/>
          <p:nvPr/>
        </p:nvSpPr>
        <p:spPr>
          <a:xfrm>
            <a:off x="1016001" y="1030515"/>
            <a:ext cx="5109028" cy="1200329"/>
          </a:xfrm>
          <a:prstGeom prst="rect">
            <a:avLst/>
          </a:prstGeom>
          <a:noFill/>
        </p:spPr>
        <p:txBody>
          <a:bodyPr wrap="square" rtlCol="0">
            <a:spAutoFit/>
          </a:bodyPr>
          <a:lstStyle/>
          <a:p>
            <a:pPr marL="285750" indent="-285750">
              <a:buFont typeface="Wingdings" panose="05000000000000000000" pitchFamily="2" charset="2"/>
              <a:buChar char="§"/>
            </a:pPr>
            <a:r>
              <a:rPr lang="en-IN" dirty="0" smtClean="0">
                <a:solidFill>
                  <a:srgbClr val="FFFF00"/>
                </a:solidFill>
                <a:latin typeface="Arial" pitchFamily="34" charset="0"/>
                <a:cs typeface="Arial" pitchFamily="34" charset="0"/>
              </a:rPr>
              <a:t>Logistic regression is used with maximum iteration 100</a:t>
            </a:r>
            <a:r>
              <a:rPr lang="en-IN" dirty="0" smtClean="0">
                <a:solidFill>
                  <a:srgbClr val="FFFF00"/>
                </a:solidFill>
                <a:latin typeface="Arial" pitchFamily="34" charset="0"/>
                <a:cs typeface="Arial" pitchFamily="34" charset="0"/>
              </a:rPr>
              <a:t>.</a:t>
            </a:r>
          </a:p>
          <a:p>
            <a:pPr marL="285750" indent="-285750"/>
            <a:endParaRPr lang="en-IN" dirty="0" smtClean="0">
              <a:solidFill>
                <a:srgbClr val="FFFF00"/>
              </a:solidFill>
              <a:latin typeface="Arial" pitchFamily="34" charset="0"/>
              <a:cs typeface="Arial" pitchFamily="34" charset="0"/>
            </a:endParaRPr>
          </a:p>
          <a:p>
            <a:pPr marL="285750" indent="-285750">
              <a:buFont typeface="Wingdings" panose="05000000000000000000" pitchFamily="2" charset="2"/>
              <a:buChar char="§"/>
            </a:pPr>
            <a:r>
              <a:rPr lang="en-IN" dirty="0" smtClean="0">
                <a:solidFill>
                  <a:srgbClr val="FFFF00"/>
                </a:solidFill>
                <a:latin typeface="Arial" pitchFamily="34" charset="0"/>
                <a:cs typeface="Arial" pitchFamily="34" charset="0"/>
              </a:rPr>
              <a:t>Accuracy 79%</a:t>
            </a:r>
          </a:p>
        </p:txBody>
      </p:sp>
      <p:sp>
        <p:nvSpPr>
          <p:cNvPr id="6" name="TextBox 5"/>
          <p:cNvSpPr txBox="1"/>
          <p:nvPr/>
        </p:nvSpPr>
        <p:spPr>
          <a:xfrm>
            <a:off x="638627" y="3555998"/>
            <a:ext cx="4862287" cy="461665"/>
          </a:xfrm>
          <a:prstGeom prst="rect">
            <a:avLst/>
          </a:prstGeom>
          <a:noFill/>
        </p:spPr>
        <p:txBody>
          <a:bodyPr wrap="square" rtlCol="0">
            <a:spAutoFit/>
          </a:bodyPr>
          <a:lstStyle/>
          <a:p>
            <a:r>
              <a:rPr lang="en-US" sz="2400" b="1" u="sng" dirty="0" smtClean="0">
                <a:solidFill>
                  <a:srgbClr val="FFC000"/>
                </a:solidFill>
                <a:latin typeface="Arial" pitchFamily="34" charset="0"/>
                <a:cs typeface="Arial" pitchFamily="34" charset="0"/>
              </a:rPr>
              <a:t>KNN CLASSIFIER</a:t>
            </a:r>
            <a:endParaRPr lang="en-US" sz="2200" b="1" u="sng" dirty="0"/>
          </a:p>
        </p:txBody>
      </p:sp>
      <p:sp>
        <p:nvSpPr>
          <p:cNvPr id="7" name="TextBox 6"/>
          <p:cNvSpPr txBox="1"/>
          <p:nvPr/>
        </p:nvSpPr>
        <p:spPr>
          <a:xfrm>
            <a:off x="899886" y="4252686"/>
            <a:ext cx="5326742" cy="1200329"/>
          </a:xfrm>
          <a:prstGeom prst="rect">
            <a:avLst/>
          </a:prstGeom>
          <a:noFill/>
        </p:spPr>
        <p:txBody>
          <a:bodyPr wrap="square" rtlCol="0">
            <a:spAutoFit/>
          </a:bodyPr>
          <a:lstStyle/>
          <a:p>
            <a:pPr marL="285750" indent="-285750">
              <a:buFont typeface="Wingdings" panose="05000000000000000000" pitchFamily="2" charset="2"/>
              <a:buChar char="§"/>
            </a:pPr>
            <a:r>
              <a:rPr lang="en-IN" dirty="0" smtClean="0">
                <a:solidFill>
                  <a:srgbClr val="FFFF00"/>
                </a:solidFill>
                <a:latin typeface="Arial" pitchFamily="34" charset="0"/>
                <a:cs typeface="Arial" pitchFamily="34" charset="0"/>
              </a:rPr>
              <a:t>KNN Classifier is used with n_neighours 5 and leaf size is 30</a:t>
            </a:r>
            <a:r>
              <a:rPr lang="en-IN" dirty="0" smtClean="0">
                <a:solidFill>
                  <a:srgbClr val="FFFF00"/>
                </a:solidFill>
                <a:latin typeface="Arial" pitchFamily="34" charset="0"/>
                <a:cs typeface="Arial" pitchFamily="34" charset="0"/>
              </a:rPr>
              <a:t>.</a:t>
            </a:r>
          </a:p>
          <a:p>
            <a:pPr marL="285750" indent="-285750"/>
            <a:endParaRPr lang="en-IN" dirty="0" smtClean="0">
              <a:solidFill>
                <a:srgbClr val="FFFF00"/>
              </a:solidFill>
              <a:latin typeface="Arial" pitchFamily="34" charset="0"/>
              <a:cs typeface="Arial" pitchFamily="34" charset="0"/>
            </a:endParaRPr>
          </a:p>
          <a:p>
            <a:pPr marL="285750" indent="-285750">
              <a:buFont typeface="Wingdings" panose="05000000000000000000" pitchFamily="2" charset="2"/>
              <a:buChar char="§"/>
            </a:pPr>
            <a:r>
              <a:rPr lang="en-IN" dirty="0" smtClean="0">
                <a:solidFill>
                  <a:srgbClr val="FFFF00"/>
                </a:solidFill>
                <a:latin typeface="Arial" pitchFamily="34" charset="0"/>
                <a:cs typeface="Arial" pitchFamily="34" charset="0"/>
              </a:rPr>
              <a:t>Accuracy 95%</a:t>
            </a:r>
          </a:p>
        </p:txBody>
      </p:sp>
      <p:pic>
        <p:nvPicPr>
          <p:cNvPr id="8" name="Picture 7"/>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400510" y="700461"/>
            <a:ext cx="5021803" cy="2245939"/>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458125" y="4131567"/>
            <a:ext cx="4978916" cy="2182147"/>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599" y="348341"/>
            <a:ext cx="4818744" cy="461665"/>
          </a:xfrm>
          <a:prstGeom prst="rect">
            <a:avLst/>
          </a:prstGeom>
          <a:noFill/>
        </p:spPr>
        <p:txBody>
          <a:bodyPr wrap="square" rtlCol="0">
            <a:spAutoFit/>
          </a:bodyPr>
          <a:lstStyle/>
          <a:p>
            <a:r>
              <a:rPr lang="en-US" sz="2400" b="1" u="sng" dirty="0" smtClean="0">
                <a:solidFill>
                  <a:srgbClr val="FFC000"/>
                </a:solidFill>
                <a:latin typeface="Arial" pitchFamily="34" charset="0"/>
                <a:cs typeface="Arial" pitchFamily="34" charset="0"/>
              </a:rPr>
              <a:t>NAVIE MODEL DEVELOPMENT</a:t>
            </a:r>
            <a:endParaRPr lang="en-US" sz="2200" b="1" u="sng" dirty="0"/>
          </a:p>
        </p:txBody>
      </p:sp>
      <p:sp>
        <p:nvSpPr>
          <p:cNvPr id="5" name="TextBox 4"/>
          <p:cNvSpPr txBox="1"/>
          <p:nvPr/>
        </p:nvSpPr>
        <p:spPr>
          <a:xfrm>
            <a:off x="914400" y="1030515"/>
            <a:ext cx="5558971" cy="1477328"/>
          </a:xfrm>
          <a:prstGeom prst="rect">
            <a:avLst/>
          </a:prstGeom>
          <a:noFill/>
        </p:spPr>
        <p:txBody>
          <a:bodyPr wrap="square" rtlCol="0">
            <a:spAutoFit/>
          </a:bodyPr>
          <a:lstStyle/>
          <a:p>
            <a:pPr marL="285750" indent="-285750" eaLnBrk="0" fontAlgn="base" hangingPunct="0">
              <a:spcBef>
                <a:spcPct val="0"/>
              </a:spcBef>
              <a:spcAft>
                <a:spcPct val="0"/>
              </a:spcAft>
              <a:buFont typeface="Wingdings" panose="05000000000000000000" pitchFamily="2" charset="2"/>
              <a:buChar char="§"/>
            </a:pPr>
            <a:r>
              <a:rPr lang="en-US" dirty="0" smtClean="0">
                <a:solidFill>
                  <a:srgbClr val="FFFF00"/>
                </a:solidFill>
                <a:latin typeface="Arial" pitchFamily="34" charset="0"/>
                <a:cs typeface="Arial" pitchFamily="34" charset="0"/>
              </a:rPr>
              <a:t>Gaussian Naive Bayes according to prediction and true value with priors is none and</a:t>
            </a:r>
            <a:r>
              <a:rPr lang="en-US" altLang="en-US" dirty="0" smtClean="0">
                <a:solidFill>
                  <a:srgbClr val="FFFF00"/>
                </a:solidFill>
                <a:latin typeface="Arial" pitchFamily="34" charset="0"/>
                <a:cs typeface="Arial" pitchFamily="34" charset="0"/>
              </a:rPr>
              <a:t> var_smoothing = 1e-09</a:t>
            </a:r>
          </a:p>
          <a:p>
            <a:pPr marL="285750" indent="-285750" eaLnBrk="0" fontAlgn="base" hangingPunct="0">
              <a:spcBef>
                <a:spcPct val="0"/>
              </a:spcBef>
              <a:spcAft>
                <a:spcPct val="0"/>
              </a:spcAft>
            </a:pPr>
            <a:endParaRPr lang="en-US" altLang="en-US" dirty="0" smtClean="0">
              <a:solidFill>
                <a:srgbClr val="FFFF00"/>
              </a:solidFill>
              <a:latin typeface="Arial" pitchFamily="34" charset="0"/>
              <a:cs typeface="Arial" pitchFamily="34" charset="0"/>
            </a:endParaRPr>
          </a:p>
          <a:p>
            <a:pPr marL="285750" indent="-285750" eaLnBrk="0" fontAlgn="base" hangingPunct="0">
              <a:spcBef>
                <a:spcPct val="0"/>
              </a:spcBef>
              <a:spcAft>
                <a:spcPct val="0"/>
              </a:spcAft>
              <a:buFont typeface="Wingdings" panose="05000000000000000000" pitchFamily="2" charset="2"/>
              <a:buChar char="§"/>
            </a:pPr>
            <a:r>
              <a:rPr lang="en-US" altLang="en-US" dirty="0" smtClean="0">
                <a:solidFill>
                  <a:srgbClr val="FFFF00"/>
                </a:solidFill>
                <a:latin typeface="Arial" pitchFamily="34" charset="0"/>
                <a:cs typeface="Arial" pitchFamily="34" charset="0"/>
              </a:rPr>
              <a:t>Accuracy 67%</a:t>
            </a:r>
          </a:p>
        </p:txBody>
      </p:sp>
      <p:sp>
        <p:nvSpPr>
          <p:cNvPr id="6" name="TextBox 5"/>
          <p:cNvSpPr txBox="1"/>
          <p:nvPr/>
        </p:nvSpPr>
        <p:spPr>
          <a:xfrm>
            <a:off x="682172" y="3309255"/>
            <a:ext cx="4862287" cy="830997"/>
          </a:xfrm>
          <a:prstGeom prst="rect">
            <a:avLst/>
          </a:prstGeom>
          <a:noFill/>
        </p:spPr>
        <p:txBody>
          <a:bodyPr wrap="square" rtlCol="0">
            <a:spAutoFit/>
          </a:bodyPr>
          <a:lstStyle/>
          <a:p>
            <a:r>
              <a:rPr lang="en-US" sz="2400" b="1" u="sng" dirty="0" smtClean="0">
                <a:solidFill>
                  <a:srgbClr val="FFC000"/>
                </a:solidFill>
                <a:latin typeface="Arial" pitchFamily="34" charset="0"/>
                <a:cs typeface="Arial" pitchFamily="34" charset="0"/>
              </a:rPr>
              <a:t>RANDOM FOREST CLASSIFIER</a:t>
            </a:r>
          </a:p>
          <a:p>
            <a:pPr algn="ctr"/>
            <a:r>
              <a:rPr lang="en-US" sz="2400" dirty="0" smtClean="0">
                <a:solidFill>
                  <a:srgbClr val="FFC000"/>
                </a:solidFill>
                <a:latin typeface="Arial" pitchFamily="34" charset="0"/>
                <a:cs typeface="Arial" pitchFamily="34" charset="0"/>
              </a:rPr>
              <a:t>(FINAL MODEL)</a:t>
            </a:r>
            <a:endParaRPr lang="en-US" sz="2200" dirty="0"/>
          </a:p>
        </p:txBody>
      </p:sp>
      <p:sp>
        <p:nvSpPr>
          <p:cNvPr id="7" name="TextBox 6"/>
          <p:cNvSpPr txBox="1"/>
          <p:nvPr/>
        </p:nvSpPr>
        <p:spPr>
          <a:xfrm>
            <a:off x="914400" y="4383315"/>
            <a:ext cx="5326742" cy="2031325"/>
          </a:xfrm>
          <a:prstGeom prst="rect">
            <a:avLst/>
          </a:prstGeom>
          <a:noFill/>
        </p:spPr>
        <p:txBody>
          <a:bodyPr wrap="square" rtlCol="0">
            <a:spAutoFit/>
          </a:bodyPr>
          <a:lstStyle/>
          <a:p>
            <a:pPr marL="285750" indent="-285750">
              <a:buFont typeface="Wingdings" panose="05000000000000000000" pitchFamily="2" charset="2"/>
              <a:buChar char="§"/>
            </a:pPr>
            <a:r>
              <a:rPr lang="en-IN" altLang="en-US" dirty="0" smtClean="0">
                <a:solidFill>
                  <a:srgbClr val="FFFF00"/>
                </a:solidFill>
                <a:latin typeface="Arial" pitchFamily="34" charset="0"/>
                <a:cs typeface="Arial" pitchFamily="34" charset="0"/>
              </a:rPr>
              <a:t>Random Forest Classifier is used  ‘</a:t>
            </a:r>
            <a:r>
              <a:rPr lang="en-IN" altLang="en-US" dirty="0" err="1" smtClean="0">
                <a:solidFill>
                  <a:srgbClr val="FFFF00"/>
                </a:solidFill>
                <a:latin typeface="Arial" pitchFamily="34" charset="0"/>
                <a:cs typeface="Arial" pitchFamily="34" charset="0"/>
              </a:rPr>
              <a:t>Gini</a:t>
            </a:r>
            <a:r>
              <a:rPr lang="en-IN" altLang="en-US" dirty="0" smtClean="0">
                <a:solidFill>
                  <a:srgbClr val="FFFF00"/>
                </a:solidFill>
                <a:latin typeface="Arial" pitchFamily="34" charset="0"/>
                <a:cs typeface="Arial" pitchFamily="34" charset="0"/>
              </a:rPr>
              <a:t>’  as criterion for choosing the next </a:t>
            </a:r>
            <a:r>
              <a:rPr lang="en-IN" altLang="en-US" dirty="0" smtClean="0">
                <a:solidFill>
                  <a:srgbClr val="FFFF00"/>
                </a:solidFill>
                <a:latin typeface="Arial" pitchFamily="34" charset="0"/>
                <a:cs typeface="Arial" pitchFamily="34" charset="0"/>
              </a:rPr>
              <a:t>feature/attribute</a:t>
            </a:r>
          </a:p>
          <a:p>
            <a:pPr marL="285750" indent="-285750"/>
            <a:endParaRPr lang="en-IN" altLang="en-US" dirty="0" smtClean="0">
              <a:solidFill>
                <a:srgbClr val="FFFF00"/>
              </a:solidFill>
              <a:latin typeface="Arial" pitchFamily="34" charset="0"/>
              <a:cs typeface="Arial" pitchFamily="34" charset="0"/>
            </a:endParaRPr>
          </a:p>
          <a:p>
            <a:pPr marL="285750" indent="-285750">
              <a:buFont typeface="Wingdings" panose="05000000000000000000" pitchFamily="2" charset="2"/>
              <a:buChar char="§"/>
            </a:pPr>
            <a:r>
              <a:rPr lang="en-IN" altLang="en-US" dirty="0" smtClean="0">
                <a:solidFill>
                  <a:srgbClr val="FFFF00"/>
                </a:solidFill>
                <a:latin typeface="Arial" pitchFamily="34" charset="0"/>
                <a:cs typeface="Arial" pitchFamily="34" charset="0"/>
              </a:rPr>
              <a:t>Accuracy 100</a:t>
            </a:r>
            <a:r>
              <a:rPr lang="en-IN" altLang="en-US" dirty="0" smtClean="0">
                <a:solidFill>
                  <a:srgbClr val="FFFF00"/>
                </a:solidFill>
                <a:latin typeface="Arial" pitchFamily="34" charset="0"/>
                <a:cs typeface="Arial" pitchFamily="34" charset="0"/>
              </a:rPr>
              <a:t>%</a:t>
            </a:r>
          </a:p>
          <a:p>
            <a:pPr marL="285750" indent="-285750">
              <a:buFont typeface="Wingdings" panose="05000000000000000000" pitchFamily="2" charset="2"/>
              <a:buChar char="§"/>
            </a:pPr>
            <a:endParaRPr lang="en-IN" altLang="en-US" dirty="0" smtClean="0">
              <a:solidFill>
                <a:srgbClr val="FFFF00"/>
              </a:solidFill>
              <a:latin typeface="Arial" pitchFamily="34" charset="0"/>
              <a:cs typeface="Arial" pitchFamily="34" charset="0"/>
            </a:endParaRPr>
          </a:p>
          <a:p>
            <a:pPr marL="285750" indent="-285750">
              <a:buFont typeface="Wingdings" panose="05000000000000000000" pitchFamily="2" charset="2"/>
              <a:buChar char="§"/>
            </a:pPr>
            <a:r>
              <a:rPr lang="en-IN" altLang="en-US" dirty="0" smtClean="0">
                <a:solidFill>
                  <a:srgbClr val="FFFF00"/>
                </a:solidFill>
                <a:latin typeface="Arial" pitchFamily="34" charset="0"/>
                <a:cs typeface="Arial" pitchFamily="34" charset="0"/>
              </a:rPr>
              <a:t>As this model’s accuracy is 100%, RFC is the final model for this dataset analysis. </a:t>
            </a:r>
            <a:endParaRPr lang="en-IN" altLang="en-US" dirty="0" smtClean="0">
              <a:solidFill>
                <a:srgbClr val="FFFF00"/>
              </a:solidFill>
              <a:latin typeface="Arial" pitchFamily="34" charset="0"/>
              <a:cs typeface="Arial"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549404" y="352029"/>
            <a:ext cx="5047509" cy="2306905"/>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400428" y="3922093"/>
            <a:ext cx="5544829" cy="246997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0749" y="0"/>
            <a:ext cx="11181475" cy="7810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u="sng" dirty="0" smtClean="0">
                <a:solidFill>
                  <a:srgbClr val="FFFF00"/>
                </a:solidFill>
                <a:latin typeface="Arial" pitchFamily="34" charset="0"/>
                <a:cs typeface="Arial" pitchFamily="34" charset="0"/>
              </a:rPr>
              <a:t>OUTPUT :- % of Factors Affecting Employee Attrition</a:t>
            </a:r>
            <a:endParaRPr lang="en-US" sz="3200" b="1" u="sng"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33720" y="884900"/>
            <a:ext cx="6015422" cy="57708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p:cNvSpPr txBox="1"/>
          <p:nvPr/>
        </p:nvSpPr>
        <p:spPr>
          <a:xfrm>
            <a:off x="6908800" y="943429"/>
            <a:ext cx="4891314" cy="5632311"/>
          </a:xfrm>
          <a:prstGeom prst="rect">
            <a:avLst/>
          </a:prstGeom>
          <a:noFill/>
        </p:spPr>
        <p:txBody>
          <a:bodyPr wrap="square" rtlCol="0">
            <a:spAutoFit/>
          </a:bodyPr>
          <a:lstStyle/>
          <a:p>
            <a:pPr marL="285750" indent="-285750" eaLnBrk="0" fontAlgn="base" hangingPunct="0">
              <a:spcBef>
                <a:spcPct val="0"/>
              </a:spcBef>
              <a:spcAft>
                <a:spcPct val="0"/>
              </a:spcAft>
              <a:buFont typeface="Arial" panose="020B0604020202020204" pitchFamily="34" charset="0"/>
              <a:buChar char="•"/>
            </a:pPr>
            <a:r>
              <a:rPr lang="en-US" altLang="en-US" b="1" dirty="0" smtClean="0">
                <a:solidFill>
                  <a:srgbClr val="FF0000"/>
                </a:solidFill>
                <a:latin typeface="Arial" pitchFamily="34" charset="0"/>
                <a:cs typeface="Arial" pitchFamily="34" charset="0"/>
              </a:rPr>
              <a:t>Satisfaction Level      		30.5423 </a:t>
            </a:r>
          </a:p>
          <a:p>
            <a:pPr marL="285750" lvl="0" indent="-285750" eaLnBrk="0" fontAlgn="base" hangingPunct="0">
              <a:spcBef>
                <a:spcPct val="0"/>
              </a:spcBef>
              <a:spcAft>
                <a:spcPct val="0"/>
              </a:spcAft>
              <a:buFont typeface="Arial" panose="020B0604020202020204" pitchFamily="34" charset="0"/>
              <a:buChar char="•"/>
            </a:pPr>
            <a:r>
              <a:rPr lang="en-US" altLang="en-US" b="1" dirty="0" smtClean="0">
                <a:solidFill>
                  <a:srgbClr val="FF0000"/>
                </a:solidFill>
                <a:latin typeface="Arial" pitchFamily="34" charset="0"/>
                <a:cs typeface="Arial" pitchFamily="34" charset="0"/>
              </a:rPr>
              <a:t>Number of Project               	19.4673 </a:t>
            </a:r>
          </a:p>
          <a:p>
            <a:pPr marL="285750" lvl="0" indent="-285750" eaLnBrk="0" fontAlgn="base" hangingPunct="0">
              <a:spcBef>
                <a:spcPct val="0"/>
              </a:spcBef>
              <a:spcAft>
                <a:spcPct val="0"/>
              </a:spcAft>
              <a:buFont typeface="Arial" panose="020B0604020202020204" pitchFamily="34" charset="0"/>
              <a:buChar char="•"/>
            </a:pPr>
            <a:r>
              <a:rPr lang="en-US" altLang="en-US" b="1" dirty="0" smtClean="0">
                <a:solidFill>
                  <a:srgbClr val="FF0000"/>
                </a:solidFill>
                <a:latin typeface="Arial" pitchFamily="34" charset="0"/>
                <a:cs typeface="Arial" pitchFamily="34" charset="0"/>
              </a:rPr>
              <a:t>Time Spend  Company    	17.8225 </a:t>
            </a:r>
          </a:p>
          <a:p>
            <a:pPr marL="285750" lvl="0" indent="-285750" eaLnBrk="0" fontAlgn="base" hangingPunct="0">
              <a:spcBef>
                <a:spcPct val="0"/>
              </a:spcBef>
              <a:spcAft>
                <a:spcPct val="0"/>
              </a:spcAft>
              <a:buFont typeface="Arial" panose="020B0604020202020204" pitchFamily="34" charset="0"/>
              <a:buChar char="•"/>
            </a:pPr>
            <a:r>
              <a:rPr lang="en-US" altLang="en-US" b="1" dirty="0" smtClean="0">
                <a:solidFill>
                  <a:srgbClr val="FF0000"/>
                </a:solidFill>
                <a:latin typeface="Arial" pitchFamily="34" charset="0"/>
                <a:cs typeface="Arial" pitchFamily="34" charset="0"/>
              </a:rPr>
              <a:t>Average Monthly  Hours   	15.4004 </a:t>
            </a:r>
          </a:p>
          <a:p>
            <a:pPr marL="285750" lvl="0" indent="-285750" eaLnBrk="0" fontAlgn="base" hangingPunct="0">
              <a:spcBef>
                <a:spcPct val="0"/>
              </a:spcBef>
              <a:spcAft>
                <a:spcPct val="0"/>
              </a:spcAft>
              <a:buFont typeface="Arial" panose="020B0604020202020204" pitchFamily="34" charset="0"/>
              <a:buChar char="•"/>
            </a:pPr>
            <a:r>
              <a:rPr lang="en-US" altLang="en-US" b="1" dirty="0" smtClean="0">
                <a:solidFill>
                  <a:srgbClr val="FF0000"/>
                </a:solidFill>
                <a:latin typeface="Arial" pitchFamily="34" charset="0"/>
                <a:cs typeface="Arial" pitchFamily="34" charset="0"/>
              </a:rPr>
              <a:t>Last  Evaluation                	12.1761</a:t>
            </a:r>
            <a:r>
              <a:rPr lang="en-US" altLang="en-US" dirty="0" smtClean="0">
                <a:solidFill>
                  <a:srgbClr val="FF0000"/>
                </a:solidFill>
                <a:latin typeface="Arial" pitchFamily="34" charset="0"/>
                <a:cs typeface="Arial" pitchFamily="34" charset="0"/>
              </a:rPr>
              <a:t> </a:t>
            </a:r>
          </a:p>
          <a:p>
            <a:pPr marL="285750" lvl="0" indent="-285750" eaLnBrk="0" fontAlgn="base" hangingPunct="0">
              <a:spcBef>
                <a:spcPct val="0"/>
              </a:spcBef>
              <a:spcAft>
                <a:spcPct val="0"/>
              </a:spcAft>
              <a:buFont typeface="Arial" panose="020B0604020202020204" pitchFamily="34" charset="0"/>
              <a:buChar char="•"/>
            </a:pPr>
            <a:r>
              <a:rPr lang="en-US" altLang="en-US" dirty="0" smtClean="0">
                <a:solidFill>
                  <a:srgbClr val="FFFF00"/>
                </a:solidFill>
                <a:latin typeface="Arial" pitchFamily="34" charset="0"/>
                <a:cs typeface="Arial" pitchFamily="34" charset="0"/>
              </a:rPr>
              <a:t>Work  Accident           	 	1.0408 </a:t>
            </a:r>
          </a:p>
          <a:p>
            <a:pPr marL="285750" lvl="0" indent="-285750" eaLnBrk="0" fontAlgn="base" hangingPunct="0">
              <a:spcBef>
                <a:spcPct val="0"/>
              </a:spcBef>
              <a:spcAft>
                <a:spcPct val="0"/>
              </a:spcAft>
              <a:buFont typeface="Arial" panose="020B0604020202020204" pitchFamily="34" charset="0"/>
              <a:buChar char="•"/>
            </a:pPr>
            <a:r>
              <a:rPr lang="en-US" altLang="en-US" dirty="0" smtClean="0">
                <a:solidFill>
                  <a:srgbClr val="FFFF00"/>
                </a:solidFill>
                <a:latin typeface="Arial" pitchFamily="34" charset="0"/>
                <a:cs typeface="Arial" pitchFamily="34" charset="0"/>
              </a:rPr>
              <a:t>Salary  Low                       	0.7152 </a:t>
            </a:r>
          </a:p>
          <a:p>
            <a:pPr marL="285750" lvl="0" indent="-285750" eaLnBrk="0" fontAlgn="base" hangingPunct="0">
              <a:spcBef>
                <a:spcPct val="0"/>
              </a:spcBef>
              <a:spcAft>
                <a:spcPct val="0"/>
              </a:spcAft>
              <a:buFont typeface="Arial" panose="020B0604020202020204" pitchFamily="34" charset="0"/>
              <a:buChar char="•"/>
            </a:pPr>
            <a:r>
              <a:rPr lang="en-US" altLang="en-US" dirty="0" smtClean="0">
                <a:solidFill>
                  <a:srgbClr val="FFFF00"/>
                </a:solidFill>
                <a:latin typeface="Arial" pitchFamily="34" charset="0"/>
                <a:cs typeface="Arial" pitchFamily="34" charset="0"/>
              </a:rPr>
              <a:t>Salary  High                      	0.4263 </a:t>
            </a:r>
          </a:p>
          <a:p>
            <a:pPr marL="285750" lvl="0" indent="-285750" eaLnBrk="0" fontAlgn="base" hangingPunct="0">
              <a:spcBef>
                <a:spcPct val="0"/>
              </a:spcBef>
              <a:spcAft>
                <a:spcPct val="0"/>
              </a:spcAft>
              <a:buFont typeface="Arial" panose="020B0604020202020204" pitchFamily="34" charset="0"/>
              <a:buChar char="•"/>
            </a:pPr>
            <a:r>
              <a:rPr lang="en-US" altLang="en-US" dirty="0" smtClean="0">
                <a:solidFill>
                  <a:srgbClr val="FFFF00"/>
                </a:solidFill>
                <a:latin typeface="Arial" pitchFamily="34" charset="0"/>
                <a:cs typeface="Arial" pitchFamily="34" charset="0"/>
              </a:rPr>
              <a:t>Dept  Technical                 	0.333 </a:t>
            </a:r>
          </a:p>
          <a:p>
            <a:pPr marL="285750" lvl="0" indent="-285750" eaLnBrk="0" fontAlgn="base" hangingPunct="0">
              <a:spcBef>
                <a:spcPct val="0"/>
              </a:spcBef>
              <a:spcAft>
                <a:spcPct val="0"/>
              </a:spcAft>
              <a:buFont typeface="Arial" panose="020B0604020202020204" pitchFamily="34" charset="0"/>
              <a:buChar char="•"/>
            </a:pPr>
            <a:r>
              <a:rPr lang="en-US" altLang="en-US" dirty="0" smtClean="0">
                <a:solidFill>
                  <a:srgbClr val="FFFF00"/>
                </a:solidFill>
                <a:latin typeface="Arial" pitchFamily="34" charset="0"/>
                <a:cs typeface="Arial" pitchFamily="34" charset="0"/>
              </a:rPr>
              <a:t>Dept  Sales                        	0.3098 </a:t>
            </a:r>
          </a:p>
          <a:p>
            <a:pPr marL="285750" lvl="0" indent="-285750" eaLnBrk="0" fontAlgn="base" hangingPunct="0">
              <a:spcBef>
                <a:spcPct val="0"/>
              </a:spcBef>
              <a:spcAft>
                <a:spcPct val="0"/>
              </a:spcAft>
              <a:buFont typeface="Arial" panose="020B0604020202020204" pitchFamily="34" charset="0"/>
              <a:buChar char="•"/>
            </a:pPr>
            <a:r>
              <a:rPr lang="en-US" altLang="en-US" dirty="0" smtClean="0">
                <a:solidFill>
                  <a:srgbClr val="FFFF00"/>
                </a:solidFill>
                <a:latin typeface="Arial" pitchFamily="34" charset="0"/>
                <a:cs typeface="Arial" pitchFamily="34" charset="0"/>
              </a:rPr>
              <a:t>Salary  Medium                	0.3049 </a:t>
            </a:r>
          </a:p>
          <a:p>
            <a:pPr marL="285750" lvl="0" indent="-285750" eaLnBrk="0" fontAlgn="base" hangingPunct="0">
              <a:spcBef>
                <a:spcPct val="0"/>
              </a:spcBef>
              <a:spcAft>
                <a:spcPct val="0"/>
              </a:spcAft>
              <a:buFont typeface="Arial" panose="020B0604020202020204" pitchFamily="34" charset="0"/>
              <a:buChar char="•"/>
            </a:pPr>
            <a:r>
              <a:rPr lang="en-US" altLang="en-US" dirty="0" smtClean="0">
                <a:solidFill>
                  <a:srgbClr val="FFFF00"/>
                </a:solidFill>
                <a:latin typeface="Arial" pitchFamily="34" charset="0"/>
                <a:cs typeface="Arial" pitchFamily="34" charset="0"/>
              </a:rPr>
              <a:t>Dept  Support                   	0.2618 </a:t>
            </a:r>
          </a:p>
          <a:p>
            <a:pPr marL="285750" lvl="0" indent="-285750" eaLnBrk="0" fontAlgn="base" hangingPunct="0">
              <a:spcBef>
                <a:spcPct val="0"/>
              </a:spcBef>
              <a:spcAft>
                <a:spcPct val="0"/>
              </a:spcAft>
              <a:buFont typeface="Arial" panose="020B0604020202020204" pitchFamily="34" charset="0"/>
              <a:buChar char="•"/>
            </a:pPr>
            <a:r>
              <a:rPr lang="en-US" altLang="en-US" dirty="0" smtClean="0">
                <a:solidFill>
                  <a:srgbClr val="FFFF00"/>
                </a:solidFill>
                <a:latin typeface="Arial" pitchFamily="34" charset="0"/>
                <a:cs typeface="Arial" pitchFamily="34" charset="0"/>
              </a:rPr>
              <a:t>Promotion Last 5years    	0.189 </a:t>
            </a:r>
          </a:p>
          <a:p>
            <a:pPr marL="285750" lvl="0" indent="-285750" eaLnBrk="0" fontAlgn="base" hangingPunct="0">
              <a:spcBef>
                <a:spcPct val="0"/>
              </a:spcBef>
              <a:spcAft>
                <a:spcPct val="0"/>
              </a:spcAft>
              <a:buFont typeface="Arial" panose="020B0604020202020204" pitchFamily="34" charset="0"/>
              <a:buChar char="•"/>
            </a:pPr>
            <a:r>
              <a:rPr lang="en-US" altLang="en-US" dirty="0" smtClean="0">
                <a:solidFill>
                  <a:srgbClr val="FFFF00"/>
                </a:solidFill>
                <a:latin typeface="Arial" pitchFamily="34" charset="0"/>
                <a:cs typeface="Arial" pitchFamily="34" charset="0"/>
              </a:rPr>
              <a:t>Dept IT                            	0.1684 </a:t>
            </a:r>
          </a:p>
          <a:p>
            <a:pPr marL="285750" lvl="0" indent="-285750" eaLnBrk="0" fontAlgn="base" hangingPunct="0">
              <a:spcBef>
                <a:spcPct val="0"/>
              </a:spcBef>
              <a:spcAft>
                <a:spcPct val="0"/>
              </a:spcAft>
              <a:buFont typeface="Arial" panose="020B0604020202020204" pitchFamily="34" charset="0"/>
              <a:buChar char="•"/>
            </a:pPr>
            <a:r>
              <a:rPr lang="en-US" altLang="en-US" dirty="0" smtClean="0">
                <a:solidFill>
                  <a:srgbClr val="FFFF00"/>
                </a:solidFill>
                <a:latin typeface="Arial" pitchFamily="34" charset="0"/>
                <a:cs typeface="Arial" pitchFamily="34" charset="0"/>
              </a:rPr>
              <a:t>Dept  R&amp;D                    		0.1596 </a:t>
            </a:r>
          </a:p>
          <a:p>
            <a:pPr marL="285750" lvl="0" indent="-285750" eaLnBrk="0" fontAlgn="base" hangingPunct="0">
              <a:spcBef>
                <a:spcPct val="0"/>
              </a:spcBef>
              <a:spcAft>
                <a:spcPct val="0"/>
              </a:spcAft>
              <a:buFont typeface="Arial" panose="020B0604020202020204" pitchFamily="34" charset="0"/>
              <a:buChar char="•"/>
            </a:pPr>
            <a:r>
              <a:rPr lang="en-US" altLang="en-US" dirty="0" smtClean="0">
                <a:solidFill>
                  <a:srgbClr val="FFFF00"/>
                </a:solidFill>
                <a:latin typeface="Arial" pitchFamily="34" charset="0"/>
                <a:cs typeface="Arial" pitchFamily="34" charset="0"/>
              </a:rPr>
              <a:t>Dept  Accounting              	0.1581 </a:t>
            </a:r>
          </a:p>
          <a:p>
            <a:pPr marL="285750" lvl="0" indent="-285750" eaLnBrk="0" fontAlgn="base" hangingPunct="0">
              <a:spcBef>
                <a:spcPct val="0"/>
              </a:spcBef>
              <a:spcAft>
                <a:spcPct val="0"/>
              </a:spcAft>
              <a:buFont typeface="Arial" panose="020B0604020202020204" pitchFamily="34" charset="0"/>
              <a:buChar char="•"/>
            </a:pPr>
            <a:r>
              <a:rPr lang="en-US" altLang="en-US" dirty="0" smtClean="0">
                <a:solidFill>
                  <a:srgbClr val="FFFF00"/>
                </a:solidFill>
                <a:latin typeface="Arial" pitchFamily="34" charset="0"/>
                <a:cs typeface="Arial" pitchFamily="34" charset="0"/>
              </a:rPr>
              <a:t>Dept  HR                            	0.1547 </a:t>
            </a:r>
          </a:p>
          <a:p>
            <a:pPr marL="285750" lvl="0" indent="-285750" eaLnBrk="0" fontAlgn="base" hangingPunct="0">
              <a:spcBef>
                <a:spcPct val="0"/>
              </a:spcBef>
              <a:spcAft>
                <a:spcPct val="0"/>
              </a:spcAft>
              <a:buFont typeface="Arial" panose="020B0604020202020204" pitchFamily="34" charset="0"/>
              <a:buChar char="•"/>
            </a:pPr>
            <a:r>
              <a:rPr lang="en-US" altLang="en-US" dirty="0" smtClean="0">
                <a:solidFill>
                  <a:srgbClr val="FFFF00"/>
                </a:solidFill>
                <a:latin typeface="Arial" pitchFamily="34" charset="0"/>
                <a:cs typeface="Arial" pitchFamily="34" charset="0"/>
              </a:rPr>
              <a:t>Dept  Management          	0.1455 </a:t>
            </a:r>
          </a:p>
          <a:p>
            <a:pPr marL="285750" lvl="0" indent="-285750" eaLnBrk="0" fontAlgn="base" hangingPunct="0">
              <a:spcBef>
                <a:spcPct val="0"/>
              </a:spcBef>
              <a:spcAft>
                <a:spcPct val="0"/>
              </a:spcAft>
              <a:buFont typeface="Arial" panose="020B0604020202020204" pitchFamily="34" charset="0"/>
              <a:buChar char="•"/>
            </a:pPr>
            <a:r>
              <a:rPr lang="en-US" altLang="en-US" dirty="0" smtClean="0">
                <a:solidFill>
                  <a:srgbClr val="FFFF00"/>
                </a:solidFill>
                <a:latin typeface="Arial" pitchFamily="34" charset="0"/>
                <a:cs typeface="Arial" pitchFamily="34" charset="0"/>
              </a:rPr>
              <a:t>Dept  Marketing               	0.1141 </a:t>
            </a:r>
          </a:p>
          <a:p>
            <a:pPr marL="285750" lvl="0" indent="-285750" eaLnBrk="0" fontAlgn="base" hangingPunct="0">
              <a:spcBef>
                <a:spcPct val="0"/>
              </a:spcBef>
              <a:spcAft>
                <a:spcPct val="0"/>
              </a:spcAft>
              <a:buFont typeface="Arial" panose="020B0604020202020204" pitchFamily="34" charset="0"/>
              <a:buChar char="•"/>
            </a:pPr>
            <a:r>
              <a:rPr lang="en-US" altLang="en-US" dirty="0" smtClean="0">
                <a:solidFill>
                  <a:srgbClr val="FFFF00"/>
                </a:solidFill>
                <a:latin typeface="Arial" pitchFamily="34" charset="0"/>
                <a:cs typeface="Arial" pitchFamily="34" charset="0"/>
              </a:rPr>
              <a:t>Dept  Product  </a:t>
            </a:r>
            <a:r>
              <a:rPr lang="en-US" altLang="en-US" dirty="0" err="1" smtClean="0">
                <a:solidFill>
                  <a:srgbClr val="FFFF00"/>
                </a:solidFill>
                <a:latin typeface="Arial" pitchFamily="34" charset="0"/>
                <a:cs typeface="Arial" pitchFamily="34" charset="0"/>
              </a:rPr>
              <a:t>mng</a:t>
            </a:r>
            <a:r>
              <a:rPr lang="en-US" altLang="en-US" dirty="0" smtClean="0">
                <a:solidFill>
                  <a:srgbClr val="FFFF00"/>
                </a:solidFill>
                <a:latin typeface="Arial" pitchFamily="34" charset="0"/>
                <a:cs typeface="Arial" pitchFamily="34" charset="0"/>
              </a:rPr>
              <a:t>          	0.11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Custom 1">
      <a:dk1>
        <a:srgbClr val="00206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1394</TotalTime>
  <Words>704</Words>
  <Application>Microsoft Office PowerPoint</Application>
  <PresentationFormat>Custom</PresentationFormat>
  <Paragraphs>187</Paragraphs>
  <Slides>16</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18" baseType="lpstr">
      <vt:lpstr>1_Office Theme</vt:lpstr>
      <vt:lpstr>Microsoft Office Excel Worksheet</vt:lpstr>
      <vt:lpstr>Slide 1</vt:lpstr>
      <vt:lpstr>Slide 2</vt:lpstr>
      <vt:lpstr>Slide 3</vt:lpstr>
      <vt:lpstr>METHODOLOGY</vt:lpstr>
      <vt:lpstr>Slide 5</vt:lpstr>
      <vt:lpstr> MODEL SELECTION</vt:lpstr>
      <vt:lpstr>Slide 7</vt:lpstr>
      <vt:lpstr>Slide 8</vt:lpstr>
      <vt:lpstr>Slide 9</vt:lpstr>
      <vt:lpstr>Slide 10</vt:lpstr>
      <vt:lpstr>Slide 11</vt:lpstr>
      <vt:lpstr>Slide 12</vt:lpstr>
      <vt:lpstr>Random Forest Classifier – Tree for Employee Attrition</vt:lpstr>
      <vt:lpstr>Slide 14</vt:lpstr>
      <vt:lpstr>Slide 15</vt:lpstr>
      <vt:lpstr>THANK YOU</vt:lpstr>
    </vt:vector>
  </TitlesOfParts>
  <Company>Synopsys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 SOMAN</dc:creator>
  <cp:lastModifiedBy>user</cp:lastModifiedBy>
  <cp:revision>136</cp:revision>
  <dcterms:created xsi:type="dcterms:W3CDTF">2020-01-26T03:57:51Z</dcterms:created>
  <dcterms:modified xsi:type="dcterms:W3CDTF">2020-01-29T18:11:52Z</dcterms:modified>
</cp:coreProperties>
</file>