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44"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5AEAD19-7F23-4BE9-B00E-3AB567E4DA39}" type="datetimeFigureOut">
              <a:rPr lang="en-US" smtClean="0"/>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8042FA2-1567-4057-8BA7-AF32D849616D}" type="slidenum">
              <a:rPr lang="en-US" smtClean="0"/>
              <a:t>‹#›</a:t>
            </a:fld>
            <a:endParaRPr lang="en-US"/>
          </a:p>
        </p:txBody>
      </p:sp>
    </p:spTree>
    <p:extLst>
      <p:ext uri="{BB962C8B-B14F-4D97-AF65-F5344CB8AC3E}">
        <p14:creationId xmlns:p14="http://schemas.microsoft.com/office/powerpoint/2010/main" val="283937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42FA2-1567-4057-8BA7-AF32D849616D}" type="slidenum">
              <a:rPr lang="en-US" smtClean="0"/>
              <a:t>13</a:t>
            </a:fld>
            <a:endParaRPr lang="en-US"/>
          </a:p>
        </p:txBody>
      </p:sp>
    </p:spTree>
    <p:extLst>
      <p:ext uri="{BB962C8B-B14F-4D97-AF65-F5344CB8AC3E}">
        <p14:creationId xmlns:p14="http://schemas.microsoft.com/office/powerpoint/2010/main" val="4265523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ng.com/ck/a?!&amp;&amp;p=3901bafb875f892bJmltdHM9MTcxMjE4ODgwMCZpZ3VpZD0yNWExOTAyZi1iYTdkLTZmMDEtMGI3NC04M2M1YmI3YjZlMzUmaW5zaWQ9NTIzNA&amp;ptn=3&amp;ver=2&amp;hsh=3&amp;fclid=25a1902f-ba7d-6f01-0b74-83c5bb7b6e35&amp;psq=google+colab&amp;u=a1aHR0cHM6Ly9jb2xhYi5nb29nbGUv&amp;ntb=1"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185923"/>
            <a:ext cx="10058400" cy="567463"/>
          </a:xfrm>
          <a:prstGeom prst="rect">
            <a:avLst/>
          </a:prstGeom>
        </p:spPr>
        <p:txBody>
          <a:bodyPr vert="horz" wrap="square" lIns="0" tIns="13335" rIns="0" bIns="0" rtlCol="0">
            <a:spAutoFit/>
          </a:bodyPr>
          <a:lstStyle/>
          <a:p>
            <a:pPr marL="12700">
              <a:lnSpc>
                <a:spcPct val="100000"/>
              </a:lnSpc>
              <a:spcBef>
                <a:spcPts val="105"/>
              </a:spcBef>
            </a:pPr>
            <a:r>
              <a:rPr lang="en-US" sz="3600" b="1" dirty="0" smtClean="0">
                <a:latin typeface="Arial"/>
                <a:cs typeface="Arial"/>
              </a:rPr>
              <a:t>ADULT MORTALITY RATE ANALYSIS</a:t>
            </a:r>
            <a:r>
              <a:rPr lang="en-US" sz="3600" b="1" dirty="0" smtClean="0">
                <a:latin typeface="Arial"/>
                <a:cs typeface="Arial"/>
              </a:rPr>
              <a:t> </a:t>
            </a:r>
            <a:endParaRPr sz="3600" b="1"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a:p>
        </p:txBody>
      </p:sp>
      <p:sp>
        <p:nvSpPr>
          <p:cNvPr id="4" name="object 4"/>
          <p:cNvSpPr txBox="1"/>
          <p:nvPr/>
        </p:nvSpPr>
        <p:spPr>
          <a:xfrm>
            <a:off x="447675" y="3086100"/>
            <a:ext cx="11296650" cy="3693319"/>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nSpc>
                <a:spcPct val="100000"/>
              </a:lnSpc>
            </a:pPr>
            <a:endParaRPr lang="en-US" sz="2000" dirty="0">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endParaRPr lang="en-US" sz="2000" b="1" dirty="0">
              <a:solidFill>
                <a:srgbClr val="1382AC"/>
              </a:solidFill>
              <a:latin typeface="Times New Roman"/>
              <a:cs typeface="Times New Roman"/>
            </a:endParaRPr>
          </a:p>
          <a:p>
            <a:pPr marL="2763520">
              <a:lnSpc>
                <a:spcPct val="100000"/>
              </a:lnSpc>
            </a:pPr>
            <a:r>
              <a:rPr sz="2000" b="1" dirty="0" smtClean="0">
                <a:solidFill>
                  <a:srgbClr val="1382AC"/>
                </a:solidFill>
                <a:latin typeface="Arial"/>
                <a:cs typeface="Arial"/>
              </a:rPr>
              <a:t>Presented</a:t>
            </a:r>
            <a:r>
              <a:rPr sz="2000" b="1" spc="-20" dirty="0" smtClean="0">
                <a:solidFill>
                  <a:srgbClr val="1382AC"/>
                </a:solidFill>
                <a:latin typeface="Arial"/>
                <a:cs typeface="Arial"/>
              </a:rPr>
              <a:t> </a:t>
            </a:r>
            <a:r>
              <a:rPr sz="2000" b="1" spc="-25" dirty="0" smtClean="0">
                <a:solidFill>
                  <a:srgbClr val="1382AC"/>
                </a:solidFill>
                <a:latin typeface="Arial"/>
                <a:cs typeface="Arial"/>
              </a:rPr>
              <a:t>By</a:t>
            </a:r>
            <a:r>
              <a:rPr lang="en-US" sz="2000" b="1" spc="-25" dirty="0" smtClean="0">
                <a:solidFill>
                  <a:srgbClr val="1382AC"/>
                </a:solidFill>
                <a:latin typeface="Arial"/>
                <a:cs typeface="Arial"/>
              </a:rPr>
              <a:t>:</a:t>
            </a:r>
          </a:p>
          <a:p>
            <a:pPr marL="2763520">
              <a:lnSpc>
                <a:spcPct val="100000"/>
              </a:lnSpc>
            </a:pPr>
            <a:r>
              <a:rPr sz="2000" b="1" dirty="0" smtClean="0">
                <a:solidFill>
                  <a:srgbClr val="1382AC"/>
                </a:solidFill>
                <a:latin typeface="Arial"/>
                <a:cs typeface="Arial"/>
              </a:rPr>
              <a:t>1</a:t>
            </a:r>
            <a:r>
              <a:rPr lang="en-US" sz="2000" b="1" dirty="0" smtClean="0">
                <a:solidFill>
                  <a:srgbClr val="1382AC"/>
                </a:solidFill>
                <a:latin typeface="Arial"/>
                <a:cs typeface="Arial"/>
              </a:rPr>
              <a:t>. DEEPATHARASAN R A </a:t>
            </a:r>
            <a:r>
              <a:rPr sz="2000" b="1" dirty="0" smtClean="0">
                <a:solidFill>
                  <a:srgbClr val="1382AC"/>
                </a:solidFill>
                <a:latin typeface="Arial"/>
                <a:cs typeface="Arial"/>
              </a:rPr>
              <a:t>-</a:t>
            </a:r>
            <a:r>
              <a:rPr lang="en-US" sz="2000" b="1" spc="-10" dirty="0" smtClean="0">
                <a:solidFill>
                  <a:srgbClr val="1382AC"/>
                </a:solidFill>
                <a:latin typeface="Arial"/>
                <a:cs typeface="Arial"/>
              </a:rPr>
              <a:t>Alagappa college of </a:t>
            </a:r>
            <a:r>
              <a:rPr lang="en-US" sz="2000" b="1" spc="-10" dirty="0" err="1" smtClean="0">
                <a:solidFill>
                  <a:srgbClr val="1382AC"/>
                </a:solidFill>
                <a:latin typeface="Arial"/>
                <a:cs typeface="Arial"/>
              </a:rPr>
              <a:t>technology,Chennai</a:t>
            </a:r>
            <a:r>
              <a:rPr lang="en-US" sz="2000" b="1" dirty="0" smtClean="0">
                <a:solidFill>
                  <a:srgbClr val="1382AC"/>
                </a:solidFill>
                <a:latin typeface="Arial"/>
                <a:cs typeface="Arial"/>
              </a:rPr>
              <a:t>- </a:t>
            </a:r>
            <a:r>
              <a:rPr lang="en-US" sz="2000" dirty="0" smtClean="0">
                <a:solidFill>
                  <a:srgbClr val="1382AC"/>
                </a:solidFill>
                <a:latin typeface="Arial"/>
                <a:cs typeface="Arial"/>
              </a:rPr>
              <a:t>CERAMIC DEPARTMENT</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25" y="144463"/>
            <a:ext cx="11090275" cy="650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40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4" name="TextBox 3"/>
          <p:cNvSpPr txBox="1"/>
          <p:nvPr/>
        </p:nvSpPr>
        <p:spPr>
          <a:xfrm>
            <a:off x="990600" y="1524000"/>
            <a:ext cx="10515600" cy="2862322"/>
          </a:xfrm>
          <a:prstGeom prst="rect">
            <a:avLst/>
          </a:prstGeom>
          <a:noFill/>
        </p:spPr>
        <p:txBody>
          <a:bodyPr wrap="square" rtlCol="0">
            <a:spAutoFit/>
          </a:bodyPr>
          <a:lstStyle/>
          <a:p>
            <a:r>
              <a:rPr lang="en-US" sz="2000" dirty="0"/>
              <a:t>In conclusion, the deployment of the automated system for real-time analysis of adult mortality rates represents a significant step towards addressing public health challenges and reducing mortality disparities. By leveraging data-driven insights and evidence-based interventions, stakeholders can make informed decisions to improve population health outcomes. The deployed system provides a scalable, accessible, and secure platform for ongoing monitoring and evaluation of mortality trends, enabling timely interventions and policy adjustments. Through collaboration and continued efforts, we aim to enhance public health infrastructure, promote healthier lifestyles, and ultimately, mitigate the burden of adult mortality globally, fostering a healthier and more equitable society.</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4" name="TextBox 3"/>
          <p:cNvSpPr txBox="1"/>
          <p:nvPr/>
        </p:nvSpPr>
        <p:spPr>
          <a:xfrm>
            <a:off x="838200" y="1676400"/>
            <a:ext cx="10439400" cy="1477328"/>
          </a:xfrm>
          <a:prstGeom prst="rect">
            <a:avLst/>
          </a:prstGeom>
          <a:noFill/>
        </p:spPr>
        <p:txBody>
          <a:bodyPr wrap="square" rtlCol="0">
            <a:spAutoFit/>
          </a:bodyPr>
          <a:lstStyle/>
          <a:p>
            <a:r>
              <a:rPr lang="en-US" dirty="0"/>
              <a:t>The project's future scope includes expanding data sources for more comprehensive analysis, integrating advanced machine learning techniques for predictive modeling, and fostering international collaboration to address global mortality challenges. Additionally, incorporating real-time data streams and enhancing user interfaces for better accessibility and user engagement are potential avenues for improvement.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4" name="TextBox 3"/>
          <p:cNvSpPr txBox="1"/>
          <p:nvPr/>
        </p:nvSpPr>
        <p:spPr>
          <a:xfrm>
            <a:off x="1295400" y="1600200"/>
            <a:ext cx="6506909" cy="1200329"/>
          </a:xfrm>
          <a:prstGeom prst="rect">
            <a:avLst/>
          </a:prstGeom>
          <a:noFill/>
        </p:spPr>
        <p:txBody>
          <a:bodyPr wrap="none" rtlCol="0">
            <a:spAutoFit/>
          </a:bodyPr>
          <a:lstStyle/>
          <a:p>
            <a:pPr marL="285750" indent="-285750">
              <a:buFont typeface="Arial" pitchFamily="34" charset="0"/>
              <a:buChar char="•"/>
            </a:pPr>
            <a:r>
              <a:rPr lang="en-US" dirty="0" smtClean="0"/>
              <a:t>https</a:t>
            </a:r>
            <a:r>
              <a:rPr lang="en-US" dirty="0"/>
              <a:t>://</a:t>
            </a:r>
            <a:r>
              <a:rPr lang="en-US" dirty="0" smtClean="0"/>
              <a:t>www.kaggle.com</a:t>
            </a:r>
          </a:p>
          <a:p>
            <a:pPr marL="285750" indent="-285750">
              <a:buFont typeface="Arial" pitchFamily="34" charset="0"/>
              <a:buChar char="•"/>
            </a:pPr>
            <a:r>
              <a:rPr lang="en-US" dirty="0" smtClean="0"/>
              <a:t>https://colab.research.google.com/?utm_source=scs-index </a:t>
            </a:r>
          </a:p>
          <a:p>
            <a:pPr marL="285750" indent="-285750">
              <a:buFont typeface="Arial" pitchFamily="34" charset="0"/>
              <a:buChar char="•"/>
            </a:pPr>
            <a:endParaRPr lang="en-US" dirty="0" smtClean="0">
              <a:hlinkClick r:id="rId3"/>
            </a:endParaRPr>
          </a:p>
          <a:p>
            <a:pPr marL="285750" indent="-285750">
              <a:buFont typeface="Arial"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5" name="TextBox 4"/>
          <p:cNvSpPr txBox="1"/>
          <p:nvPr/>
        </p:nvSpPr>
        <p:spPr>
          <a:xfrm>
            <a:off x="914400" y="1572928"/>
            <a:ext cx="10134600" cy="2246769"/>
          </a:xfrm>
          <a:prstGeom prst="rect">
            <a:avLst/>
          </a:prstGeom>
          <a:noFill/>
        </p:spPr>
        <p:txBody>
          <a:bodyPr wrap="square" rtlCol="0">
            <a:spAutoFit/>
          </a:bodyPr>
          <a:lstStyle/>
          <a:p>
            <a:r>
              <a:rPr lang="en-US" sz="2000" dirty="0" smtClean="0"/>
              <a:t>Problem </a:t>
            </a:r>
            <a:r>
              <a:rPr lang="en-US" sz="2000" dirty="0" smtClean="0"/>
              <a:t>statement: Analyze </a:t>
            </a:r>
            <a:r>
              <a:rPr lang="en-US" sz="2000" dirty="0" smtClean="0"/>
              <a:t>average crude mortality rate in individuals.</a:t>
            </a:r>
            <a:endParaRPr lang="en-US" sz="2000" dirty="0" smtClean="0"/>
          </a:p>
          <a:p>
            <a:r>
              <a:rPr lang="en-US" sz="2000" dirty="0" smtClean="0"/>
              <a:t>Objective: </a:t>
            </a:r>
            <a:r>
              <a:rPr lang="en-US" sz="2000" dirty="0" smtClean="0"/>
              <a:t>Investigate </a:t>
            </a:r>
            <a:r>
              <a:rPr lang="en-US" sz="2000" dirty="0"/>
              <a:t>the leading causes of adult mortality and their prevalence across different populations.</a:t>
            </a:r>
            <a:endParaRPr lang="en-US" sz="2000" dirty="0" smtClean="0"/>
          </a:p>
          <a:p>
            <a:r>
              <a:rPr lang="en-US" sz="2000" dirty="0" smtClean="0"/>
              <a:t>Scope: </a:t>
            </a:r>
            <a:r>
              <a:rPr lang="en-US" sz="2000" dirty="0" smtClean="0"/>
              <a:t>The analysis will encompass global trends in adult mortality rates.</a:t>
            </a:r>
            <a:endParaRPr lang="en-US" sz="2000" dirty="0" smtClean="0"/>
          </a:p>
          <a:p>
            <a:r>
              <a:rPr lang="en-US" sz="2000" dirty="0" smtClean="0"/>
              <a:t>Methodology: Collect, analyze, visualize data, and provide </a:t>
            </a:r>
            <a:r>
              <a:rPr lang="en-US" sz="2000" dirty="0" smtClean="0"/>
              <a:t>recommendations.</a:t>
            </a:r>
            <a:endParaRPr lang="en-US" sz="2000" dirty="0" smtClean="0"/>
          </a:p>
          <a:p>
            <a:r>
              <a:rPr lang="en-US" sz="2000" dirty="0" smtClean="0"/>
              <a:t>Outcome: </a:t>
            </a:r>
            <a:r>
              <a:rPr lang="en-US" sz="2000" dirty="0"/>
              <a:t>Insights into the determinants contributing to variations in adult mortality rates, including healthcare access, socioeconomic status, and lifestyle factors.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4" name="TextBox 3"/>
          <p:cNvSpPr txBox="1"/>
          <p:nvPr/>
        </p:nvSpPr>
        <p:spPr>
          <a:xfrm>
            <a:off x="685800" y="1524000"/>
            <a:ext cx="11201400" cy="2554545"/>
          </a:xfrm>
          <a:prstGeom prst="rect">
            <a:avLst/>
          </a:prstGeom>
          <a:noFill/>
        </p:spPr>
        <p:txBody>
          <a:bodyPr wrap="square" rtlCol="0">
            <a:spAutoFit/>
          </a:bodyPr>
          <a:lstStyle/>
          <a:p>
            <a:r>
              <a:rPr lang="en-US" sz="2000" dirty="0"/>
              <a:t>The proposed solution for the adult mortality rate analysis project entails comprehensive data collection and analysis to identify trends, causes, and determinants of mortality disparities. By investigating leading causes of death and factors such as healthcare access and lifestyle choices, evidence-based interventions and policy recommendations can be formulated. Implementation efforts will focus on collaborating with stakeholders, monitoring effectiveness, and raising public awareness through education and community engagement. Through these strategies, we aim to reduce adult mortality rates, address disparities, and improve population health outcomes globally.</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p:cNvSpPr txBox="1"/>
          <p:nvPr/>
        </p:nvSpPr>
        <p:spPr>
          <a:xfrm>
            <a:off x="914400" y="1371600"/>
            <a:ext cx="10058400" cy="4154984"/>
          </a:xfrm>
          <a:prstGeom prst="rect">
            <a:avLst/>
          </a:prstGeom>
          <a:noFill/>
        </p:spPr>
        <p:txBody>
          <a:bodyPr wrap="square" rtlCol="0">
            <a:spAutoFit/>
          </a:bodyPr>
          <a:lstStyle/>
          <a:p>
            <a:r>
              <a:rPr lang="en-US" sz="2000" dirty="0" smtClean="0"/>
              <a:t>Building the proposed solution would involve a combination of data processing, feature engineering, and machine learning. Here are the key system and library requirements:</a:t>
            </a:r>
          </a:p>
          <a:p>
            <a:endParaRPr lang="en-US" dirty="0"/>
          </a:p>
          <a:p>
            <a:r>
              <a:rPr lang="en-US" sz="2800" b="1" dirty="0" smtClean="0"/>
              <a:t>System Requirements:</a:t>
            </a:r>
          </a:p>
          <a:p>
            <a:r>
              <a:rPr lang="en-US" dirty="0" smtClean="0"/>
              <a:t> </a:t>
            </a:r>
          </a:p>
          <a:p>
            <a:r>
              <a:rPr lang="en-US" sz="2000" dirty="0" smtClean="0"/>
              <a:t>Hardware:</a:t>
            </a:r>
          </a:p>
          <a:p>
            <a:r>
              <a:rPr lang="en-US" sz="2000" dirty="0" smtClean="0"/>
              <a:t>              A computer with sufficient processing power, preferably with multiple cores or a GPU for faster training of machine learning models.- Adequate RAM to handle the size of the dataset and computational requirements.</a:t>
            </a:r>
          </a:p>
          <a:p>
            <a:endParaRPr lang="en-US" sz="2000" dirty="0"/>
          </a:p>
          <a:p>
            <a:r>
              <a:rPr lang="en-US" sz="2000" dirty="0" smtClean="0"/>
              <a:t> Software:- </a:t>
            </a:r>
          </a:p>
          <a:p>
            <a:r>
              <a:rPr lang="en-US" sz="2000" dirty="0"/>
              <a:t> </a:t>
            </a:r>
            <a:r>
              <a:rPr lang="en-US" sz="2000" dirty="0" smtClean="0"/>
              <a:t>             An operating system compatible with the required machine learning libraries (e.g., Windows, Linux, </a:t>
            </a:r>
            <a:r>
              <a:rPr lang="en-US" sz="2000" dirty="0" err="1" smtClean="0"/>
              <a:t>macOS</a:t>
            </a:r>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371600"/>
            <a:ext cx="11125200" cy="2954655"/>
          </a:xfrm>
          <a:prstGeom prst="rect">
            <a:avLst/>
          </a:prstGeom>
          <a:noFill/>
        </p:spPr>
        <p:txBody>
          <a:bodyPr wrap="square" rtlCol="0">
            <a:spAutoFit/>
          </a:bodyPr>
          <a:lstStyle/>
          <a:p>
            <a:r>
              <a:rPr lang="en-US" sz="2800" dirty="0" smtClean="0"/>
              <a:t>Library Requirements:</a:t>
            </a:r>
          </a:p>
          <a:p>
            <a:endParaRPr lang="en-US" dirty="0"/>
          </a:p>
          <a:p>
            <a:r>
              <a:rPr lang="en-US" sz="2000" dirty="0" smtClean="0"/>
              <a:t>1.Data Processing and Analysis:-</a:t>
            </a:r>
          </a:p>
          <a:p>
            <a:r>
              <a:rPr lang="en-US" sz="2000" dirty="0"/>
              <a:t> </a:t>
            </a:r>
            <a:r>
              <a:rPr lang="en-US" sz="2000" dirty="0" smtClean="0"/>
              <a:t>              Pandas: For data manipulation and analysis</a:t>
            </a:r>
          </a:p>
          <a:p>
            <a:r>
              <a:rPr lang="en-US" sz="2000" dirty="0"/>
              <a:t> </a:t>
            </a:r>
            <a:r>
              <a:rPr lang="en-US" sz="2000" dirty="0" smtClean="0"/>
              <a:t>              </a:t>
            </a:r>
            <a:r>
              <a:rPr lang="en-US" sz="2000" dirty="0" err="1" smtClean="0"/>
              <a:t>NumPy</a:t>
            </a:r>
            <a:r>
              <a:rPr lang="en-US" sz="2000" dirty="0" smtClean="0"/>
              <a:t>: For numerical operations on data.</a:t>
            </a:r>
          </a:p>
          <a:p>
            <a:pPr marL="342900" indent="-342900">
              <a:buAutoNum type="arabicPeriod"/>
            </a:pPr>
            <a:endParaRPr lang="en-US" sz="2000" dirty="0"/>
          </a:p>
          <a:p>
            <a:r>
              <a:rPr lang="en-US" sz="2000" dirty="0" smtClean="0"/>
              <a:t>2. Data Visualization:- </a:t>
            </a:r>
          </a:p>
          <a:p>
            <a:r>
              <a:rPr lang="en-US" sz="2000" dirty="0"/>
              <a:t> </a:t>
            </a:r>
            <a:r>
              <a:rPr lang="en-US" sz="2000" dirty="0" smtClean="0"/>
              <a:t>               </a:t>
            </a:r>
            <a:r>
              <a:rPr lang="en-US" sz="2000" dirty="0" err="1" smtClean="0"/>
              <a:t>Matplotlib</a:t>
            </a:r>
            <a:r>
              <a:rPr lang="en-US" sz="2000" dirty="0" smtClean="0"/>
              <a:t> and </a:t>
            </a:r>
            <a:r>
              <a:rPr lang="en-US" sz="2000" dirty="0" err="1" smtClean="0"/>
              <a:t>Seaborn</a:t>
            </a:r>
            <a:r>
              <a:rPr lang="en-US" sz="2000" dirty="0" smtClean="0"/>
              <a:t>: For creating visualizations to understand data patterns.</a:t>
            </a:r>
          </a:p>
          <a:p>
            <a:r>
              <a:rPr lang="en-US" sz="2000" dirty="0"/>
              <a:t> </a:t>
            </a:r>
            <a:r>
              <a:rPr lang="en-US" sz="2000" dirty="0" smtClean="0"/>
              <a:t>               </a:t>
            </a:r>
            <a:r>
              <a:rPr lang="en-US" sz="2000" dirty="0" err="1" smtClean="0"/>
              <a:t>Plotly</a:t>
            </a:r>
            <a:r>
              <a:rPr lang="en-US" sz="2000" dirty="0" smtClean="0"/>
              <a:t> or </a:t>
            </a:r>
            <a:r>
              <a:rPr lang="en-US" sz="2000" dirty="0" err="1" smtClean="0"/>
              <a:t>Bokeh</a:t>
            </a:r>
            <a:r>
              <a:rPr lang="en-US" sz="2000" dirty="0" smtClean="0"/>
              <a:t>: Interactive visualization libraries for more complex visualizations</a:t>
            </a:r>
            <a:r>
              <a:rPr lang="en-US" dirty="0" smtClean="0"/>
              <a:t>.</a:t>
            </a:r>
            <a:endParaRPr lang="en-US" dirty="0"/>
          </a:p>
        </p:txBody>
      </p:sp>
    </p:spTree>
    <p:extLst>
      <p:ext uri="{BB962C8B-B14F-4D97-AF65-F5344CB8AC3E}">
        <p14:creationId xmlns:p14="http://schemas.microsoft.com/office/powerpoint/2010/main" val="16697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TextBox 2"/>
          <p:cNvSpPr txBox="1"/>
          <p:nvPr/>
        </p:nvSpPr>
        <p:spPr>
          <a:xfrm>
            <a:off x="762000" y="1676400"/>
            <a:ext cx="10820400" cy="400110"/>
          </a:xfrm>
          <a:prstGeom prst="rect">
            <a:avLst/>
          </a:prstGeom>
          <a:noFill/>
        </p:spPr>
        <p:txBody>
          <a:bodyPr wrap="square" rtlCol="0">
            <a:spAutoFit/>
          </a:bodyPr>
          <a:lstStyle/>
          <a:p>
            <a:r>
              <a:rPr lang="en-US" sz="2000" dirty="0" smtClean="0"/>
              <a:t>. </a:t>
            </a:r>
            <a:endParaRPr lang="en-US" sz="2000" dirty="0"/>
          </a:p>
        </p:txBody>
      </p:sp>
      <p:sp>
        <p:nvSpPr>
          <p:cNvPr id="4" name="TextBox 3"/>
          <p:cNvSpPr txBox="1"/>
          <p:nvPr/>
        </p:nvSpPr>
        <p:spPr>
          <a:xfrm>
            <a:off x="762000" y="1371600"/>
            <a:ext cx="10820400" cy="3508653"/>
          </a:xfrm>
          <a:prstGeom prst="rect">
            <a:avLst/>
          </a:prstGeom>
          <a:noFill/>
        </p:spPr>
        <p:txBody>
          <a:bodyPr wrap="square" rtlCol="0">
            <a:spAutoFit/>
          </a:bodyPr>
          <a:lstStyle/>
          <a:p>
            <a:r>
              <a:rPr lang="en-US" sz="2400" dirty="0" smtClean="0"/>
              <a:t>Algorithm: </a:t>
            </a:r>
          </a:p>
          <a:p>
            <a:r>
              <a:rPr lang="en-US" dirty="0" smtClean="0"/>
              <a:t>Sure, here's a brief overview:</a:t>
            </a:r>
          </a:p>
          <a:p>
            <a:endParaRPr lang="en-US" dirty="0" smtClean="0"/>
          </a:p>
          <a:p>
            <a:r>
              <a:rPr lang="en-US" dirty="0" smtClean="0"/>
              <a:t>1.Data Collection: </a:t>
            </a:r>
            <a:r>
              <a:rPr lang="en-US" dirty="0"/>
              <a:t>Collect data on adult mortality rates, demographic factors, healthcare </a:t>
            </a:r>
            <a:r>
              <a:rPr lang="en-US" dirty="0" smtClean="0"/>
              <a:t>access.</a:t>
            </a:r>
            <a:endParaRPr lang="en-US" dirty="0" smtClean="0"/>
          </a:p>
          <a:p>
            <a:r>
              <a:rPr lang="en-US" dirty="0" smtClean="0"/>
              <a:t>2. </a:t>
            </a:r>
            <a:r>
              <a:rPr lang="en-US" dirty="0" smtClean="0"/>
              <a:t>Trend Analysis</a:t>
            </a:r>
            <a:r>
              <a:rPr lang="en-US" dirty="0" smtClean="0"/>
              <a:t>: </a:t>
            </a:r>
            <a:r>
              <a:rPr lang="en-US" dirty="0"/>
              <a:t>Use statistical methods to analyze temporal trends in adult mortality </a:t>
            </a:r>
            <a:r>
              <a:rPr lang="en-US" dirty="0" smtClean="0"/>
              <a:t>rates.</a:t>
            </a:r>
            <a:endParaRPr lang="en-US" dirty="0" smtClean="0"/>
          </a:p>
          <a:p>
            <a:r>
              <a:rPr lang="en-US" dirty="0" smtClean="0"/>
              <a:t>3. </a:t>
            </a:r>
            <a:r>
              <a:rPr lang="en-US" dirty="0" smtClean="0"/>
              <a:t>Feature Engineering: </a:t>
            </a:r>
            <a:r>
              <a:rPr lang="en-US" dirty="0"/>
              <a:t>Conduct cause-specific analysis to determine the leading causes of adult mortality.</a:t>
            </a:r>
            <a:endParaRPr lang="en-US" dirty="0" smtClean="0"/>
          </a:p>
          <a:p>
            <a:r>
              <a:rPr lang="en-US" dirty="0" smtClean="0"/>
              <a:t>4</a:t>
            </a:r>
            <a:r>
              <a:rPr lang="en-US" dirty="0" smtClean="0"/>
              <a:t>. Model Selection: Choose suitable machine learning models.</a:t>
            </a:r>
            <a:endParaRPr lang="en-US" dirty="0" smtClean="0"/>
          </a:p>
          <a:p>
            <a:r>
              <a:rPr lang="en-US" dirty="0" smtClean="0"/>
              <a:t>5. Training: Train the selected models using historical data.</a:t>
            </a:r>
          </a:p>
          <a:p>
            <a:r>
              <a:rPr lang="en-US" dirty="0" smtClean="0"/>
              <a:t>6. Evaluation: Assess model performance using metrics.</a:t>
            </a:r>
          </a:p>
          <a:p>
            <a:r>
              <a:rPr lang="en-US" dirty="0" smtClean="0"/>
              <a:t>7. Deployment: Deploy the trained model for real-time predictions.</a:t>
            </a:r>
          </a:p>
          <a:p>
            <a:r>
              <a:rPr lang="en-US" dirty="0" smtClean="0"/>
              <a:t>8. Monitoring and Maintenance: Continuously monitor and update the model as needed.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508" y="685800"/>
            <a:ext cx="11353800" cy="400110"/>
          </a:xfrm>
          <a:prstGeom prst="rect">
            <a:avLst/>
          </a:prstGeom>
          <a:noFill/>
        </p:spPr>
        <p:txBody>
          <a:bodyPr wrap="square" rtlCol="0">
            <a:spAutoFit/>
          </a:bodyPr>
          <a:lstStyle/>
          <a:p>
            <a:r>
              <a:rPr lang="en-US" sz="2000" b="1" dirty="0" smtClean="0"/>
              <a:t>Deployment Statement:</a:t>
            </a:r>
          </a:p>
        </p:txBody>
      </p:sp>
      <p:sp>
        <p:nvSpPr>
          <p:cNvPr id="2" name="TextBox 1"/>
          <p:cNvSpPr txBox="1"/>
          <p:nvPr/>
        </p:nvSpPr>
        <p:spPr>
          <a:xfrm>
            <a:off x="609600" y="1072274"/>
            <a:ext cx="11246708" cy="5493812"/>
          </a:xfrm>
          <a:prstGeom prst="rect">
            <a:avLst/>
          </a:prstGeom>
          <a:noFill/>
        </p:spPr>
        <p:txBody>
          <a:bodyPr wrap="square" rtlCol="0">
            <a:spAutoFit/>
          </a:bodyPr>
          <a:lstStyle/>
          <a:p>
            <a:r>
              <a:rPr lang="en-US" sz="1900" dirty="0" smtClean="0"/>
              <a:t>Deployment involves setting up the predictive model to make real-time predictions accessible to users. This can be done through:</a:t>
            </a:r>
          </a:p>
          <a:p>
            <a:r>
              <a:rPr lang="en-US" sz="1900" dirty="0" smtClean="0"/>
              <a:t>1.</a:t>
            </a:r>
            <a:r>
              <a:rPr lang="en-US" sz="2000" dirty="0" smtClean="0"/>
              <a:t>Deployment Environment: </a:t>
            </a:r>
            <a:r>
              <a:rPr lang="en-US" sz="2000" dirty="0" smtClean="0"/>
              <a:t>Utilize </a:t>
            </a:r>
            <a:r>
              <a:rPr lang="en-US" sz="2000" dirty="0"/>
              <a:t>a cloud-based deployment environment such as Amazon Web Services (AWS) or Microsoft Azure for scalability, accessibility, and security.</a:t>
            </a:r>
          </a:p>
          <a:p>
            <a:r>
              <a:rPr lang="en-US" sz="1900" dirty="0" smtClean="0"/>
              <a:t> 2</a:t>
            </a:r>
            <a:r>
              <a:rPr lang="en-US" sz="1900" dirty="0" smtClean="0"/>
              <a:t>. Integration with Existing Systems: </a:t>
            </a:r>
            <a:r>
              <a:rPr lang="en-US" sz="2000" dirty="0"/>
              <a:t>Deploy algorithms for data collection, preprocessing, trend analysis, disparity identification, cause identification, and determinant analysis</a:t>
            </a:r>
            <a:r>
              <a:rPr lang="en-US" sz="2000" dirty="0" smtClean="0"/>
              <a:t>.</a:t>
            </a:r>
          </a:p>
          <a:p>
            <a:r>
              <a:rPr lang="en-US" sz="1900" dirty="0" smtClean="0"/>
              <a:t>3</a:t>
            </a:r>
            <a:r>
              <a:rPr lang="en-US" sz="1900" dirty="0" smtClean="0"/>
              <a:t>. Cloud Deployment: Host the model on a cloud platform like AWS, Azure, or Google Cloud for scalability and accessibility.</a:t>
            </a:r>
          </a:p>
          <a:p>
            <a:r>
              <a:rPr lang="en-US" sz="1900" dirty="0" smtClean="0"/>
              <a:t>4. Edge Deployment: </a:t>
            </a:r>
            <a:r>
              <a:rPr lang="en-US" sz="2000" dirty="0"/>
              <a:t>Package the algorithms and associated code into modular components for easy deployment and maintenance</a:t>
            </a:r>
            <a:r>
              <a:rPr lang="en-US" sz="2000" dirty="0" smtClean="0"/>
              <a:t>.</a:t>
            </a:r>
          </a:p>
          <a:p>
            <a:r>
              <a:rPr lang="en-US" sz="1900" dirty="0" smtClean="0"/>
              <a:t>5 </a:t>
            </a:r>
            <a:r>
              <a:rPr lang="en-US" sz="1900" dirty="0" smtClean="0"/>
              <a:t>User Interface: Develop a user-friendly interface for accessing predictions, visualizing results, and adjusting parameters if necessary.</a:t>
            </a:r>
          </a:p>
          <a:p>
            <a:r>
              <a:rPr lang="en-US" sz="1900" dirty="0" smtClean="0"/>
              <a:t>6. Security and Compliance: Ensure that the deployment adheres to security standards and regulatory requirements, especially when dealing with sensitive data like </a:t>
            </a:r>
            <a:r>
              <a:rPr lang="en-US" sz="1900" dirty="0" smtClean="0"/>
              <a:t>adults mortality rates.</a:t>
            </a:r>
            <a:endParaRPr lang="en-US" sz="1900" dirty="0" smtClean="0"/>
          </a:p>
          <a:p>
            <a:r>
              <a:rPr lang="en-US" sz="1900" dirty="0" smtClean="0"/>
              <a:t>7. Scalability and Performance: Design the deployment architecture to handle varying levels of demand and ensure optimal performance under different load conditions</a:t>
            </a:r>
            <a:r>
              <a:rPr lang="en-US" sz="1900" dirty="0" smtClean="0"/>
              <a:t>.</a:t>
            </a:r>
            <a:r>
              <a:rPr lang="en-US" sz="2000" dirty="0"/>
              <a:t> </a:t>
            </a:r>
            <a:endParaRPr lang="en-US" sz="2000" dirty="0" smtClean="0"/>
          </a:p>
          <a:p>
            <a:r>
              <a:rPr lang="en-US" sz="2000" dirty="0" smtClean="0"/>
              <a:t>By </a:t>
            </a:r>
            <a:r>
              <a:rPr lang="en-US" sz="2000" dirty="0"/>
              <a:t>following this deployment statement, the mortality rate analysis system can be effectively deployed into production, providing stakeholders with timely </a:t>
            </a:r>
            <a:r>
              <a:rPr lang="en-US" sz="2000" dirty="0" smtClean="0"/>
              <a:t>insights</a:t>
            </a:r>
            <a:endParaRPr lang="en-US" sz="1900" dirty="0" smtClean="0"/>
          </a:p>
        </p:txBody>
      </p:sp>
    </p:spTree>
    <p:extLst>
      <p:ext uri="{BB962C8B-B14F-4D97-AF65-F5344CB8AC3E}">
        <p14:creationId xmlns:p14="http://schemas.microsoft.com/office/powerpoint/2010/main" val="23212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28775"/>
            <a:ext cx="54864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7" descr="data:image/png;base64,iVBORw0KGgoAAAANSUhEUgAAAwwAAAKaCAYAAACTN96RAAAAOXRFWHRTb2Z0d2FyZQBNYXRwbG90bGliIHZlcnNpb24zLjcuNSwgaHR0cHM6Ly9tYXRwbG90bGliLm9yZy/xnp5ZAAAACXBIWXMAAA9hAAAPYQGoP6dpAAEAAElEQVR4nOzdeVxN+f8H8Ndtv+1SSkSWVLYoW9mJGjR2IVRihhn7zljCkDEYyyBLSb4h+54ZImRfki1bJFQSFRUtOr8/+rmcqXuFEno9H4/zeLif8/mc8/mcWznv81mORBAEAURERERERAVQKukKEBERERHR14sBAxERERERycWAgYiIiIiI5GLAQEREREREcjFgICIiIiIiuRgwEBERERGRXAwYiIiIiIhILgYMREREREQkFwMGIiIiIiKSS6WkK0BEREREVJK8rVSL7lg3s4vsWF8LBgxEREREVKpJSroCXzkOSSIiIiIiIrnYw0BEREREpZqEXQwKMWAgIiIiolKNQ24UY8BARERERKUaexgUY0BFRERERERysYeBiIiIiEo1djAoxoCBiIiIiEo1DklSjEOSiIiIiIhILvYwEBEREVGpxifoijFgICIiIqJSjUOSFGNARUREREREcrGHgYiIiIhKNXYwKMaAgYiIiIhKNQ5JUoxDkoiIiIiISC72MBARERFRqcYOBsUYMBARERFRqabEiEEhBgxEREREVKoxXlCMcxjos02bNg0//fSTwjxhYWGQSCRISUn5MpX6wlq1aoVRo0aVdDU+m4eHB7p06VLo/Ddu3EDFihWRnp5efJUiIiKiEvXdBwynT5+GsrIyOnbsWNJV+aICAgIgkUggkUigpKSEihUrwtPTE4mJiUV6noSEBCxZsgS//fabLO17uXmmD6tZsyaaNGmCRYsWlXRViIiIPplEUnTb9+i7Dxj8/PwwfPhwHD9+HHFxccV6LkEQkJOTU6zn+Bi6urqIj4/Ho0ePsGbNGoSEhKB///5Feo61a9fCwcEBlStXLtLj0rfD09MTK1eu/Kp+9omIiD6GpAi379F3HTCkpaUhODgYQ4cORceOHREQECDb17dvX7i6uoryZ2dnw9DQEIGBgQCA3Nxc+Pj4oEqVKpBKpbCxscG2bdtk+d8OswkJCYGdnR3U1dURHh6O6OhodO7cGcbGxtDW1kbDhg1x+PBh0bni4+PRsWNHSKVSVKlSBRs3boS5uTkWL14sy5OSkoJBgwbByMgIurq6aNOmDSIjIwvdfolEAhMTE5iamuKHH37AiBEjcPjwYbx69Qq5ubmYNWsWKlasCHV1ddSrVw8HDx6UlY2JiYFEIsHmzZvh4OAADQ0N1K5dG8eOHROdY/PmzXBxcZF99vDwwLFjx7BkyRJZD0dMTIxs/8WLF9GgQQNoamrCwcEBt27dEh1v5cqVqFatGtTU1GBpaYkNGzbkq9Ply5dF10gikSAsLAwAkJycDDc3NxgZGUEqlcLCwgLr1q2T5Z84cSJq1KgBTU1NVK1aFdOmTUN2drZsv7e3N+rVq4cNGzbA3Nwcenp66N27N16+fCnLk56ejgEDBkBbWxvly5fHwoUL8137FStWwMLCAhoaGjA2NkaPHj3kfk8BAQHQ19fHrl27ZGWcnJzw8OFDUb7du3fD1tYWGhoaqFq1KmbOnCm6SY+NjUXnzp2hra0NXV1d9OrVC0+ePMnXtlWrVsHMzAyampro1asXUlNT5dbtQ78DANCuXTs8f/48388GERERfR++64Bhy5YtsLKygqWlJfr16wd/f38IggAAcHNzw969e5GWlibL/88//yAjIwNdu3YFAPj4+CAwMBC+vr64fv06Ro8ejX79+uW7MZo0aRLmzZuHqKgo1K1bF2lpaejQoQNCQ0MREREBZ2dnuLi4IDY2VlZmwIABiIuLQ1hYGLZv347Vq1fnGy7Us2dPJCYmIiQkBBcvXoStrS3atm2L58+ff9L1kEqlyM3NRU5ODpYsWYKFCxdiwYIFuHLlCpycnPDjjz/izp07ojLjx4/H2LFjERERAXt7e7i4uODZs2cAgOfPn+PGjRto0KCBLP+SJUtgb2+PwYMHIz4+HvHx8TAzM5Pt/+2337Bw4UJcuHABKioqGDhwoGzfzp07MXLkSIwdOxbXrl3Dzz//DE9PTxw9erTQbZw2bRpu3LiBkJAQREVFYeXKlTA0NJTt19HRQUBAAG7cuIElS5ZgzZo1+Ouvv0THiI6Oxq5du7Bv3z7s27cPx44dw7x580TX5NixY9i9ezf+/fdfhIWF4dKlS7L9Fy5cwIgRIzBr1izcunULBw8eRIsWLRTWOyMjA3PmzEFgYCBOnjyJlJQU9O7dW7b/xIkTGDBgAEaOHIkbN25g1apVCAgIwJw5cwDk3dh37txZduN+6NAh3Lt3L19QfPfuXWzZsgV79+7FwYMHERERgV9++UVuvQrzO6CmpoZ69erhxIkTCttIRET0tVKSCEW2fZeE75iDg4OwePFiQRAEITs7WzA0NBSOHj0q+hwYGCjL36dPH8HV1VUQBEF4/fq1oKmpKZw6dUp0TC8vL6FPnz6CIAjC0aNHBQDCrl27PliXWrVqCcuWLRMEQRCioqIEAML58+dl++/cuSMAEP766y9BEAThxIkTgq6urvD69WvRcapVqyasWrXqg+dbt26doKenJ/t8+/ZtoUaNGkKDBg0EQRAEU1NTYc6cOaIyDRs2FH755RdBEATh/v37AgBh3rx5sv3Z2dlCxYoVhT/++EMQBEGIiIgQAAixsbGi47Rs2VIYOXKkKO3ttTp8+LAsbf/+/QIA4dWrV4Ig5H1fgwcPFpXr2bOn0KFDB1GdIiIiZPuTk5MFALLv1cXFRfD09Pzg9Xnrzz//FOzs7GSfZ8yYIWhqagovXryQpY0fP15o3LixIAiC8PLlS0FNTU3YsmWLbP+zZ88EqVQqa/P27dsFXV1d0TEUWbdunQBAOHPmjCzt7c/I2bNnBUEQhLZt2wpz584VlduwYYNQvnx5QRAE4d9//xWUlZVF38X169cFAMK5c+dkbVNWVhYePXokyxMSEiIoKSkJ8fHxgiAIgru7u9C5c2dBEAr3O/BW165dBQ8Pj0K1l4iI6Gvzt41ykW3fo++2h+HWrVs4d+4c+vTpAwBQUVGBq6sr/Pz8ZJ979eqFoKAgAHnDTHbv3g03NzcAeU9iMzIy0K5dO2hra8u2wMBAREdHi871/hN2IG8o1Lhx42BtbQ19fX1oa2sjKipK1sNw69YtqKiowNbWVlamevXqKFOmjOxzZGQk0tLSULZsWdH579+/n+/88qSmpkJbWxuampqwtLSEsbExgoKC8OLFC8TFxaFp06ai/E2bNkVUVJQozd7eXvZvFRUVNGjQQJbn1atXAAANDY1C1QcA6tatK/t3+fLlAUDWsxIVFVWoOikydOhQbN68GfXq1cOECRNw6tQp0f7g4GA0bdoUJiYm0NbWxtSpU0U9PwBgbm4OHR0dUT3f1jE6OhpZWVlo3LixbL+BgQEsLS1ln9u1a4fKlSujatWq6N+/P4KCgpCRkaGw3ioqKmjYsKHss5WVFfT19WVtj4yMxKxZs0Q/C297cTIyMhAVFQUzMzNRb07NmjVFxwCASpUqoUKFCrLP9vb2yM3NzTc0DPi43wGpVKqwjZmZmXjx4oVoy8zMVHhNiIiI6Ovw3b6Hwc/PDzk5OTA1NZWlCYIAdXV1/P3339DT04ObmxtatmyJxMREHDp0CFKpFM7OzgAgG6q0f/9+0Q0WAKirq4s+a2lpiT6PGzcOhw4dwoIFC1C9enVIpVL06NEDWVlZha5/WloaypcvLxub/z59ff1CHUNHRweXLl2CkpISypcvD6lUCgB48eJFoeuhyNuhPsnJyTAyMipUGVVVVdm/Jf+/lEBubm6hyiop5cW3gvCuu+/9+QcA8MMPP+DBgwc4cOAADh06hLZt2+LXX3/FggULcPr0abi5uWHmzJlwcnKCnp4eNm/enG8Owvt1fFvPwtYReHfdw8LC8O+//2L69Onw9vbG+fPnC/3d/VdaWhpmzpyJbt265dv3MQHbx54TKNzvwPPnz1GtWjW5x/Lx8cHMmTNFaTNmzIC3t3fRVJaIiOgzfK+TlYvKd9nDkJOTg8DAQCxcuBCXL1+WbZGRkTA1NcWmTZsAAA4ODjAzM0NwcDCCgoLQs2dP2c1izZo1oa6ujtjYWFSvXl20vf8UtyAnT56Eh4cHunbtijp16sDExEQ08dfS0hI5OTmIiIiQpd29exfJycmyz7a2tkhISICKikq+878/Jl8RJSUlVK9eHVWrVpUFC0De6kmmpqY4efJkvnrXrFlTlHbmzBnRdb148SKsra0BANWqVYOuri5u3LghKqOmpoY3b94Uqo7vs7a2Vlint0FJfHy8bP/7E6DfMjIygru7O/73v/9h8eLFWL16NQDg1KlTqFy5Mn777Tc0aNAAFhYWePDgwUfVsVq1alBVVcXZs2dlacnJybh9+7Yon4qKChwdHTF//nxcuXIFMTExOHLkiNzj5uTk4MKFC7LPt27dQkpKiuxa29ra4tatW/l+FqpXrw4lJSVYW1vj4cOHoonSN27cQEpKiug7jY2NFa0WdubMGSgpKYl6SN76mN+Ba9euoX79+nLbN3nyZKSmpoq2yZMny81PRET0JXFZVcW+yx6Gffv2ITk5GV5eXtDT0xPt6969O/z8/DBkyBAAeasl+fr64vbt26LJtTo6Ohg3bhxGjx6N3NxcNGvWDKmpqTh58iR0dXXh7u4u9/wWFhbYsWMHXFxcIJFIMG3aNNETaisrKzg6OuKnn37CypUroaqqirFjx0Iqlcqeujs6OsLe3h5dunTB/PnzUaNGDcTFxWH//v3o2rVrvmFQH2v8+PGYMWMGqlWrhnr16mHdunW4fPmybIjWW8uXL4eFhQWsra3x119/ITk5WTZRWUlJCY6OjggPDxe97Mvc3Bxnz55FTEwMtLW1YWBgUOg69erVC/Xr14ejoyP27t2LHTt2yFaYkkqlaNKkCebNm4cqVaogMTERU6dOFR1j+vTpsLOzQ61atZCZmYl9+/bJbrotLCwQGxuLzZs3o2HDhti/fz927tz5UddNW1sbXl5eGD9+PMqWLYty5crht99+k/V+AHk/f/fu3UOLFi1QpkwZHDhwALm5uQXelL+lqqqK4cOHY+nSpVBRUcGwYcPQpEkTNGrUSNauTp06oVKlSujRoweUlJQQGRmJa9eu4ffff4ejoyPq1KkDNzc3LF68GDk5Ofjll1/QsmVL0c+KhoYG3N3dsWDBArx48QIjRoxAr169YGJikq9Ohf0diImJwePHj+Ho6Ci3ferq6vl6JYiIiOjb8F32MPj5+cHR0TFfsADkBQwXLlzAlStXAOStlnTjxg1UqFAh3/j52bNnY9q0afDx8YG1tTWcnZ2xf/9+VKlSReH5Fy1ahDJlysDBwQEuLi5wcnISzVcAgMDAQBgbG6NFixbo2rUrBg8eDB0dHdnwEolEggMHDqBFixbw9PREjRo10Lt3bzx48ADGxsafc3kAACNGjMCYMWMwduxY1KlTBwcPHsSePXtgYWEhyjdv3jzMmzcPNjY2CA8Px549e0Q9HIMGDcLmzZtFAdG4ceOgrKyMmjVrwsjIKN8cAXm6dOmCJUuWYMGCBahVqxZWrVqFdevWoVWrVrI8/v7+yMnJgZ2dHUaNGoXff/9ddAw1NTVMnjwZdevWRYsWLaCsrIzNmzcDAH788UeMHj0aw4YNQ7169XDq1ClMmzbtYy8d/vzzTzRv3hwuLi5wdHREs2bNYGdnJ9uvr6+PHTt2oE2bNrC2toavry82bdqEWrVqyT2mpqYmJk6ciL59+6Jp06bQ1tZGcHCwbL+TkxP27duHf//9Fw0bNkSTJk3w119/yd5/IZFIsHv3bpQpUwYtWrSAo6MjqlatKjoGkDdXplu3bujQoQPat2+PunXrYsWKFXLrVZjfgU2bNqF9+/Z8FwcREX2zSvI9DMuXL4e5uTk0NDTQuHFjnDt3TmH+xYsXw9LSElKpFGZmZhg9ejRev379CWcuPInw/oBwKjGPHj2CmZkZDh8+jLZt25Z0dRATE4MqVaogIiIC9erVk5tPEAQ0btwYo0ePlk0wp48TEBCAUaNGISUlpVjP4+3tjV27dhU4jOtTZWVlwcLCAhs3bswXcBMREX0rVtsW3aCbny4V/kWmwcHBGDBgAHx9fdG4cWMsXrwYW7duxa1bt1CuXLl8+Tdu3IiBAwfC398fDg4OuH37Njw8PNC7d28sWrSoyNrwX99lD8O34MiRI9izZw/u37+PU6dOoXfv3jA3N//gev1fG4lEgtWrV/Mtv6VUbGwspkyZwmCBiIi+aSXVw7Bo0SIMHjwYnp6eqFmzJnx9faGpqQl/f/8C8586dQpNmzZF3759YW5ujvbt26NPnz4f7JX4XAwYSkh2djamTJmCWrVqoWvXrjAyMkJYWFi+FXrkqVWrlmipy/e3/85DKG716tVD//79v+g56etQvXp1/PzzzyVdDSIiom9OVlYWLl68KJoD+HZ+6OnTpwss4+DggIsXL8oChHv37uHAgQPo0KFDsdaVQ5K+UQ8ePMi3pOhbxsbGovcIEBEREZF8a+2KbkhS/1Pp+d41VNDiH3FxcahQoQJOnToleu/VhAkTcOzYMdGKjO9bunQpxo0bB0EQkJOTgyFDhmDlypVFVv+CsIfhG1W5cuUCl9isXr06gwUiIiKij1CUQ5J8fHygp6cn2nx8fIqknmFhYZg7dy5WrFiBS5cuYceOHdi/fz9mz55dJMeX57tcVpWIiIiIqCRMnjwZY8aMEaUVtLS4oaEhlJWV8eTJE1H6kydPClzuHACmTZuG/v37Y9CgQQCAOnXqID09HT/99FO+Zd6LEnsYiIiIiKhUU5IU3aaurg5dXV3RVlDAoKamBjs7O4SGhsrScnNzERoaKhqi9L6MjIx8QYGysjKAvJUriwt7GIiIiIioVCupFzSPGTMG7u7uaNCgARo1aoTFixcjPT0dnp6eAIABAwagQoUKsiFNLi4uWLRoEerXr4/GjRvj7t27mDZtGlxcXGSBQ3FgwEBEREREVAJcXV3x9OlTTJ8+HQkJCahXrx4OHjwoe0lvbGysqEdh6tSpkEgkmDp1Kh4/fgwjIyO4uLhgzpw5xVpPrpJERERERKXa+oZF9wzd/fz3924q9jAQERERUalWUkOSvhWc9ExERERERHKxh4GIiIiISjUJuxgUYsBARERERKUah9woxoCBiIiIiEo19jAoxoCKiIiIiIjkYg8DEREREZVq7GBQjAEDEREREZVqSowYFOKQJCIiIiIikos9DERERERUqrGDQTEGDERERERUqnFIkmIckkRERERERHKxh4GISsSGRt/3n5/+53JKugpERFRIfIKu2Pf9PzYRERER0QfwxW2KMaAiIiIiIiK52MNARERERKUan6ArxoCBiIiIiEo1DklSjAEDEREREZVqShKhpKvwVWMPDBERERERycUeBiIiIiIq1fgEXTEGDERERERUqnEOg2IMqIiIiIiISC72MBARERFRqcYn6IoxYCAiIiKiUo1DkhRjQEVERERERHKxh4GIiIiISjU+QVeMAQMRERERlWpKHJKkEAMqIiIiIiKSiz0MRERERFSqcdKzYgwYiIiIiKhU45AbxRgwEBEREVGpxh4GxRhQERERERGRXAwYiL5DWVlZqF69Ok6dOvXZxwoICEBYWFi+9Bs3bqBixYpIT0//7HMQERGVJKUi3L5H32u76Ctz+vRpKCsro2PHjiVdlS8qKysLf/75J2xtbaGlpQU9PT3Y2Nhg6tSpiIuLk+Xz8PCARCKBRCKBqqoqjI2N0a5dO/j7+yM3N1d0THNzc1leLS0t2NraYuvWraI8vr6+qFKlChwcHGRpb8ucOXNGlDczMxNly5aFRCIpMDCQp2bNmmjSpAkWLVr0EVek6NToMRRdd91F3xNp+MH/FMrWbCg3b7uVoeh/Liff1nrRHlE+XXMrtFqwE65HnqHPsVT8EHAamsZmxd0UIiIqYUqSotu+RwwY6Ivw8/PD8OHDcfz4cdGNclETBAE5OTnFdvyPkZmZiXbt2mHu3Lnw8PDA8ePHcfXqVSxduhRJSUlYtmyZKL+zszPi4+MRExODkJAQtG7dGiNHjkSnTp3ytWnWrFmIj49HREQEGjZsCFdXV1lvgiAI+Pvvv+Hl5ZWvTmZmZli3bp0obefOndDW1s6X9+jRo2jatClGjhyJrl27wtbWFitXrhTl8fT0xMqVK7/4Na/s2BMNRi3AlbWzsX9AQyTfiUTbpQegUcaowPzHJvbA1h8qyLY9vesiNycHD0K3yfJoV6gK5zXH8OLBLfw7pC329q2Pq35zkJv1+ks1i4iI6KvEgIGKXVpaGoKDgzF06FB07NgRAQEBAIC+ffvC1dVVlDc7OxuGhoYIDAwEAOTm5sLHxwdVqlSBVCqFjY0Ntm17d5MXFhYGiUSCkJAQ2NnZQV1dHeHh4YiOjkbnzp1hbGwMbW1tNGzYEIcPHxadKz4+Hh07doRUKkWVKlWwceNGmJubY/HixbI8KSkpGDRoEIyMjKCrq4s2bdogMjKyUO3+66+/EB4ejiNHjmDEiBGws7NDpUqV0LJlS/j6+mLu3Lmi/Orq6jAxMUGFChVga2uLKVOmYPfu3QgJCZFds7d0dHRgYmKCGjVqYPny5ZBKpdi7dy8A4OLFi4iOji6wN8fd3R2bN2/Gq1evZGn+/v5wd3cX5UtJSUHnzp1Rq1YtjBs3Dn/++ScmT56c73jt2rXD8+fPcezYsUJdk6JSs+9o3Nm1FtH71iP1fhTOzPsFb15noJqLZ4H5s14k4/WzJ7KtfCNH5LzOQOx7AUP9obPx+GQILi2bhOTbl5H2+B4endiH18lPv1SziIiohEiKcPseMWCgYrdlyxZYWVnB0tIS/fr1g7+/PwRBgJubG/bu3Yu0tDRZ3n/++QcZGRno2rUrAMDHxweBgYHw9fXF9evXMXr0aPTr1y/fDeqkSZMwb948REVFoW7dukhLS0OHDh0QGhqKiIgIODs7w8XFBbGxsbIyAwYMQFxcHMLCwrB9+3asXr0aiYmJouP27NkTiYmJCAkJwcWLF2Fra4u2bdvi+fPnH2z3pk2b0K5dO9SvX7/A/ZJCLMnQpk0b2NjYYMeOHXLzqKioQFVVFVlZWQCAEydOoEaNGtDR0cmX187ODubm5ti+fTsAIDY2FsePH0f//v1F+e7evYuXL19ixowZMDMzQ/Xq1dGzZ08MHTpUlE9NTQ316tXDiRMnPtiWoqKkogoDK1sknA99lygIiD8fCqM6TQp1jOo/euLBoWDkvM7IS5BIUKFpB7yIvYO2Sw+g58E4/OB/CmYtfyyGFhAR0deGQ5IUY8BAxc7Pzw/9+vUDkDfsJjU1FceOHYOTkxO0tLSwc+dOWd6NGzfixx9/hI6ODjIzMzF37lz4+/vDyckJVatWhYeHB/r164dVq1aJzjFr1iy0a9cO1apVg4GBAWxsbPDzzz+jdu3asLCwwOzZs1GtWjXs2ZM3Zv3mzZs4fPgw1qxZg8aNG8PW1hZr164VPXkPDw/HuXPnsHXrVjRo0AAWFhZYsGAB9PX1Rb0c8ty+fRuWlpaitK5du0JbWxva2tqi+QWKWFlZISYmpsB9WVlZ8PHxQWpqKtq0aQMAePDgAUxNTeUeb+DAgfD39weQN6G5Q4cOMDISD+WxtLSEoaEhJk2ahDt37iisn6mpKR48eFCothQFdX1DKKmo4NVzcXD3+nkipGVNPli+bM2GKFO9Du7s9pelaRiUg6qWDmq7T0Dc6X9wePgPiA3bhZZ/bEO5+i2KvA1ERERvLV++HObm5tDQ0EDjxo1x7tw5hflTUlLw66+/onz58lBXV0eNGjVw4MCBYq0jAwYqVrdu3cK5c+fQp08fAHlPw11dXeHn5wcVFRX06tULQUFBAID09HTs3r0bbm5uAPKecmdkZKBdu3aym2xtbW0EBgYiOjpadJ4GDRqIPqelpWHcuHGwtraGvr4+tLW1ERUVJethuHXrFlRUVGBraysrU716dZQpU0b2OTIyEmlpaShbtqzo/Pfv3893/sJasWIFLl++jIEDByIjI6NQZQRByNcbMXHiRGhra0NTUxN//PEH5s2bJxuC9OrVK2hoaMg9Xr9+/XD69Gncu3cPAQEBGDhwYL48Ojo6OHLkCDIyMrB8+XK4uLjgxx9/RERERL68Uqn0g23JzMzEixcvRFt2rlCY5he56j96IvnOFTy7cV6WJpHk/Sl8eHwPojYtQfKdSFwPnI9H4ftRo9tPJVJPIiL6ckpqSFJwcDDGjBmDGTNm4NKlS7CxsYGTk1O+EQ9vZWVloV27doiJicG2bdtw69YtrFmzBhUqVPjYJn8UvriNipWfnx9ycnJET7wFQYC6ujr+/vtvuLm5oWXLlkhMTMShQ4cglUrh7OwMALKhSvv378/3i6Curi76rKWlJfo8btw4HDp0CAsWLED16tUhlUrRo0cP2bCdwkhLS0P58uULXDlIX1//g+UtLCxw69YtUVr58uUBAAYGBoWuR1RUFKpUqSJKGz9+PDw8PKCtrQ1jY2NRQGFoaIirV6/KPV7ZsmXRqVMneHl54fXr1/jhhx/w8uXLfPnq1KmD7du3IyAgABkZGTh9+jRat26NO3fuiHoknj9/jmrVqilsg4+PD2bOnClK62IqQbcKH993m5mShNycHEgNyonSNQzK4dWzBIVlVTQ0Yd7eFZGrvAs4ZjZS70eJ0lNjbqKcTdOPriMREX1bSmoo0aJFizB48GB4eubNwfP19cX+/fvh7++PSZMm5cvv7++P58+f49SpU1BVVQWQt3picWMPAxWbnJwcBAYGYuHChbh8+bJsi4yMhKmpKTZt2gQHBweYmZkhODgYQUFB6Nmzp+wXoGbNmlBXV0dsbCyqV68u2szMFC91efLkSXh4eKBr166oU6cOTExMRMN6LC0tkZOTI3pifvfuXSQnJ8s+29raIiEhASoqKvnOb2ho+MH29+nTB4cOHSrwqXxhHTlyBFevXkX37t1F6YaGhqhevTpMTEzy9T7Ur18fN2/ehCDIf4I/cOBAhIWFYcCAAVBWVv5gPWrWrIkVK1YgNTUVV65cEe27du2a3Hkab02ePBmpqamizaX8p/11zs3JxvObl2DSsM27RIkEJg3a4OnVM/ILAqjUtgeUVdVx72BQvmMm3bgA3Uo1ROm6lSyQnvDlhlsREdG3r6Be9czMzHz5srKycPHiRTg6OsrSlJSU4OjoiNOnTxd47D179sDe3h6//vorjI2NUbt2bcydOxdv3rwptvYA7GGgYrRv3z4kJyfDy8sLenp6on3du3eHn58fhgwZgr59+8LX1xe3b9/G0aNHZXl0dHQwbtw4jB49Grm5uWjWrBlSU1Nx8uRJ6Orq5lvZ530WFhbYsWMHXFxcIJFIMG3aNNH7DKysrODo6IiffvoJK1euhKqqKsaOHQupVCq7AXd0dIS9vT26dOmC+fPno0aNGoiLi8P+/fvRtWvXfMOg/mv06NHYv38/2rZtixkzZqB58+YoU6YMbt++jZCQkHw36pmZmUhISMCbN2/w5MkTHDx4ED4+PujUqRMGDBhQ6OveunVrpKWl4fr166hdu3aBeZydnfH06VPo6uoWuP/SpUvYs2cP+vTpg5ycHKSkpODPP/+EhoYGatasKcsXExODx48fi/7YFURdXT1fr5DqZzzOubHxLzSdsQ7Poi4i6fp5WPceARWpFqL3BQAAHLzX4VViHCJW/CYqV73zQDw8thtZqfknrd/43wI0n7MJTyJO4MnFMJjaO6Fis074d2jbT64nERF9G5QkRTdMtqBe9RkzZsDb21uUlpSUhDdv3sDY2FiUbmxsjJs3bxZ47Hv37uHIkSNwc3PDgQMHcPfuXfzyyy/Izs7GjBkziqwN/8WAgYqNn58fHB0d8wULQF7AMH/+fFy5cgVubm6YM2cOKleujKZNxcM/Zs+eDSMjI/j4+ODevXvQ19eXLTmqyKJFizBw4EA4ODjA0NAQEydOxIsXL0R5AgMD4eXlhRYtWsDExAQ+Pj64fv26bPy/RCLBgQMH8Ntvv8HT0xNPnz6FiYkJWrRoke+XuyAaGhoIDQ3F4sWLsW7dOkyePBm5ubmoUqUKfvjhB4wePVqU/+DBgyhfvjxUVFRQpkwZ2NjYYOnSpXB3d4eSUuE7A8uWLYuuXbsiKCgIPj4+BeaRSCQKe0nKly+Phw8fwtnZGY8fP4aysjKsra2xfft22bAqIG8lqPbt26Ny5cqFrl9ReHB4KzTKGMHmJ29Iy5og+XYkjozsiNf/PxFay7gS8J8X3ulWqgHjes1weJhzgcd8GLYbZ+f9gtruE9Fw7GK8iL2FY5N64mnkyWJvDxERlayiHJE0efJkjBkzRpT234dmnyo3NxflypXD6tWroaysDDs7Ozx+/Bh//vlnsQYMEkHRuAWiUuTRo0cwMzPD4cOH0bbtt/1U+cqVK2jXrh2io6MLfCnbxwgICIC5uTlatWolSs/KyoKFhQU2btyYL9ArjA2Nvu/nFf3PfR0vECQiog+LbF90o/Rt/s39cCbk/T+qqamJbdu2oUuXLrJ0d3d3pKSkYPfu3fnKtGzZEqqqqqJ3S4WEhKBDhw7IzMyEmpraZ9e/IJzDQKXWkSNHsGfPHty/fx+nTp1C7969YW5ujhYtvv1lNOvWrYs//vgD9+/fL7ZzxMbGYsqUKZ8ULBAREZV2ampqsLOzQ2jou/cK5ebmIjQ0FPb29gWWadq0Ke7evSsaZn379m2UL1++2IIFgEOSqBTLzs7GlClTcO/ePejo6MDBwQFBQUGySdcfUqtWLbnvH1i1apVsediS4uHhUazHeTsBnIiI6FtXUu9bGzNmDNzd3dGgQQM0atQIixcvRnp6umzVpAEDBqBChQqyIcZDhw7F33//jZEjR2L48OG4c+cO5s6dixEjRhRrPRkwUKnl5OQEJyenTy5/4MABZGdnF7ivMHMciIiI6OtQUsuqurq64unTp5g+fToSEhJQr149HDx4UHYfERsbK5rHaGZmhn/++QejR49G3bp1UaFCBYwcORITJ04s1npyDgMRlQjOYSAioq/FNaeiG6Vf+5/CzWH4lnzf/2MTEREREX0AJ/UqxoCBiIiIiEo1SUlNYvhGMKAiIiIiIiK52MNARERERKVaSU16/lYwYCAiIiKiUo3xgmIckkRERERERHKxh4GIiIiISjUJZz0rxICBiIiIiEo1xguKMWAgIiIiotKNEYNCnMNARERERERysYeBiIiIiEo1djAoxoCBiIiIiEo1TnpWjEOSiIiIiIhILvYwEBEREVGpxh4GxRgwEBEREVHpxjE3CvHyEBERERGRXOxhICIiIqJSjUOSFGPAQEQlwm3m+JKuQrHK/btdSVeh2CkNO1TSVSAiKhKMFxTjkCQiIiIiIpKLPQxEREREVKpxSJJiDBiIiIiIqHRjvKAQAwYiIiIiKtXYw6AY5zAQEREREZFc7GEgIiIiolKNHQyKMWAgIiIiolKNQ5IU45AkIiIiIiKSiz0MRERERFS6sYdBIQYMRERERFSqMV5QjEOSiIiIiIhILvYwEBEREVGpxknPijFgICIiIqJSjfGCYhySREREREREcrGHgYiIiIhKN3YxKMSAgYiIiIhKNcYLijFgICIiIqJSjZOeFeMcBiIiIiIikos9DERERERUqrGHQTH2MBB9owICAqCvr19kx+vfvz/mzp2bLz0mJgbe3t750rOysmBubo4LFy4UWR2IiIhKgkRSdNvHWr58OczNzaGhoYHGjRvj3LlzhSq3efNmSCQSdOnS5eNP+pEYMBST06dPQ1lZGR07dizpqnxRWVlZ+PPPP2FrawstLS3o6enBxsYGU6dORVxcnCyfh4cHJBIJJBIJVFVVYWxsjHbt2sHf3x+5ubmiY5qbm8vyamlpwdbWFlu3bv3STfvquLq64vbt27LP3t7eqFev3icdKzIyEgcOHMCIESMKXUZNTQ3jxo3DxIkTP+mcn0sQBCw9cAPNp+9HvfG74LniBGKepn2wXNCJaLSdeRA243bBddFRXHnwXLbv8bN0WI/aUeB28PKj4mxO/npeeYm2AY9hsyIWrlsScCUhU27eO8+yMOLAU7QNeAzrZbFYf/lFvjybrr5E543xaOD7EA18H6L31gQcj3lVnE0gIqIPCA4OxpgxYzBjxgxcunQJNjY2cHJyQmJiosJyMTExGDduHJo3b/5F6smAoZj4+flh+PDhOH78uOhGuagJgoCcnJxiO/7HyMzMRLt27TB37lx4eHjg+PHjuHr1KpYuXYqkpCQsW7ZMlN/Z2Rnx8fGIiYlBSEgIWrdujZEjR6JTp0752jRr1izEx8cjIiICDRs2hKurK06dOvUlmyfztVxzqVSKcuXKFcmxli1bhp49e0JbW1uWdv/+fXTt2hVNmjTB/PnzYWVlhSFDhojKubm5ITw8HNevXy+SenyMtaG38b/j0fDuWR/Bo1tDU00Fg33DkZn9Rm6ZA5ce4Y9dV/GrsxW2j2sDywp6GOx7Es9evgYAmJTRxPFZHUTbMGdraKqroLm1yZdqGg7cTscfJ5LxayM9bO9dHpaGqhi8JxHPMgpu2+scAWa6KhjjoA9DzYL/rJtoK2OMgz629TbBVlcTNKmogWH7n+LOs6zibAoR0behhLoYFi1ahMGDB8PT0xM1a9aEr68vNDU14e/vL7fMmzdv4ObmhpkzZ6Jq1aqf2/JCYcBQDNLS0hAcHIyhQ4eiY8eOCAgIAAD07dsXrq6uorzZ2dkwNDREYGAgACA3Nxc+Pj6oUqUKpFIpbGxssG3bNln+sLAwSCQShISEwM7ODurq6ggPD0d0dDQ6d+4MY2NjaGtro2HDhjh8+LDoXPHx8ejYsSOkUimqVKmCjRs3wtzcHIsXL5blSUlJwaBBg2BkZARdXV20adMGkZGRhWr3X3/9hfDwcBw5cgQjRoyAnZ0dKlWqhJYtW8LX1zffcBd1dXWYmJigQoUKsLW1xZQpU7B7926EhITIrtlbOjo6MDExQY0aNbB8+XJIpVLs3bv3g3Xy8PBAly5dMHPmTFmbhgwZgqysdzdJn3rNP2Tv3r1o2LAhNDQ0YGhoiK5du8r2bdiwAQ0aNJC1q2/fvqKnCW/PuX//ftStWxcaGhpo0qQJrl27Jsvz/pCkgIAAzJw5E5GRkbLemLfXcNGiRahTpw60tLRgZmaGX375BWlp757Ev3nzBtu2bYOLi4uo/gMGDMCTJ0+wcuVKeHh4YMmSJShbtqwoT5kyZdC0aVNs3rz5g9ejKAmCgMDjdzGkvSXa1jGFpake5rk1QGLqaxy+Kj9AXx92Bz3tzdGtsTmqm+jCu2d9aKgpY8fZBwAAZSUJjHQ1RFvo1Tg416sALfUvN+Vr/eWX6FlLG91qaqO6gSq8WxtAQ0UJO24U3INSx1gd45uVQccaWlBTLvg/q9ZVNNHSXApzfVVUKaOKUfb60FRVQmQCAwYioqKMFzIzM/HixQvRlpmZv5c4KysLFy9ehKOjoyxNSUkJjo6OOH36tNy6zpo1C+XKlYOXl1exXIuCMGAoBlu2bIGVlRUsLS3Rr18/+Pv7QxAEuLm5Ye/evaKbtX/++QcZGRmym0kfHx8EBgbC19cX169fx+jRo9GvXz8cO3ZMdI5JkyZh3rx5iIqKQt26dZGWloYOHTogNDQUERERcHZ2houLC2JjY2VlBgwYgLi4OISFhWH79u1YvXp1vi6vnj17IjExESEhIbh48SJsbW3Rtm1bPH/+HB+yadMmtGvXDvXr1y9wf2EmFLVp0wY2NjbYsWOH3DwqKipQVVUV3fQrEhoaiqioKISFhWHTpk3YsWMHZs6cKdv/qddckf3796Nr167o0KEDIiIiEBoaikaNGsn2Z2dnY/bs2YiMjMSuXbsQExMDDw+PfMcZP348Fi5ciPPnz8PIyAguLi7Izs7Ol8/V1RVjx45FrVq1EB8fj/j4eFlwqqSkhKVLl+L69etYv349jhw5ggkTJsjKXrlyBampqWjQoIHomBEREfj1119Rv359lCtXDk5OTpgzZ06+czdq1AgnTpxQeD2K2qNnGUh6kQn7Gu96WHSkqqhb2QCRMQX/rGbl5OL6oxRRGSUlCexrlMNlOWWuP0xG1ONU9GhiXqT1VyTrjYDriVmwN9OQpSlJJLA308DlIrq5f5MrYP/tdGRk56JeefUiOSYREeXx8fGBnp6eaPPx8cmXLykpCW/evIGxsbEo3djYGAkJCQUeOzw8HH5+flizZk2x1F0erpJUDPz8/NCvXz8AecNuUlNTcezYMTg5OUFLSws7d+5E//79AQAbN27Ejz/+CB0dHWRmZmLu3Lk4fPgw7O3tAQBVq1ZFeHg4Vq1ahZYtW8rOMWvWLLRr10722cDAADY2NrLPs2fPxs6dO7Fnzx4MGzYMN2/exOHDh3H+/HnZjeHatWthYWEhKxMeHo5z584hMTER6up5NxELFizArl27sG3bNvz0008K23379m20atVKlNa1a1ccOnQIAFC3bt1CDSOysrLClStXCtyXlZWFhQsXIjU1FW3atPngsYC8sfb+/v7Q1NRErVq1MGvWLIwfPx6zZ89Gdnb2J19zRebMmYPevXuLApP3v5+BAwfK/l21alUsXboUDRs2RFpammhY0IwZM2TnXL9+PSpWrIidO3eiV69eovNJpVJoa2tDRUUFJibioTOjRo2S/dvc3By///47hgwZghUrVgAAHjx4AGVl5XzDm5o2bYrFixfnm1PyX6ampnjw4IHCPEUt6f+HEJXVEd/sGuqo4+mL1wWWSUnPxJtcIV+ZsjrquP/kZYFltp2JQTVjHdSvUrbA/cUh5dUbvBGAsprKovSymkq4n5w/WPwYt5Oy0GfbE2TmCNBUlWBZRyNUN1D9rGMSEX0PinKVpMmTJ2PMmDGitLf3VZ/j5cuX6N+/P9asWQNDQ8PPPt7HYMBQxG7duoVz585h586dAPKehru6usLPzw+tWrVCr169EBQUhP79+yM9PR27d++WDee4e/cuMjIy8t2UZmVl5Xtq/9+nwWlpafD29sb+/fsRHx+PnJwcvHr1StbDcOvWLaioqMDW1lZWpnr16ihTpozsc2RkJNLS0vINO3n16hWio6M/6XqsWLEC6enpWLp0KY4fP16oMoIg5PvFnThxIqZOnYrXr19DW1sb8+bNK/SEchsbG2hqaso+29vbIy0tDQ8fPkRaWtonX3NFLl++jMGDB8vdf/HiRXh7eyMyMhLJycmym/LY2FjUrFlTVNe3DAwMYGlpiaioqELXAwAOHz4MHx8f3Lx5Ey9evEBOTg5ev36NjIwMaGpq4tWrV1BXV893zYOCgjBz5kxMmTIFCQkJ+OeffzB27Fj06NFDlE8qlSIjI0NhHTIzM/N1x6pm50BdtXB/gvZeiIX3lgjZ55U/ORSq3Od4nfUG+y8+wlAnq2I/15diXkYVO3qbIC1LwD93MzD50DMEdjdm0EBEpV5Rrqqqrq5eqADB0NAQysrKePLkiSj9yZMn+R7+AUB0dDRiYmJEQ4jf3j+oqKjg1q1bqFat2mfWvmAMGIqYn58fcnJyYGpqKksTBAHq6ur4+++/4ebmhpYtWyIxMRGHDh2CVCqFs7MzAMiGKu3fvx8VKlQQHfe/P3haWlqiz+PGjcOhQ4ewYMECVK9eHVKpFD169Cj0sJ235y9fvjzCwsLy7SvM8p0WFha4deuWKK18+fIA8m52CysqKgpVqlQRpY0fPx4eHh7Q1taGsbFxkT0J+JxrrohUKpW7Lz09HU5OTnByckJQUBCMjIwQGxsLJyenj/q+CiMmJgadOnXC0KFDMWfOHBgYGCA8PBxeXl7IysqCpqYmDA0NkZGRgaysLKipqcnKGhoaYtmyZRg7dizmzZsHc3NzuLq6IiQkBO3bt5fle/78OYyMjBTWw8fHR9TbAgDT+zbFjH6FW92hTe3yqFv53c9QVk7eH8hnLzNRTu/dtU56mQnrCnoFHkNfSx3KShI8eykOXJ69zIShrka+/P9EPsbr7Bx0blipUHUsKvpSZShLkG+C87OMXBj+p9fhY6kpS1BZPy84qFVODVefZGLD5ZeY2abwv59ERFQ01NTUYGdnh9DQUNnSqLm5uQgNDcWwYcPy5beyssLVq1dFaVOnTsXLly+xZMkSmJmZFVtdGTAUoZycHAQGBmLhwoWiGyoA6NKlCzZt2oQhQ4bAzMwMwcHBCAkJQc+ePaGqmvcfeM2aNaGuro7Y2FjRUJjCOHnyJDw8PGRzIdLS0hATEyPbb2lpiZycHERERMDOzg5AXo9GcnKyLI+trS0SEhKgoqICc3Pzj25/nz59MHXqVERERMidx/AhR44cwdWrVzF69GhRuqGhIapXr/5Jx4yMjMSrV69kN/FnzpyBtrY2zMzMYGBg8MnXXJG6desiNDQUnp6e+fbdvHkTz549w7x582S/3PLeZXDmzBlUqpR3w5qcnIzbt2/D2tq6wLxqamp480Z8k3nx4kXk5uZi4cKFUFLKm7K0ZcsWUZ63S7HeuHFD7rKsJiYmmDRpErZu3YoTJ06Ifr6vXbv2we+7oO5Z1bDZCsu8T0tDFVoa756CC4IAQ111nLnzFNYV9QEAaa+zceXBc/RuWqXAY6ipKKFWRX2cuZMIx7p5AX1uroAztxPh1jz/E5ntZ2LQunZ5GGh/2TH+asoS1CqnhjOPXsOxWl7PWK4g4MzD13Crq/2B0h9HQN6cCSKiUq+EXtw2ZswYuLu7o0GDBmjUqBEWL16M9PR02f3DgAEDUKFCBfj4+EBDQwO1a9cWlX/7QPe/6UWNAUMR2rdvH5KTk+Hl5QU9PfFTzu7du8PPzw9DhgxB37594evri9u3b+Po0aOyPDo6Ohg3bhxGjx6N3NxcNGvWDKmpqTh58iR0dXXh7u4u99wWFhbYsWMHXFxcIJFIMG3aNNHYcysrKzg6OuKnn37CypUroaqqirFjx0Iqlcqe1js6OsLe3h5dunTB/PnzUaNGDcTFxckm8H5oSM7o0aOxf/9+tG3bFjNmzEDz5s1RpkwZ3L59GyEhIVBWFj8dzczMREJCAt68eYMnT57g4MGD8PHxQadOnTBgwIBCX/cPycrKgpeXF6ZOnYqYmBjMmDEDw4YNg5KS0mddc0VmzJiBtm3bolq1aujduzdycnJw4MABTJw4EZUqVYKamhqWLVuGIUOG4Nq1a5g9u+Cb51mzZqFs2bIwNjbGb7/9BkNDQ7kvaDE3N8f9+/dx+fJlVKxYETo6OqhevTqys7OxbNkyuLi44OTJk/D19RWVMzIygq2tLcLDw0UBg5eXF37++WdoaWkhMzMTO3bswPXr1zFt2jRR+RMnTsit/1sFdc/mFnI4UkEkEgkGtKgO339vorKRFioaaGHpgRsop6cBxzrvevc8l5+AY11TWUDg3soCkzdeQG2zMqhTqQwCj93Fq6w36Nq4suj4D56m4cK9JKz6AkOfCuJeTweTDz9D7XJqqGOsjsDLL/EqJxdda+YFDBP/TYKxdt4yqkDeTX/087z5Ddm5QGLaG0Q9zYKm6rsehUWnUtC8sgZMdVSQnpWLfbczcO5RJtZ01i2RNhIRfU1K6k3Prq6uePr0KaZPn46EhATUq1cPBw8elE2Ejo2NlT3wK0kMGIqQn58fHB0d8wULQF7AMH/+fFy5cgVubm6YM2cOKleujKZNm4ryzZ49G0ZGRvDx8cG9e/egr68vW3JUkUWLFmHgwIFwcHCAoaEhJk6ciBcvxC9vCgwMhJeXF1q0aAETExP4+Pjg+vXr0NDIG44hkUhw4MAB/Pbbb/D09MTTp09hYmKCFi1a5JvBXxANDQ2EhoZi8eLFWLduHSZPnozc3FxUqVIFP/zwQ75eg4MHD6J8+fJQUVFBmTJlYGNjg6VLl8Ld3b1Ifznatm0LCwsLtGjRApmZmejTp4/ozcWfes0VadWqFbZu3YrZs2dj3rx50NXVRYsWLQDk3aAHBARgypQpWLp0KWxtbbFgwQL8+OOP+Y4zb948jBw5Enfu3EG9evWwd+9e0bCh93Xv3h07duxA69atkZKSgnXr1sHDwwOLFi3CH3/8gcmTJ6NFixbw8fHJF5ANGjQIgYGBoi7QcuXKYeDAgbh//z4yMzNRqVIlzJ49WxSwnD59GqmpqfnmNXwJg9rWwKusN5gRHIEXr7JhW7UsVv/cFOqq7wLT2KR0JKe9G4LUwbYiktMzsTTkBpJe5A1fWv1zUxjqiIck7TgbAxM9KZpafvjnvjh0qKGF5Fe5WHo2FUnpb2BtpIbVP5aTDUmKT3sDpff+c3ua/gbdNr9bUcM/4iX8I16iYQV1BHbLa8OzV28w6dAzPE1/Ax11JdQoq4o1nY3QtJL84XNERKVFCcULAIBhw4YVOAQJQIHDxN/332Xoi4tEEAT2R5dSjx49gpmZGQ4fPoy2bduWdHWKhYeHB1JSUrBr166SrspHCQsLQ+vWrZGcnFyo+SOf69WrV7C0tERwcLBoojWQNw8iICBAFGS95erqChsbm08KrnJDJn9qdb8N0QUPM/ueKA07VNJVICIqEqlDim41PD3fZ0V2rK8FexhKkSNHjiAtLQ116tRBfHw8JkyYAHNzc9mTbyq9pFIpAgMDkZSUVOgyWVlZqFOnTr6eIyIiom9NSQ1J+lYwYChFsrOzMWXKFNy7dw86OjpwcHBAUFCQbNL1h9SqVUvuevurVq2Cm5tbUVa3UN5/Z8F/hYSEFNt5v8Zr8bn++w6Nt8zNzQvsXVBTU8PUqVOLt1JERERfAuMFhTgkiQrtwYMHBb5lGMh7K6GOjs4XrlHeSk/yVKhQQeHypp/ja7wW3xoOSfr2cUgSEX0vXvxSdC9C011R+N76bwV7GKjQKleu/OFMX9inLrX6ub7Ga0FERESfRvIVrET0NWPAQERERESlG+cwKMRwioiIiIiI5GIPAxERERGVbuxhUIgBAxERERGVahIJB90owoCBiIiIiEo39jAoxHCKiIiIiIjkYg8DEREREZVu7GFQiAEDEREREZVqEgYMCnFIEhERERERycUeBiIiIiIq3bhKkkIMGIiIiIioVJMocUiSIgyniIiIiIhILvYwEBEREVHpxknPCjFgICIiIqLSjXMYFOLVISIiIiIiudjDQERERESlGt/DoBgDBiIiIiIq3RgwKMSAgYioGAivM0q6CsVuppVqSVeh2M24mV3SVSCiL4EBg0Kcw0BERERERHKxh4GIiIiISjUJV0lSiAEDEREREZVuHJKkEMMpIiIiIiKSiz0MRERERFSqSZTYw6AIAwYiIiIiKt04h0EhXh0iIiIiIpKLPQxEREREVLpx0rNCDBiIiIiIqFSTMGBQiEOSiIiIiIhILvYwEBEREVHpxh4GhRgwEBEREVHpxlWSFGLAQERERESlGucwKMZwioiIiIiI5GLAQERERESlm5Kk6LaPtHz5cpibm0NDQwONGzfGuXPn5OZds2YNmjdvjjJlyqBMmTJwdHRUmL+oMGAgIiIiolJNIlEqsu1jBAcHY8yYMZgxYwYuXboEGxsbODk5ITExscD8YWFh6NOnD44ePYrTp0/DzMwM7du3x+PHj4viMsjFgIGIiIiIqAQsWrQIgwcPhqenJ2rWrAlfX19oamrC39+/wPxBQUH45ZdfUK9ePVhZWWHt2rXIzc1FaGhosdaTk56JiIiIqHQrwknPmZmZyMzMFKWpq6tDXV1dlJaVlYWLFy9i8uTJsjQlJSU4Ojri9OnThTpXRkYGsrOzYWBg8PkVV4A9DERERERUukkkRbb5+PhAT09PtPn4+OQ7ZVJSEt68eQNjY2NRurGxMRISEgpV7YkTJ8LU1BSOjo5FchnkYcBARACAFi1aYOPGjfnSw8LCEBAQkC89KSkJ5cqVw6NHj75A7YiIiL4NkydPRmpqqmh7vxehqMybNw+bN2/Gzp07oaGhUeTHfx8DBioxp0+fhrKyMjp27FjSVfliAgICoK+vX+A+iUSCXbt2iT4XtG3evBkAsHLlSujr6+Phw4ei4wwfPhw1atRARkYGAKBVq1ayshoaGqhZsyZWrFghKrNnzx48efIEvXv3LnRbDA0NMWDAAMyYMaPQZYqSIAhYeuAGmk/fj3rjd8FzxQnEPE37YLmgE9FoO/MgbMbtguuio7jy4Lls3+Nn6bAetaPA7eDlLxsYSep1g9LgbVAadQRKbqsBE2v5mctWgdKPc6A0eBuUx52ExLZXAQdUgqTpYCgN3gqlkUegNGgLJE08iq3+hdGw71CMDL2D3yJfwiv4JEzrNJSbV0lFBS1++Q3D/72J3yJf4uddF1GtWXtRnga9f8aQ3Zcw6cIzTLrwDAM3n0D15k7F3Qwi+g7I+z/3UzZ1dXXo6uqKtv8ORwLy/h9VVlbGkydPROlPnjyBiYmJwvouWLAA8+bNw7///ou6desW6bUoCAMGKjF+fn4YPnw4jh8/jri4uGI7jyAIyMnJKbbjF6d169YhPj5etHXp0gUAMGTIEDRq1AheXl6y/KGhoVi5ciUCAgKgqakpSx88eDDi4+Nx48YN9OrVC7/++is2bdok27906VJ4enpCSendn4TLly+jXbt26N69O4YPH446derA29tbVD9PT08EBQXh+fPn+NLWht7G/45Hw7tnfQSPbg1NNRUM9g1HZvYbuWUOXHqEP3Zdxa/OVtg+rg0sK+hhsO9JPHv5GgBgUkYTx2d1EG3DnK2hqa6C5taK/3gXJYllW0haDYdw2h+5GwZCSLwLpR6LAE39gguoqkNIjYNwfCWEtKSCj9moHyQ2XZAbugi56/oi9/gKSBq5QVK/R7G1Q5FaP/RE+0l/4tjy37GqWyM8uXUF/dbuh6aBUYH524ycBTvXwQj5fRSWd6yLi5tXw/XvbTCxrifL8+LJIxxeOAWruzfG6h5NEHPmKHov3wGj6jW/UKuI6JslUSq6rZDU1NRgZ2cnmrD8dgKzvb293HLz58/H7NmzcfDgQTRo0OCzml1YDBioRKSlpSE4OBhDhw5Fx44dZUNe+vbtC1dXV1He7OxsGBoaIjAwEEDeL5OPjw+qVKkCqVQKGxsbbNu2TZY/LCwMEokEISEhsLOzg7q6OsLDwxEdHY3OnTvD2NgY2traaNiwIQ4fPiw6V3x8PDp27AipVIoqVapg48aNMDc3x+LFi2V5UlJSMGjQIBgZGUFXVxdt2rRBZGRksVwnfX19mJiYiLa33Y4SiQR+fn44e/YsfH198eLFCwwcOBBjxoyBg4OD6DiampowMTFB1apV4e3tDQsLC+zZswcA8PTpUxw5cgQuLi6y/IIgoHPnzpBKpfDx8cGECRMwd+5cSKVS0XFr1aoFU1NT7Ny5s1jaL48gCAg8fhdD2luibR1TWJrqYZ5bAySmvsbhq/KDz/Vhd9DT3hzdGpujuokuvHvWh4aaMnacfQAAUFaSwEhXQ7SFXo2Dc70K0FL/cmtESBq4Qri6F8K1A8CzGAiH/gSyMyGp3angAgk3IRxbDuFWKPAmu+BjmtaGEH0CuHcaeJEA3A4DYs4B5UvmZrqJxyhc2uqHyzvWIyk6Cvtm/ILs1xmo392jwPx1O7shfNUfuHv8IFIe3ceFzatw53gI7D1Hy/LcProfd48fxPMHd/E85g6OLJ6OrIw0VLRp/IVaRUT0ccaMGYM1a9Zg/fr1iIqKwtChQ5Geng5PT08AwIABA0TDmf744w9MmzYN/v7+MDc3R0JCAhISEpCW9uEe9s/BgIFKxJYtW2BlZQVLS0v069cP/v7+EAQBbm5u2Lt3r+gH/59//kFGRga6du0KAPDx8UFgYCB8fX1x/fp1jB49Gv369cOxY8dE55g0aRLmzZuHqKgo1K1bF2lpaejQoQNCQ0MREREBZ2dnuLi4IDY2VlZmwIABiIuLQ1hYGLZv347Vq1fnWwu5Z8+eSExMREhICC5evAhbW1u0bdu2RJ6ym5mZYfHixRg/fjz69esHbW1tzJ49+4PlpFIpsrKyAADh4eHQ1NSEtfW7IS/Pnj1DbGwsJk6ciBo1asDMzAwuLi6YOHFivmM1atQIJ06cKLpGFcKjZxlIepEJ+xrlZGk6UlXUrWyAyJiCv4esnFxcf5QiKqOkJIF9jXK4LKfM9YfJiHqcih5NzIu0/gopqQDGlhAenH8vUYAQewES09qffFgh7hoklRoAZczyEoyqAxXqAvfPfF59P4GSqipMa9ni3qn3lgEUBNw7fQQV6zUpsIyymjpyMl+L0nJev0YlO4cC80uUlFCrQy+oamrh4eUv30Yi+sYU4aTnj+Hq6ooFCxZg+vTpqFevHi5fvoyDBw/KJkLHxsYiPj5eln/lypXIyspCjx49UL58edm2YMGCIr0c/8VlValE+Pn5oV+/fgAAZ2dnpKam4tixY3BycoKWlhZ27tyJ/v37AwA2btyIH3/8ETo6OsjMzMTcuXNx+PBhWXdd1apVER4ejlWrVqFly5ayc8yaNQvt2rWTfTYwMICNjY3s8+zZs7Fz507s2bMHw4YNw82bN3H48GGcP39e1sW3du1aWFhYyMqEh4fj3LlzSExMlI1HXLBgAXbt2oVt27bhp59++mDbU1NToa2tXajr1KdPHygrK4vSbty4gUqVKsk+e3p6YvXq1di7dy/Onj1b4DjJt968eYNNmzbhypUrsro+ePAAxsbGouFIhoaGsLS0xOzZs+Hs7Cx33gUAmJqaIiIiQmE7ClpiTjU7B+qqn/YnKOn/hxCV1RG31VBHHU9fvC6oCFLSM/EmV8hXpqyOOu4/eVlgmW1nYlDNWAf1q5T9pHp+Eqk+JEoqQPp/gpj054BBpYLLFIJwdgOgpgmlgRuB3FxASQnCidUQov79zAp/PM0yhlBSUUH6M3Ewnp70BIZVLAssEx3+L5p4jMSDCyfwPDYaVe3bwLpdF0j+8/tRrkZteG06ARV1DWRlpCF4WA8kRUcVW1uI6PsgKcJlVT/WsGHDMGzYsAL3hYWFiT7HxMQUf4UKwICBvrhbt27h3LlzsmEsKioqcHV1hZ+fH1q1aoVevXohKCgI/fv3R3p6Onbv3i2b6Hv37l1kZGSIAgEgby3j+vXri9L+O64vLS0N3t7e2L9/P+Lj45GTk4NXr17Jehhu3boFFRUV2NrayspUr14dZcqUkX2OjIxEWloaypYV30C+evUK0dHRhWq/jo4OLl26lC/9/cDkrb/++ivfUmmmpqaiz5GRkbh06RI0NTVx4sQJNGrUKN9xVqxYgbVr1yIrKwvKysoYPXo0hg4dKqt7Qasr/PPPP5g+fTrmzp2LFy9eYMOGDfjtt9/Qpk0bUT6pVCqbYC2Pj48PZs6cKUqb3rcpZvRrrrDcW3svxMJ7y7ugZOVPBT9VLkqvs95g/8VHGOpkVezn+hIklm0gsW4PYZ83hGf3ISlnAUnrkUB6EoTrISVdvQ86OGcMXGb74tcD1wBBwPOH0bi8Yz3q/WcIU9L9W/Dt2gAaOnqo6dQNXeb5I6B/WwYNRKSYEgfdKMKAgb44Pz8/5OTkiG58BUGAuro6/v77b7i5uaFly5ZITEzEoUOHIJVK4ezsDACyoUr79+9HhQoVRMf975N1LS0t0edx48bh0KFDWLBgAapXrw6pVIoePXrIhuYURlpaGsqXL58v4geg8Cn8+5SUlFC9evVC5TUxMVGYNysrCwMGDJBdsyFDhqBTp06wtBQ/pXVzc8Nvv/0GqVSK8uXL5+tNSE5OznfsypUrY/369QgLC8PRo0eRlpYGZ2dnREREoFatWrJ8z58/h5FRwRNV35o8eTLGjBkjSlMN+/DQqbfa1C6PupXfvZQmKycXAPDsZSbK6b2bV5H0MhPWFfQKPIa+ljqUlSR49lLc0/HsZSYMdQsImCIf43V2Djo3/PSn+p/kVQqE3BxA6z8v4dEyyN/r8BEkLX+FcO5/efMcAAhJ9wBdE0ga9f/iAUNGchJyc3KgVbacKF3L0BhpSQWvPZ6RnITgYT2grKYOTf2yeJkYB8exc5H88J4oX252NpJj84L3+OuXYFq7AZoMGI59M34pnsYQEZUCDBjoi8rJyUFgYCAWLlyI9u3FSyJ26dIFmzZtwpAhQ2BmZobg4GCEhISgZ8+eUFVVBQDUrFkT6urqiI2NFQ0/KoyTJ0/Cw8NDNhciLS1N1LVnaWmJnJwcREREwM7ODkBej8b7N9O2trZISEiAiooKzM3NP+EKFK1Zs2bh+fPn+Ouvv6Cnp4ft27fD09MT4eHhoqBAT09PbuBRv359JCQkIDk5WdSb8r4qVarAw8MDAQEBOHPmjChguHbtGlq1aqWwngW94TL3I4YjaWmoQktDVfZZEAQY6qrjzJ2nsK6oDwBIe52NKw+eo3fTKgUeQ01FCbUq6uPMnUQ41s0LVnNzBZy5nQi35tXy5d9+Jgata5eHgbb8IV7FIjcHeHILkkoNINx9OzdEAkklOwgR2z/9uKoagJD7n3PlFunbTQsrNzsbcdcvoap9G9wKzZt8D4kEVZu0xrmgFQrLvsnKxMvEOCipqMC6fVdcP7hNYX6JkhKU1b7wd0hE354SHJL0LWDAQF/Uvn37kJycDC8vL+jpiZ8Ed+/eHX5+fhgyZAj69u0LX19f3L59G0ePHpXl0dHRwbhx4zB69Gjk5uaiWbNmSE1NxcmTJ6Grqwt3d3e557awsMCOHTvg4uICiUSCadOmITf33Q2UlZUVHB0d8dNPP2HlypVQVVXF2LFjIZVKZWMbHR0dYW9vjy5dumD+/PmoUaMG4uLisH//fnTt2rXIlzdLSUnJ97ZHHR0daGlp4fz58/jjjz+wf/9+2bVctWoVateujb/++gtjx44t1Dnq168PQ0NDnDx5Ep065a3CExcXhwULFsDDwwOZmZnIyMjAqlWrkJKSIhr6lZGRgYsXL2Lu3LlF1OLCkUgkGNCiOnz/vYnKRlqoaKCFpQduoJyeBhzrvOu58lx+Ao51TWUBgXsrC0zeeAG1zcqgTqUyCDx2F6+y3qBr48qi4z94moYL95Kw6gsMfSqIcCEYkh9+A57chBB/AxK7XoCqBoRr+wEAkh+mAmlJEE745hVQUgHK/n+gpKwK6BgBRhZAdgaQ8jjvmNEnIWniDuHlEyDpPlCuRt5qTP9/zC/tTMBidJnnj7hrF/H4ynk0cR8BVakWLu9YDwDoMm8dXiY+RuiiqQCACnUbQcfYFAlRkdA1NkXLYdMhUVLCybXvJvq1HfM77hw/iNT4h1DX0kGdTr1h3qgl/jeoQ4m0kYi+IR+xHGppxICBvig/Pz84OjrmCxaAvIBh/vz5uHLlCtzc3DBnzhxUrlwZTZs2FeWbPXs2jIyM4OPjg3v37kFfXx+2traYMmWKwnMvWrQIAwcOhIODAwwNDTFx4kS8ePFClCcwMBBeXl5o0aIFTExM4OPjg+vXr4uWMj1w4AB+++03eHp64unTpzAxMUGLFi3yvdq9KLxdVu19Pj4+GD16NNzd3eHp6SnqqSlfvjyWLVsGLy+vAocmFURZWVn2PoW3AYOuri5ycnLQo0cPxMbGQhAEVK1aFevWrRPN8di9ezcqVaqE5s0LNxehKA1qWwOvst5gRnAEXrzKhm3Vslj9c1Ooq76bBBublI7ktHdDkDrYVkRyeiaWhtxA0ou84Uurf24KQx3xkKQdZ2NgoidFU8ui/04LQ7gVCmjqQ9J0ECSaBsDTO8jdNhbIyOvtkugaQxCEdwW0DaHsHiD7KGnYF2jYF8LDS8gNHp53zNC/gGaDoeQ4DpCWyZu7ELkbwul1X7JpMtdDtkLTwAiths+AtpEJEqIiETS4k2witJ6pGYT3ekRU1NXRZuRMlDGriqyMNNw5dhA7J3og82WqLI+WQTl0/WMdtI3KI/NlKp7cuor/DeogXo2JiIg+mkQQ/a9DRO979OgRzMzMcPjwYbRt27akq1NsEhISUKtWLVy6dAmVK4uftoeFhSEmJgYeHh75yjVp0gQjRoxA3759P/qcuSGTP5zpGyZcP17SVSh2v689V9JVKHYzbhb8Xgsi+r7kLm3z4UyFpDTiSJEd62vBHgai9xw5cgRpaWmoU6cO4uPjMWHCBJibm6NFixYlXbViZWJiAj8/P8TGxuYLGORJSkpCt27d0KdPn2KuHRERUTHjkCSFGDAQvSc7OxtTpkzBvXv3oKOjAwcHBwQFBckmXX9IrVq18ODBgwL3rVq1Cm5ubkVZ3SLVpUuXAtPlTWg2NDTEhAkTiq9CRERE9FVgwED0HicnJzg5OX1y+QMHDiA7u+AhDMUxx4GIiIiKAFdJUogBA1ERKuxwHiIiIvqKcEiSQrw6REREREQkF3sYiIiIiKh045AkhRgwEBEREVHpxiFJCjFgICIiIqLSjT0MCjGcIiIiIiIiudjDQERERESlG3sYFGLAQERERESlG+cwKMSrQ0REREREcrGHgYiIiIhKNw5JUogBAxERERGVbhySpBCvDhERERERycUeBiIiIiIq3TgkSSEGDERERERUunFIkkK8OkREREREJBd7GIiIiIiodOOQJIUYMBARERFR6cYhSQoxYCAiIiKi0o09DAoxYCCikvEqtaRrUKwkLfqXdBWK3YzBm0u6CsUv5UFJ16B46Vcu6RoQ0TeAAQMRERERlW4ckqQQAwYiIiIiKt04JEkhhlNERERERCQXexiIiIiIqHTjkCSFGDAQERERUenGIUkKMZwiIiIiIiK52MNARERERKUbhyQpxICBiIiIiEo3DklSiOEUERERERHJxYCBiIiIiEo3iVLRbR9p+fLlMDc3h4aGBho3boxz584pzL9161ZYWVlBQ0MDderUwYEDBz611YXGgIGIiIiISjeJpOi2jxAcHIwxY8ZgxowZuHTpEmxsbODk5ITExMQC8586dQp9+vSBl5cXIiIi0KVLF3Tp0gXXrl0riqsgl0QQBKFYz0BEVIDcHb+UdBWKV8W6JV2DYqdk2bGkq1D8hNySrkHx0q9c0jUg+irkbvmpyI6l1Gt1ofM2btwYDRs2xN9//51Xj9xcmJmZYfjw4Zg0aVK+/K6urkhPT8e+fftkaU2aNEG9evXg6+v7+ZWXgz0MRERERERFJDMzEy9evBBtmZmZ+fJlZWXh4sWLcHR0lKUpKSnB0dERp0+fLvDYp0+fFuUHACcnJ7n5iwoDBiIiIiIq3ZQkRbb5+PhAT09PtPn4+OQ7ZVJSEt68eQNjY2NRurGxMRISEgqsZkJCwkflLypcVpWIiIiISrciXFZ18uTJGDNmjChNXV29yI5fEhgwEBEREREVEXV19UIFCIaGhlBWVsaTJ09E6U+ePIGJiUmBZUxMTD4qf1HhkCQiIiIiKt1KYFlVNTU12NnZITQ0VJaWm5uL0NBQ2NvbF1jG3t5elB8ADh06JDd/UWEPAxERERGVbiX0pucxY8bA3d0dDRo0QKNGjbB48WKkp6fD09MTADBgwABUqFBBNgdi5MiRaNmyJRYuXIiOHTti8+bNuHDhAlavLvzKTJ+CAQMRERERUQlwdXXF06dPMX36dCQkJKBevXo4ePCgbGJzbGwslJTe9Vo4ODhg48aNmDp1KqZMmQILCwvs2rULtWvXLtZ6fhdDkry9vWFsbAyJRIJdu3aVaF0+pQ5ZWVmoXr06Tp06VTyV+g5lZGSge/fu0NXVhUQiQUpKSonVJSws7Jusg4eHB7p06fLJ50xKSkK5cuXw6NGjTz4GERHRV6EE3/Q8bNgwPHjwAJmZmTh79iwaN24s2xcWFoaAgABR/p49e+LWrVvIzMzEtWvX0KFDh89t/Qd9UsBw+vRpKCsro2NH8Ut7YmJiIJFIoKysjMePH4v2xcfHQ0VFBRKJBDExMaL8bzcDAwO0bNkSJ06cKHRdoqKiMHPmTKxatQrx8fH44YcfPqVJJcrX1xdVqlSBg4NDSVcFq1evRqtWrRTeiD9//hxubm7Q1dWFvr4+vLy8kJaWJspz5coVNG/eHBoaGjAzM8P8+fPzHedzXm2+fv16nDhxAqdOnUJ8fDz09PQ+uq0k1qpVK4waNarQ+Q0NDTFgwADMmDGj+CqlgCAIWHooGs3nnkC9aUfhufYSYpIyPlgu6PRDtP3jJGymHYXr8vO48jBVtH/LuccYsPoiGniHwXpyKF68yi6uJnyQIAhYuv0Umg9bhXoDl8Jz3jbEJCQrLHP+5iMMXbgLLYavhnX/v3D4wt18edJfZ2H2+iNoNWIN6g1cik4T12NzaGRxNUMuQRCwZFUAmv3QC3Wbd4DHr+MRE6s4AF22ej0sGzmKNueennKPP2jkZFg2csThsJPF0YQPymvjejTr0Bt1W3SCx7CJiIl9rLDMsjWBsGzcXrQ59xooyjPdZzEcu7mjbotOaOLUE0PHzUB0TGxxNoXo+1aCAcO34JNa5efnh+HDh+P48eOIi4vLt79ChQoIDAwUpa1fvx4VKlQo8HiHDx9GfHw8jh8/DlNTU3Tq1CnfDHB5oqOjAQCdO3eGiYnJN7dslSAI+Pvvv+Hl5VXs58rKyvpgnoyMDDg7O2PKlCly87i5ueH69es4dOgQ9u3bh+PHj+Onn969IfHFixdo3749KleujIsXL+LPP/+Et7e3aHzd577aPDo6GtbW1qhduzZMTEwgKaGxh6Wdp6cngoKC8Pz58y9+7rXHH+B/px7Bu4sVgn9pAE01ZQz2j0Bm9hu5ZQ5ceYI/9t/Br22rYPuwhrAsr43B/pfxLO3d78arrDdoXqMsfm5l/gVaodja/Rfwv38vw9vTEcHefaCprorB83cgMytHbplXmdmwrGSEae5t5Ob5I+gYwq/EYP5QZ+z/wx0DnOrj98CjOHIpujiaIdeawGBsCN4J70kjscX/b0ilGvAaMQmZmYr/VllUNUf4gS2ybeOaxQXmW79pe4n/bVizYQs2bNkF74kjsMVvKaQaGvAaObkQbayM8AObZdvG1X+J9teysoDPtLE4sHkt/JbMhQABXiMm480b+T//RESf6qMDhrS0NAQHB2Po0KHo2LFjvm4SAHB3d8e6detEaevWrYO7u3uBxyxbtixMTExQu3ZtTJkyBS9evMDZs2c/WBdvb2+4uLjkNURJSfQfw9q1a2FtbQ0NDQ1YWVlhxYoVsn1veza2bNmC5s2bQyqVomHDhrh9+zbOnz+PBg0aQFtbGz/88AOePn0qK3f+/Hm0a9cOhoaG0NPTQ8uWLXHp0iWFdXz48CF69eoFfX19GBgYoHPnzrIeFgC4ePEioqOjRb01b+u3efNmODg4QENDA7Vr18axY8dEx7527Rp++OEHaGtrw9jYGP3790dSUpJsf6tWrTBs2DCMGjUKhoaGcHJy+uA1HTVqFCZNmoQmTZoUuD8qKgoHDx7E2rVr0bhxYzRr1gzLli3D5s2bZcFjUFAQsrKy4O/vj1q1aqF3794YMWIEFi1aJDvOkiVL4OzsjPHjx8Pa2hqzZ8+Gra2t7NXoirRq1QoLFy7E8ePHIZFI0KpVKwB5b1YcN24cKlSoAC0tLTRu3BhhYWGycgEBAdDX18e+fftgaWkJTU1N9OjRAxkZGVi/fj3Mzc1RpkwZjBgxQvSf7oYNG9CgQQPo6OjAxMQEffv2RWJiosI6hoeHy362zMzMMGLECKSnp3+wbYU934EDB1CjRg1IpVK0bt1a9DMF5P1u1KtXT5S2ePFimJubF3hODw8PHDt2DEuWLJH1+MXExCA5ORlubm4wMjKCVCqFhYWF6He7Vq1aMDU1xc6dOwvVtqIiCAICTz7EkNbmaFvTCJbldTCvVy0kvszC4RtP5ZZbfyIWPRtWQLcGpqhurA3vLlbQUFPGjgvvHny4N6uEwa3MYVOpZHutBEFA4MFLGPJjI7S1qwbLSkaY97MzElPScfii/Bv7FjZVMKpnU7RrUF1unog78ejcvCYaWZuhgpEeerWpC8tKRrgSXbwv/nmfIAgI3LwDQwe6wbFlU1hZVMV874lITHqGw8cU9wYoKyvDyNBAthno5/+uom7fhf/GbZg7dVxxNeGD8tq4E0M9+8KxpcP/t3FC4dtY1kC2/beNrl07omH9uqhoaoJaVhYY9bMH4p88xeP4wj1sI6L/YA+DQh/dqi1btsDKygqWlpbo168f/P39IQiCKM+PP/6I5ORkhIeHA8i7eUpOTpbd3Mvz6tUrWc+EmpraB+sybtw42c1LfHw84uPjAeTdsE6fPh1z5sxBVFQU5s6di2nTpmH9+vWi8jNmzMDUqVNx6dIlqKiooG/fvpgwYQKWLFmCEydO4O7du5g+fbos/8uXL+Hu7o7w8HCcOXMGFhYW6NChA16+fFlg/bKzs+Hk5AQdHR2cOHECJ0+ehLa2NpydnWVP+0+cOIEaNWpAR0cnX/nx48dj7NixiIiIgL29PVxcXPDs2TMAQEpKCtq0aYP69evjwoULOHjwIJ48eYJevXqJjrF+/Xqoqanh5MmT8PX1/eA1/ZDTp09DX18fDRo0kKU5OjpCSUlJFuSdPn0aLVq0EH2HTk5OuHXrFpKTk2V5PvXV5jt27MDgwYNhb2+P+Ph47NixA0DeGMDTp09j8+bNuHLlCnr27AlnZ2fcuXNHVjYjIwNLly7F5s2bcfDgQYSFhaFr1644cOAADhw4gA0bNmDVqlXYtm2brEx2djZmz56NyMhI7Nq1CzExMfDw8JBbv+joaDg7O6N79+64cuUKgoODER4ejmHDhn2wbYU538OHD9GtWze4uLjg8uXLGDRoECZNmlSoY8uzZMkS2NvbY/DgwbLfJTMzM0ybNg03btxASEgIoqKisHLlShgaGorKNmrU6KOGERaFR8mvkfQyC/bVDWRpOhoqqGumi8jY1ALLZOXk4nrcS1EZJSUJ7KuVwWU5ZUrSo6epSErNgH3tSrI0HU111K1qgsi7+Xt2P0Z9i/I4eukenjxPgyAIOHvjIWISktG0TuXPrXahPYqLx9Nnz+HQyFaWpqOtDZta1oi4ekNh2QcPH6NZB1e07dIPY6fNRVyC+Cb51evXGDttLqaPHw4jQwM5Ryl+j+ISCmijFmxqWSHiapTCsg8ePkazjr3RtusAjJ3ug7gE+Q8pMl69wo59/6CiqQlMjI2KrP5EpYpEUnTbd+ijV0ny8/NDv379AADOzs5ITU3FsWPHZE95AUBVVVUWTDRr1gz+/v7o168fVFVVCzymg4MDlJSUkJGRAUEQYGdnh7Zt236wLtra2tDX1wcA0QsrZsyYgYULF6Jbt24AgCpVquDGjRtYtWqVqJdj3LhxsqfuI0eORJ8+fRAaGoqmTZsCALy8vEQ9KG3aiLv4V69eDX19fRw7dgydOnXKV7/g4GDk5uZi7dq1st6PdevWQV9fH2FhYWjfvj0ePHgAU1PTAts3bNgwdO/eHQCwcuVKHDx4EH5+fpgwYQL+/vtv1K9fH3PnzpXl9/f3h5mZGW7fvo0aNWoAACwsLAqcP/CpEhISUK5cOVGaiooKDAwMZK8lT0hIQJUqVUR53s72T0hIQJkyZT7r1eYGBgbQ1NSEmpqa7HuPjY3FunXrEBsbK7ue48aNw8GDB7Fu3TrZdcrOzsbKlStRrVo1AECPHj2wYcMGPHnyBNra2qhZsyZat26No0ePwtXVFQAwcOC7scNVq1bF0qVL0bBhQ6SlpUFbWztf/Xx8fODm5iabD2BhYYGlS5eiZcuWWLlyJTQ0NBS270Pne1v/hQsXAgAsLS1x9epV/PHHHx+8dvLo6elBTU0Nmpqaot+l2NhY1K9fXxYgFtRDYWpqioiICIXHz8zMRGZmpihNNfsN1FWVP6m+SS/zjlVWW/xgwVBbDU9fFjzUIyUjG29yhXxlyuqo4f7TD899+NKSUvLqVFZPU5RuqKeJp6mfV9+pA1pjuv9htBq5BirKeb2zs7wc0dCq4mcd92M8fZb38KCsQRlRelkDfSQ9kz/ErW5ta/hMH48qlc3wNOkZlq/dALefRmPvprXQ1sq7Vj5/rUT9OrXg2LJp8TWgEJ7+fzvKGuiL0ssalEHSc/lzUerWssprY6WKePrsOZav/R/cfh6DvRtXy9oIAEHb9mDB32uR8eo1qlSuiHXL5kFNzv+zRPQB32nPQFH5qIDh1q1bOHfunGz4gYqKClxdXeHn5ycKGIC8mx4HBwfMnTsXW7duxenTp5GTU/C42+DgYFhZWeHatWuYMGECAgIC5AYXH5Keno7o6Gh4eXlh8ODBsvScnJx8E2Pr1q0r+/fbm9c6deqI0t4fCvLkyRNMnToVYWFhSExMxJs3b5CRkYHY2IInmkVGRuLu3bv5eg9ev34tm3vx6tUruTeQ77+EQ0VFBQ0aNEBUVJTs2EePHi3whjU6OloWMNjZ2RV47O/N1atX8ebNG1m738rMzETZsmVlnzU1NWXBApD3HZubm4uu43+/94sXL8Lb2xuRkZFITk5Gbm4ugLyb6Zo1a+arS2RkJK5cuYKgoCBZmiAIyM3Nxf3792Ftba2wLR86X1RUlGgFBQDF9sKWoUOHonv37rh06RLat2+PLl265JucL5VKkZGh+AbWx8cHM2fOFKVN79UAM1wbFqoeeyMS4L3rpuzzSnebQrbg27H3ZBS81717Gc/KsV2K7Vz/+/cyIu8mYMXoH2FqqIsLtx5j9vojKKevBYfaxdPLsOdgKGb4vBuHv+qvOZ90nJYOjWT/trKoCpva1mj9Y1+EHD6Gnp1/QOjxUzhz4TJ2bvj8HtWPtedgKGbMWyL7vGrR7590nHxtrGWF1p37IST0GHr++G5hjx+d26JpIzs8ffYMfkHbMGrK79i0ZjHU1T/cQ09E9DE+KmDw8/NDTk6O6Im4IAhQV1fPN/a8Tp06sLKyQp8+fWSTUy9fvlzgcc3MzGBhYQELCwvk5OSga9euuHbt2idNYH67Ws+aNWvy3VQpK4ufZr4flLztAfhv2tubNSBvbsazZ8+wZMkSVK5cGerq6rC3t5c7mTgtLQ12dnaiG8e3jIzyuo0NDQ1x9erVj2mi7NguLi4FPlUuX7687N9aWloffWxFTExM8o2nz8nJwfPnz2VPpuW9tvztPkV5PvXV5mlpaVBWVsbFixfzfc/vBwP/DUQlEkmBaW+/9/T0dDg5OcHJyQlBQUEwMjJCbGwsnJycFH7vP//8M0aMGJFvX6VKlQoo8c6nnK8gSkpK+YYKZmd//Go/P/zwAx48eIADBw7g0KFDaNu2LX799VcsWLBAluf58+eyn2d5Jk+ejDFjxojSVEPGF7oebWoaoq7Zu5uorDd538+ztCyU0333dyIpLQvW5fMH0QCgr6kKZSWJaIIzADx7mQVDnZK/wWpjWw11q7/73c3KznvA8iw1A+X037UpKTUD1pU/fdjJ66wcLN56EktHuaBVvaoAAMtKRoh68BTrDlwstoChTXN72NSykn3Oysr7eXz2PBnlDN8F9c+ep8CqRrV85eXR1dGGeaWKiH2Ut/LQmQuXEfsoDg3bdhblGz5pJhrUq40NvosKOkyRyNfG7LdtTPlPG5NhZfEJbXwoHoqmo60FHW0tmFeqAJva1mjk2A2Hwk6ik1Prz2wJUSnEHgaFCh0w5OTkIDAwEAsXLkT79u1F+7p06YJNmzbB2dlZlD5w4ED88ssvWLlyZaEr1KNHD0yfPh0rVqzA6NGjC13uLWNjY5iamuLevXtwc3P76PKKnDx5EitWrJCtd/vw4UPRJOP/srW1RXBwMMqVKwddXd0C89SvXx8rV66EIAj5VvM4c+YMWrRoASDv+l+8eFE2Dt7W1hbbt2+Hubk5VFS+3Pv37O3tkZKSgosXL8p6L44cOYLc3FxZgGZvb4/ffvsN2dnZspvxQ4cOwdLSEmXKlJHlCQ0NFS3j+TmvNq9fvz7evHmDxMRENG/e/DNaKHbz5k08e/YM8+bNg5mZGQDgwoULCsvY2trixo0bqF5d/qTTzzmftbU19uzZI0o7c+aM6LORkRESEhJEP1fyAva31NTUClxhxcjICO7u7nB3d0fz5s0xfvx4UcBw7dq1fD2M/6Wurp7vAUDuRwxH0lJXgZb6u59zQRBgqKOGM9HPYW2a14OX9joHVx6+QO/GBa/GpqaihFqmOjgT/RyOtfJuuHNzBZyJToab/ZcbiiOPllQNWtJ3gYsgCDDU08SZ6w9hXTlvGGDaq0xcuZeA3m0/vYcl580bZL/JhdJ//t4oK0mQ+58gsyhpa2mKhtMIggCjsgY4fT4C1jXyflfS0tIReT0Kfbornu/2vvSMV3j4OB5G/39D/tOA3ujZWby8tkufwZg8eihaNyt4MYeioriNeQFCXhtvok+3/MNY5ZG18QcFQ3UFAYLwLkghoo/0nc49KCqFDqf27duH5ORkeHl5oXbt2qKte/fu8PPzy1dm8ODBePr0KQYNGlToCkkkEowYMQLz5s374DAHeWbOnAkfHx8sXboUt2/fxtWrV7Fu3TrRKj2fwsLCAhs2bEBUVBTOnj0LNzc3SKVSufnd3NxgaGiIzp0748SJE7h//z7CwsIwYsQI2cuuWrdujbS0NFy/fj1f+eXLl2Pnzp24efMmfv31VyQnJ8vGt//66694/vw5+vTpg/PnzyM6Ohr//PMPPD09P2tZvYSEBFy+fBl37+at3X716lVcvnxZtmymtbU1nJ2dMXjwYJw7dw4nT57EsGHD0Lt3b1nPU9++faGmpgYvLy9cv34dwcHBWLJkiegJ88iRI3Hw4EEsXLgQN2/ehLe3Ny5cuFDoicH/VaNGDbi5uWHAgAHYsWMH7t+/j3PnzsHHxwf79+//5OtRqVIlqKmpYdmyZbh37x727NmD2bNnKywzceJEnDp1CsOGDcPly5dx584d7N69u1BtK8z5hgwZgjt37mD8+PG4desWNm7cmG+1slatWuHp06eYP38+oqOjsXz5coSEhCg8t7m5Oc6ePYuYmBgkJSUhNzcX06dPx+7du3H37l1cv34d+/btEw2pysjIwMWLF/M9RChuEokEA5qawfdIDI7ceIrbCWmYtPU6yumowbHmu6fvnmsvIejUQ9ln9+aVsPV8HHZdjEd0Yjpm7r6JV1lv0NXu3ZP9py8zERX3Eg+e5f39uZ2Qhqi4l0jJ+LI3YhKJBAOcbeG7+yyOXIrG7YdJmOT7D8rpa8HR7t3TaU+fbQg6dFn2Of11FqIeJCLqQV5P4KOnLxD1IBFxSS8AANpSdTS0qog/N53AuaiHeJSYip3Hr2N3+A042n18kPtZ7evdDSv9gxB6/BRu3b2HCd5/oJxhWdHcA/dfxuN/W3bJPv+xZBXOXYrEo7gEXLpyHcMmzICSkhI6tc97qm5kaIAa1aqINgAwNS4Hswrl8SXltbErVq7biNDjp3Hr7n1MmDk/fxt/nYD/bd39XhtX49ylK+/aONFb1MaHj+OxKmATrkXdRlxCIi5duY4RU36HhroaWjoUbpgfEdHHKHTA4OfnB0dHxwJfkNW9e3dcuHABL168EKWrqKjA0NDwo5+Au7u7Izs7u1BLbBZk0KBBWLt2LdatW4c6deqgZcuWCAgIyDcR92P5+fkhOTkZtra26N+/P0aMGJFvAvD7NDU1cfz4cVSqVAndunWDtbU1vLy88Pr1a1mPQ9myZdG1a9cChy3NmzcP8+bNg42NDcLDw7Fnzx7ZCjWmpqY4efIk3rx5g/bt26NOnToYNWoU9PX1Ra8Q/1i+vr6oX7++bP5HixYtUL9+fdET7aCgIFhZWaFt27bo0KEDmjVrJnrHgp6eHv7991/cv38fdnZ2GDt2LKZPny56V8PbV5uvXr0aNjY22LZt22e/2nzdunUYMGAAxo4dC0tLS3Tp0gXnz5//4DAgRYyMjBAQEICtW7eiZs2amDdvnujpekHq1q2LY8eO4fbt22jevDnq16+P6dOny53c/rHnq1SpErZv345du3bBxsYGvr6+osnvQF5gt2LFCixfvhw2NjY4d+4cxo1TvLzkuHHjoKysjJo1a8qGQqmpqWHy5MmoW7cuWrRoAWVlZWzevFlWZvfu3ahUqVKR9uoU1qAWleHmUBEzdt5Ez+XnkZ75Bqs964smUsc+e4Xk9270O9Q1xoQfqmPp4XvouvQsbsalYbVnPRjqvOv9CD77GN2WncP0HXlzJvqvvoRuy87haJT85VqLy6CODeDWvh5m+B9GzxkbkZ6ZhdXju0Fd7d3f1NjEVCS/fCX7fP3+E3SbGoRuU/P+pvyx8Ri6TQ3Csu3vViBb+GsH1KlqjPErQ9Bp0nqs2Xceo3o2Re+27+Z1fQmDB7iiX68umD73L/Tw+BUZr15h7ZJ5ojH4Dx/HITnl3SpWCYlPMWbqXDj39MSoKbOhr6eLLf7LYFBG/4vWvbAG9++Ffj07Y7rPYvTwHIaMV6+xdsnc/7QxPn8bp82Fcy8vjJoyB/q6utjit0TWRjU1NVy4fA0/jZ6K9t09MPq3OdDSlGLT2sX5JpETUSFxWVWFJMJ/BzrTF3flyhW0a9cO0dHR0NbWRkxMDKpUqYKIiIh8a+kTfU2aNGmCESNGoG/fvh9dNnfHL8VQo69IxS97810SlCw7fjjTt07I/XCeb5n+l1tKl+hrlnvwtyI7lpLzpy3q8DX7PsOgb0zdunXxxx9/4P79+yVdFaJCS0pKQrdu3dCnT5+SrgoREREVo68+YNDW1pa7femXRRUnDw8P0ZKuxSEoKEjutaxVq1axnvtjnDhxQuH3/i37ntpmaGiICRMm5JusT0RE9M3hkCSFvtzyOp9I0couFSoUvBrKt87c3DzfkphF4ccff8y31Oxbn/rei+LQoEGDD67o8636nttGRET0zeLDL4W++oDhU5ampILp6Ojke4nc10gqlX633/v33DYiIiL6Pn31AQMRERERUbH6TocSFRUGDERERERUujFgUIgBAxERERGVbp/xDqvSgFeHiIiIiIjkYg8DEREREZVuXCVJIQYMRERERFS6cQ6DQrw6REREREQkF3sYiIiIiKh0Yw+DQgwYiIiIiKh04xwGhRhOERERERGRXOxhICIiIqLSjUOSFGLAQERERESlGwMGhXh1iIiIiIhILvYwEBEREVHpxh4GhRgwEBEREVHpxlWSFGLAQERERESlG3sYFOLVISIiIiIiudjDQEQlQ1m1pGtQvFS+8/YBgKq0pGtQ/IQ3JV2DYuVt9f3/nHrfzC7pKtC3gD0MCjFgICIiIqLSjXMYFGI4RUREREREcrGHgYiIiIhKNw5JUogBAxERERGVbgwYFOLVISIiIiL6yj1//hxubm7Q1dWFvr4+vLy8kJaWpjD/8OHDYWlpCalUikqVKmHEiBFITU396HOzh4GIiIiISrdvoIfBzc0N8fHxOHToELKzs+Hp6YmffvoJGzduLDB/XFwc4uLisGDBAtSsWRMPHjzAkCFDEBcXh23btn3UuRkwEBEREVHppvR1r5IUFRWFgwcP4vz582jQoAEAYNmyZejQoQMWLFgAU1PTfGVq166N7du3yz5Xq1YNc+bMQb9+/ZCTkwMVlcKHAV9/OEVERERE9I3IzMzEixcvRFtmZuZnHfP06dPQ19eXBQsA4OjoCCUlJZw9e7bQx0lNTYWuru5HBQsAAwYiIiIiKu0kSkW2+fj4QE9PT7T5+Ph8VvUSEhJQrlw5UZqKigoMDAyQkJBQqGMkJSVh9uzZ+Omnnz76/AwYiIiIiKh0K8KAYfLkyUhNTRVtkydPLvC0kyZNgkQiUbjdvHnzs5v34sULdOzYETVr1oS3t/dHl+ccBiIiIiIq3Ypw0rO6ujrU1dULlXfs2LHw8PBQmKdq1aowMTFBYmKiKD0nJwfPnz+HiYmJwvIvX76Es7MzdHR0sHPnTqiqqhaqbu9jwEBEREREVAKMjIxgZGT0wXz29vZISUnBxYsXYWdnBwA4cuQIcnNz0bhxY7nlXrx4AScnJ6irq2PPnj3Q0ND4pHpySBIRERERlW4SSdFtxcDa2hrOzs4YPHgwzp07h5MnT2LYsGHo3bu3bIWkx48fw8rKCufOnQOQFyy0b98e6enp8PPzw4sXL5CQkICEhAS8efPmo87PHgYiIiIiKuW+7mVVASAoKAjDhg1D27ZtoaSkhO7du2Pp0qWy/dnZ2bh16xYyMjIAAJcuXZKtoFS9enXRse7fvw9zc/NCn5sBAxERERHRV87AwEDuS9oAwNzcHIIgyD63atVK9PlzMGAgIiIiotLtG3jTc0liwEBEREREpVsxzT34XjCcIiIiIiIiuRgwfAW8vb1Rr169jy7n5+eH9u3bF32F6KOEhYVBIpEgJSXlm6qDh4cHunTp8snnTEpKQrly5fDo0aNPPgYREdHXQakIt+/PV9+q06dPQ1lZGR07dhSlx8TEQCKRQFlZGY8fPxbti4+Ph4qKCiQSCWJiYkT5324GBgZo2bIlTpw48aWaUqRev36NadOmYcaMGSVdFcTHx6Nv376oUaMGlJSUMGrUqALzbd26FVZWVtDQ0ECdOnVw4MAB0X5BEDB9+nSUL18eUqkUjo6OuHPnjijP8+fP4ebmBl1dXejr68PLywtpaWnF1bRSpVWrVnK/u4IYGhpiwIABJfYzKAgClv5zB81nH0W9Kf/Cc/V5xDxN/2C5oFMP0NYnDDZT/oXrstO4Epsi2j9j+zW0n3cM9ab8C4eZofg14BLuJZbMz5ggCFi69QSaD12OegMWwXNOMGLinysscz7qIYb+uR0thi6HdZ/5OHz+Tr48SSnpmLzyAFoMXY767osw2GfrB49bHARBwJIVa9Cs3Y+o26Q1PH4eiZgHDz9Y7kniU4z7bSYat/oBdZu0hkvP/rh6Peqzj1scBEHAkpV+aNa+C+raO8JjyGjExCquyzJff1jathBtzt36ifI8TXqG8VN/R9N2XVDPoT269vXCP6FhxdiSgjXsOxSjQu9gauRLDAo+iQp1GsrNq6Sigpa//IYR/97E1MiXGLLrIqo3k//Qq9ng8fC+mQ3nyQuLo+pEYl/5sqol7asPGPz8/DB8+HAcP34ccXFx+fZXqFABgYGBorT169ejQoUKBR7v8OHDiI+Px/Hjx2FqaopOnTrhyZMnxVL34rRt2zbo6uqiadOmxXoeQRCQk5OjME9mZiaMjIwwdepU2NjYFJjn1KlT6NOnD7y8vBAREYEuXbqgS5cuuHbtmizP/PnzsXTpUvj6+uLs2bPQ0tKCk5MTXr9+Lcvj5uaG69ev49ChQ9i3bx+OHz+On376qWgaSx/N09MTQUFBeP78y99srg27j/+dfADvbjURPNwemmrKGOx3AZnZ8teWPnA5Hn/svYlfHatj+0gHWJbXwWC/C3iWlinLU6uCHub0qoP945phjVcDCIKAQWsv4E1u0aw08THW7j2H/x28BG+v9gie3Q+a6qoYPG8rMrPk/06+ysyGZaVymDawXYH7BUHAsEU78TAxBcvHdcMOH3eYGuli4NwtyHidVVxNKdCagCBs2LQN3lPGY0vgGkilGvD6dQwyMzPllkl98QJ9PIZAVUUFa/5eiP3bgzBxzDDo6ep81nGLy5r1G7Fh03Z4TxmLLetX/X9dxn2wLhbVqiD8352ybaPf36L9E6fPwf0HsVj511zs3RKAdm1aYNREb9y4ebs4myNS64eecJr0J8KW/45V3Rrhya0r6Ld2P7QMCn4JVZuRs2DnOhghv4/C8o51cWHzarj+vQ0m1vXy5TWt3QB2roORcPNKMbeCiArjqw4Y0tLSEBwcjKFDh6Jjx44ICAjIl8fd3R3r1q0Tpa1btw7u7u4FHrNs2bIwMTFB7dq1MWXKFLx48UK2Ru2HvB3CMXfuXBgbG0NfXx+zZs1CTk4Oxo8fDwMDA1SsWDFffSZOnIgaNWpAU1MTVatWxbRp05Cdna3wXGvXroW1tTU0NDRgZWWFFStWiPZv3rwZLi4uBdZv5syZMDIygq6uLoYMGYKsrHc3Abm5ufDx8UGVKlUglUphY2ODbdu2yfa/HdoSEhICOzs7qKurIzw8XGFdzc3NsWTJEgwYMAB6enoF5lmyZAmcnZ0xfvx4WFtbY/bs2bC1tcXff+f9JygIAhYvXoypU6eic+fOqFu3LgIDAxEXF4ddu3YBAKKionDw4EGsXbsWjRs3RrNmzbBs2TJs3ry5wGDyvwICAqCvr499+/bB0tISmpqa6NGjBzIyMrB+/XqYm5ujTJkyGDFihOiFJhs2bECDBg2go6MDExMT9O3bN9/r2f8rPDwczZs3h1QqhZmZGUaMGIH09A8//S7s+Q4cOIAaNWpAKpWidevWsp60twoa5rZ48WK5ay57eHjg2LFjWLJkiawXLiYmBsnJyXBzc4ORkRGkUiksLCxEP9+1atWCqakpdu7cWai2FRVBEBAY/gBD2lZD21rGsCyvg3mudZD4IhOHr8v/btafiEHPxmbo1rAiqhtrw7tbLWioKmPH+Xe9lL2amKFhVQNUMNBErYp6GOlcA/Epr/E4+dWXaJqMIAgIDLmAIV3t0baBBSwrl8O8XzoiMTkNhy/k7zV4q0W9qhjl2hztGtYocH9MQjIi78RhxsD2qFOtPKqYlsWMge2RmZWD/aeiCixTHARBQODGLRg62B2OrZvDqkZ1zJ89DYlPk3D4qPye3zXrgmBiUg4+M39D3do1YVbBFM3sG6OSWcXPOm5xyKvLVgwd1B+OrZrDqkY1zJ/1GxKfPsPhMMV/V5WVlWFkWFa2GZTRF+2PiLyOfq7d865BRVP8MsgdujrauB715QIGe49RuLTVD5d3rMfT6Cjsm/ELsl9noH53jwLz23R2w4lVf+DO8YNIfnQfFzavwp3jIXDwHC3Kp6aphe4L1mPvtCF4/SL5C7SECOxh+ICvOmDYsmULrKysYGlpiX79+sHf3z/ferI//vgjkpOTZTe14eHhSE5Ozncz/V+vXr2S9UyoqakVuk5HjhxBXFwcjh8/jkWLFmHGjBno1KkTypQpg7Nnz2LIkCH4+eefReO6dXR0EBAQgBs3bmDJkiVYs2YN/vrrL7nnCAoKwvTp0zFnzhxERUVh7ty5mDZtGtavXy/LEx4ejgYNGuQrGxoaiqioKISFhWHTpk3YsWMHZs6cKdvv4+ODwMBA+Pr64vr16xg9ejT69euHY8eOiY4zadIkzJs3D1FRUahbt26hr488p0+fhqOjoyjNyckJp0+fBpD3ApGEhARRHj09PTRu3FiW5/Tp09DX1xe129HREUpKSoUO+jIyMrB06VJs3rwZBw8eRFhYGLp27YoDBw7gwIED2LBhA1atWiUKorKzszF79mxERkZi165diImJgYeHh9xzREdHw9nZGd27d8eVK1cQHByM8PBwDBs2rFB1/ND5Hj58iG7dusHFxQWXL1/GoEGDMGnSpEIdW54lS5bA3t4egwcPRnx8POLj42FmZoZp06bhxo0bCAkJQVRUFFauXAlDQ0NR2UaNGn3xoX2Pnr9C0stM2FuUlaXpSFVR10wPkQ9SCiyTlZOL649fwL76uzJKShLYW5TFZTllMrJysOP8I1Q0kMJET6Mom/BBjxJTkZSSDvvalWVpOprqqFutPCLvfDhAlif7/3tg1NWUZWlKShKoqSjj0q3H8ooVuUeP4/A06RkcGr/7fdbR0YZN7ZqIuHJNbrkjx8JRu6YVRoyfCvs2HdGltwe27Njz2cctDo8ex+Np0vMC6mL9wbo8iH2EZu27oq2LK8b+Ngtx8eKe8Po2tRDy7xGkpL5Abm4u9v8TiszMLDSyq1ccTclHWVUVprVsce9UqCxNEATcO30EFes1KbiMmjpyMl+L0nJev0YlOwdRWofpy3A7LAT3Th8p+ooTycU5DIp81cuq+vn5oV+/vHGbzs7OSE1NxbFjx9CqVStZHlVVVVkw0axZM/j7+6Nfv35QVVUt8JgODg5QUlJCRkYGBEGAnZ0d2rZtW+g6GRgYYOnSpVBSUoKlpSXmz5+PjIwMTJkyBQAwefJkzJs3D+Hh4ejduzcAYOrUqbLy5ubmGDduHDZv3owJEyYUeI4ZM2Zg4cKF6NatGwCgSpUquHHjBlatWgV3d3ekpKQgNTVV9irw96mpqcHf3x+ampqoVasWZs2ahfHjx2P27NnIzs7G3LlzcfjwYdjb2wMAqlativDwcKxatQotW7aUHWfWrFlo167gIQ2fIiEhAcbGxqI0Y2NjJCQkyPa/TVOUp1y5cqL9KioqMDAwkOX5kOzsbKxcuRLVqlUDAPTo0QMbNmzAkydPoK2tjZo1a6J169Y4evQoXF1dAQADBw6Ula9atSqWLl2Khg0bIi0tDdra2vnO4ePjAzc3N9l8AAsLCyxduhQtW7bEypUroaGh+MbzQ+d7W/+FC/PG9VpaWuLq1av4448/CnUNCqKnpwc1NTVoamrCxMRElh4bG4v69evLgrSCeihMTU0RERHxyef+FEkv84ZzlNUWB/uGOup4+rLgoR4p6Vl4kyugrI64TFltddxPFPf+bDwVi4UHbiEj6w2qGGnBb3BDqKl82f8EklLz6lRWT0uUbqinhacpnz6nooqpAcob6uKvTcfhPcgJUg1VrD9wAQnPX37WcT/W06S8YWxlDQxE6WXLGiDp2TO55R4+jsOmrbvg2c8VQ7wG4Or1KPw+/y+oqqig648dPvm4xeHp/5+vrEGZ/HVJkj+Mr26dmvCZORlVKlfC06RnWL56Hdy8hmHv1vXQ1tIEACz+YyZGT/RG49adoKKiDA0NDfy98HdUrlSx+Br0Hs0yhlBSUUHaM3GPXnrSExhWsSywTHT4v7D3GIkHF04gOTYaVezbwLpdF0iU3wWvtTv0Qvma9bGmR8FBB1Gx+U57BorKVxsw3Lp1C+fOnZMNdVBRUYGrqyv8/PxEAQOQd4Pl4OCAuXPnYuvWrTh9+rTccffBwcGwsrLCtWvXMGHCBAQEBMgNLgpSq1YtKCm9u3EwNjZG7dq1ZZ+VlZVRtmxZ0RCS4OBgLF26FNHR0UhLS0NOTg50dXULPH56ejqio6Ph5eWFwYMHy9JzcnJkw31evcobGlHQjaeNjQ00NTVln+3t7ZGWloaHDx8iLS0NGRkZ+QKBrKws1K9fX5RWUO/F90BTU1MWLAB535+5ubnoxt/Y2Fj0/V28eBHe3t6IjIxEcnIycnNzAeTdTNesWTPfOSIjI3HlyhUEBQXJ0gRBQG5uLu7fvw9ra2uFdfzQ+aKiotC4cWNRmbcBYFEbOnQounfvjkuXLqF9+/bo0qULHBzETwOlUqnsNfTyZGZm5huzrZqdA3XVwv0J2nspDt47rss+r/S0K2QLPo1L/fJwsCiLpy8zse7YfYz+32Vs/KUx1FWVP1z4E+0Nvw7vtf/KPq+c0L1YzqOqooxlo7tg6uqDaDJ4KZSVJLCvbY7m9aoCRfRG0ILsOfAPZvz+p+zzqqV/Ksgtn5Cbi9o1rTBm+BAAQE2rGrhz9x42b9uFrj92KJK6fqo9B/7FjDnvJuiuWvppQXzLpu9ulq1qVINNHWu07tgLIYeOoGeXTgCAJSv88CItDQEr/0KZMno4fPQERk30RpDfMlhaVJN36BIVMmcMfpzti2EHrgGCgOcPoxGx4//Yu+/4Gu/+j+Ovk5C9SUSIDCLEJq1NVayoXXu2qPbXojZtUaNWa1S1RUVtqkWH1VpF7BGxYkREjMRMkCHz/P7I7dRpEkJOcvVc+Twfj/O471zXdc55f12h53O+a7luCJOda2lafjKHle+2Ii2l4OebCCFy9p8tGIKCgkhLS9P7Fl2r1WJubq4b9/5UlSpVqFChAt27d6dixYpUrlyZU6dOZfu67u7u+Pj44OPjQ1paGh06dODs2bOYm5vnKte/iwuNRpPtsacf8g4dOkTPnj2ZNGkSLVq0wN7ennXr1um+Hf63pyv+/PDDD1k+FJr+71uYYsWKodFoiI19ubGdT197y5YtWSaF/7v91tb632rmlaura5bJ5bdv39Z9m/30f2/fvk3JkiX1rnk6Ft/V1TXLWP60tDQePHig963487zs/UtISKBFixa0aNGC1atX4+zsTFRUFC1atNCbG/Ks+Ph4Bg0axJAhQ7KcK1OmzHPzvcr7ZcfExCTL8L0XzZvJTqtWrbh27Rpbt25lx44dNG3alA8//JCvvvpKd82DBw9wds5+kuNT06dP1xsaBzCh6+tM7J67bxHf9HOhapl/5sekpGXen/vxKbjY/VM433ucTEW37ItxB2szTE003H+s/+d4Pz6Z4rb6v/+2lkWxtSyKp7M11co4UGfiLnaevU3rGll79QzlzVrlqFrun9dP+d/QofsPE3Bx/KegvfcwgYqeJbI8/2VU8nZl04x+PE5MJjUtHSc7K7p+tpJK3rn7e/Qq3mzcgGqVK+l+TknNvA/3HzzAxfmfYW737z+ggq9Pjq/jXLwYZb099Y55e3nqVghyLu70Sq9rCJlt/OdLhJT//Z27/yA2myzlcv26dra2eJZxJ+p65pCxqOs3WfXTRjb/vByfsl4AVChfjuMhp1m9fhOTPx1piOY8V2LsPTLS0rAppt/ra128BPH3su/xTYy9x7qP3qaImTmWDsV4fOcWASOmEXs9AgC3SjWxKV6CQRuP6p5jUqQIHv4Neb3n/zGlqjXa//3bLITBSQ/Dc/0nB1qlpaWxYsUKZs+ezalTp3SP0NBQ3NzcWLt2bZbnvPvuu/z99996wzle5O2336ZIkSJZJhQb0sGDB/Hw8ODTTz/F398fHx8frl27luP1JUqUwM3NjYiICMqVK6f38PLK/A+DmZkZfn5+nD9/PsvzQ0NDdT0QAIcPH8bGxgZ3d3f8/PwwNzcnKioqy2u7u7sbvvHPqFu3Lrt27dI7tmPHDt03415eXri6uupd83RC+tNr6tatS1xcHCdOnNBds3v3bjIyMrIUV4Zy4cIF7t+/z4wZM2jYsCEVKlR44YTnmjVrcv78+Sx/xuXKlXvhfJncvF/FihU5evSo3rHDhw/r/ezs7ExMTIxe0ZBTEf2UmZmZ3mTvZ1+rb9++rFq1innz5rF48WK982fPns3SQ/Vv48aN4+HDh3qPsW/nvhfL2qIIHsWtdY9yJWwobmvO4cv/DDGJf5LG6esPqebhkH37iphQqZQdh8P/eU5GhpbD4fepnsNzntKiJSU9fz+oWFua4+HqqHuUK12M4g7WHD77z78X8YnJnL4STTUfwxQutlbmONlZERn9gLMRMTT1z/2H2JdlY22NR5nSukc5by+cixfj0JF//j7HxycQevY8NapWzvF1alavytVrUXrHIqOiKFUys9gpXcrtlV7XEGysrf7VRk+ciztx6Oi/s4S9VJaExESu37iJc/HM+TdJ/1s5zuRfH3BMTUzQFtBqXumpqdw6dxKvum/qjmk0GrzrNOHGqcPPeSakpSTz+M4tTIoUwa95By7u/gOAiMO7+a5NdRZ28Nc9bp45zuk/1rKwg78UCyKfyRyG5/lP9jBs3ryZ2NhY+vfvn2XVnU6dOhEUFETLli31jg8cOJDOnTvj4OCQ6/fRaDQMGTKEzz//nEGDBukN5TEUHx8foqKiWLduHa+99hpbtmx54YoykyZNYsiQIdjb29OyZUuSk5M5fvw4sbGxDB8+HMicMBwcHJxl3fyUlBT69+/PZ599RmRkJBMnTuSjjz7CxMQEW1tbRo4cybBhw8jIyKBBgwY8fPiQAwcOYGdnl+PKUrnx9MNofHw8d+/e5dSpU7rCBmDo0KE0btyY2bNn07p1a9atW8fx48d1Hz41Gg0ff/wxU6dOxcfHBy8vL8aPH4+bm5tuc7GKFSvSsmVLBg4cyMKFC0lNTeWjjz6iW7du2c7nMIQyZcpgZmbGN998w/vvv8/Zs2eZMmXKc58zZswY6tSpw0cffcSAAQOwtrbm/Pnz7NixI0vv2Ku83/vvv8/s2bMZNWoUAwYM4MSJE1lWEHvjjTe4e/cus2bN4u2332b79u1s27Ytx6FwkDk/4ciRI0RGRmJjY4OTkxOff/45tWrVolKlSiQnJ7N582a9IVWJiYmcOHGCadOmPbdd5ubmWXqxMnI5HCk7Go2GPg08WLj7Ch7FrSntZMn8vy7jYmdOQKV/vvF8Z/FRAiqVoGf9zInDfRt6Mm79GSqXtqeKuz0rgiNJSkmng39mj9v1+4lsC42mfvniOFqbcfvhE37YE4F5UVMaVXh+L4qhaTQa+rTyZ+Gvh/BwdaS0iwPzf96Pi6MNAf7/fFP+ztR1BLxWnp4tagKQ8CSFqJh/eh9v3I0jLPI29jaWuBXPvP/bD1/Ayc6KksXsuHT9LtOW76Lpaz7Ur+pVsO3r0YXvlyzHo0xpSpdy4+vvfsDFuTgBTRrqrus7aAjNmjSiV7e3M3/u1ZXu/QaxMGg5rZo15fS586zf8DuTx49+qdctuDZ25vslKzKzuJXk6++DcHEuRsAbDZ5p48c0a9KQXt0yh6HNnPstTRrVx61kCe7cvcc3C3/ExMSEt1pmLgrh7emBh3spJnzxFWOG/R8O9vbs/Hs/B44cZ9HXMwqsfYeWzaPDjKXcOnuCm6ePUafvEIpaWhOyMXOBjg4zfuTRnZvsmpM5j69U1dexK+FGTFgotiXceOOjCWhMTDiwJLPHMiUhnjuXz+m9R2pSAklx97McF0IUrP9kwRAUFERAQEC2S3R26tSJWbNm8ejRI73jRYoUybJ6S2707duXTz/9lAULFuQ4CTkv2rZty7Bhw/joo49ITk6mdevWjB8/ns8//zzH5wwYMAArKyu+/PJLRo0ahbW1NVWqVNErDvr374+/vz8PHz7U+3Nq2rQpPj4+NGrUiOTkZLp37673XlOmTMHZ2Znp06cTERGBg4MDNWvW1E3aflXPfsN84sQJ1qxZg4eHh265z3r16rFmzRo+++wzPvnkE3x8fPj111/15n+MHj2ahIQE3nvvPeLi4mjQoAHbt2/Xm6uxevVqPvroI5o2bYqJiQmdOnVi/vz5ecr+PM7OzixbtoxPPvmE+fPnU7NmTb766ivatm2b43OqVq3K3r17+fTTT2nYsCFarZayZcvqJlHn9f3KlCnDhg0bGDZsGN988w2vv/4606ZN0+tdq1ixIt999x3Tpk1jypQpdOrUiZEjR2bpHXjWyJEj6du3L35+fiQlJXH16lXMzMwYN24ckZGRWFpa0rBhQ9atW6d7zm+//UaZMmVo2LBgP4gBDHjDi6SUdCZuOMujJ2nU9HRkcX9/vXkGUfcTiU34ZwhSYPWSxCakMP+vy7rhS4v7++uGJJkXMeH41VhWBF/jUVIqxWzM8fdyZO3/1aaYTe6GLRq0jW1eJyk5hYlL/uJR4hNq+pZm8djOmJv980931O04Yh//M4fkXEQMfaf8c49mrtwDQPtGlZn+QeYY/7txCcxcuYf7DxMo7mhDu4aV+KCj/tyUgjCwX0+SkpKYMHUWjx7HU6t6VZZ8O1uvuLx+/SaxcQ91P1etVJEFs6cz55uFfLt4GaVLleSTUUNpG9jipV63oAzs24OkpCdMmPrV/7JUYcmCr/TbeOOWXhtjbt9l+LhJxD18hJOjA7WqV2H98oW6pVWLFi3C4m9mMXv+It7/eByJiUmUcS/FjEmf0LhB/sxnys65bT9j7eRMk8ETsXF2JSYslFUD3yLhfxOh7d3c0Wr/6RUoYm7Om0Mn4ejuTUpiPJf3bmfTmH48efwwp7cQouDIkKTn0mj/PdBZGI3OnTtTs2ZNxo0bB2SupR8XF6fbt0CI/FanTh2GDBlCjx49Xvq5Gb8NzYdE/yHueV+O+L/OpEI7pSPkP23OGwGqwee1CmZVJSV9fuHl52+Jwifj0haDvZZJ+dYGe63/CnUOtCokvvzyy2yX9RSiINy7d4+OHTvSvXt3paMIIYQQIh9JwfAMGxubHB8FvTFVbnh6ejJ48OB8f59KlSrl+Ofy7NKhSmvVqlWOOV80xr6g7N+//7m/Z8akePHijB49Go104wohhDB6GgM+1Oc/OYdBKc9bRebfy5D+F/174quhbN26NcclOf+90ZqSlixZordC1LOc/rWJk1L8/f1fuFqREEIIIQqYfPn1XFIwPKNcufxbUtCYeXh4KB0hV4yhqLO0tJTfMyGEEEIYFSkYhBBCCCFE4aaRUfrPIwWDEEIIIYQo1GQ+3vNJwSCEEEIIIQo56WF4HvnTEUIIIYQQQuRIehiEEEIIIUThJkOSnksKBiGEEEIIUbhJwfBcMiRJCCGEEEIIkSPpYRBCCCGEEIWcfIf+PFIwCCGEEEKIwk2GJD2XlFNCCCGEEEKIHEkPgxBCCCGEKNykh+G5pGAQQgghhBCFnAy6eR750xFCCCGEEELkSHoYhBBCCCFE4SZDkp5LCgYhhBBCCFG4aWTQzfNIwSCEEEIIIQo56WF4HimnhBBCCCGEEDnSaLVardIhhBCFT8avg5WOkL+S4pVOkP8srJROkP8eRCudIH9Z2CidIP89uqd0gnxn8sFWpSMYPe2NIwZ7LU3p2gZ7rf8K6WEQQgghhBCFm8bEcI988uDBA3r27ImdnR0ODg7079+f+PjcfTml1Wpp1aoVGo2GX3/99aXfWwoGIYQQQggh/uN69uzJuXPn2LFjB5s3b2bfvn289957uXruvHnz0ORhJSiZ9CyEEEIIIQq3//iyqmFhYWzfvp1jx47h7+8PwDfffENgYCBfffUVbm5uOT731KlTzJ49m+PHj1OyZMlXen/pYRBCCCGEEIWcxmCP5ORkHj16pPdITk7OU7pDhw7h4OCgKxYAAgICMDEx4ciRnOdfJCYm0qNHD7799ltcXV1f+f2lYBBCCCGEEMJApk+fjr29vd5j+vTpeXrNmJgYXFxc9I4VKVIEJycnYmJicnzesGHDqFevHu3atcvT+8uQJCGEEEIIUbgZcLLyuHHjGD58uN4xc3PzbK8dO3YsM2fOfO7rhYWFvVKO33//nd27dxMSEvJKz3+WFAxCCCGEEKKQM9wcBnNz8xwLhH8bMWIE/fr1e+413t7euLq6cufOHb3jaWlpPHjwIMehRrt37+bKlSs4ODjoHe/UqRMNGzbk77//zlVGkIJBCCGEEEIIRTg7O+Ps7PzC6+rWrUtcXBwnTpygVq1aQGZBkJGRQe3a2e/7MHbsWAYMGKB3rEqVKsydO5c2bdq8VE4pGIQQQgghROH2H18lqWLFirRs2ZKBAweycOFCUlNT+eijj+jWrZtuhaSbN2/StGlTVqxYweuvv46rq2u2vQ9lypTBy8vrpd5fJj0LIYQQQohCznCrJOWX1atXU6FCBZo2bUpgYCANGjRg8eLFuvOpqalcvHiRxMREg7+39DAIIYQQQojC7T/ewwDg5OTEmjVrcjzv6emJVqt97mu86HxOpIdBCCGEEEIIkSMpGIQQQgghhBA5kiFJQgghhBCicDOCIUlKkh4GIYQQQgghRI6kh0EIIYQQQhRy0sPwPFIwCCGEEEKIwk2GJD2XDEkSQgghhBBC5Eh6GIQQQgghRCEnPQzPIwWDEEIIIYQo3GRI0nNJwSAKhUOHDtGgQQNatmzJli1blI5TYFJSUpg3bx6rV6/m8uXLWFlZ4evry4ABA+jVqxdFixalX79+LF++HIAiRYrg5ORE1apV6d69O/369cPE5J+Ri56enly7dg0AS0tLypYty9ChQxkwYECBt02r1fLNjiv8fPQGj5PSqOHpwMQOFfEsbv3c560+GMXSfZHce5xChZI2fNquIlXd7QGIS0xlwY5wDly6T3TcE5yszWhayYUhzctia1m0IJr1T86j0Sw9cIt78SlUcLXm01ZeVC1tm+P128/dY/7u69yMe4JHMUtGBHjQuLwjAKnpGXy9O4p9l+O4EfsEG3NT6no7MCLAAxc7s4JqUhaZ9zCCn4/d/Ocetq+AZ3Gr5z5v9aHrLN17LfPPpqQNn7b1/dc9vMKByw/+dw+L/nMPLQr+P3mrT95n6dH73EtIo4KLBZ8GuFK1ZM7t237hIfOD73DzYSoejmaMaFyCxmX/ue8JKenM2XuHXZcfEfckndL2ZvSq6US3Gk4F0ZwsVh+LYenBaO7Fp1KhhBWftvKkaimbHK/ffv4+8/fc4GZcMh7FLBjRtAyNfRx05xf8fYOt5+4T8yiFoqYa/Epa83ETd6qVzvk189vq0IcsPR7HvcR0KhQ349MmxanqapHttZfvp/DNoQecu53MrcdpjG1UjL41HfSuWXw0lh1XEoh4kIJFEQ01SlowokExvJyU+7soxIvIHAZRKAQFBTF48GD27dvHrVu38u19tFotaWlp+fb6LyMlJYUWLVowY8YM3nvvPQ4ePMjRo0f58MMP+eabbzh37pzu2pYtWxIdHU1kZCTbtm2jSZMmDB06lLfeeitLeyZPnkx0dDRnz56lV69eDBw4kG3bthV081iyN5JVB6L4vIMfP31UGyszUwYGnSQ5NT3H52wNjWHm5ot82LQsG4bUwbekLQODTnA/PhmAO4+ecOdRMqNbl+f34fWY1qUS+y/d47NfzuX4mvlh69l7zPwzkg/fKM2GQdXwLWHNwFXnuR+fku31IVGPGPnLJTrVdGHj+9VoWsGJwesucOl2AgBPUjM4H53AB40yX29+1wpE3k/i/9aGFWSzsliy9xqrDl7n8/YV+OnD17AqasLApSG5uIeX+DDAmw2DX//fPQzR/dnceZSceQ8Dffh9WB2mda7E/kv3+eyX8wXVrH+yhj1k5p7bfFjfmQ19vfF1tmDg+mvcT8j+34iQm4mM/OMGnao4srFfWZr62DJ403Uu3X2iu2bm7tsEX41n1lul2dK/HH1qOTF1ZzS7Lz8qqGbpbD13n5l/RfFh49JseK8yvq5WDFx9gfsJqdleH3L9MSM3hNOphjMb36tCU19HBv90iUt3EnXXeBaz4LNWnvz2fhVW9fOjlIM5A1Zf4EEOr5nftl6MZ+a+e3xYx5ENPUrj62zGwE3R3E/M/h4+Sc3A3b4Iwxs4UdzKNNtrjt1MokdVO9Z1K01QRzdSM6D/pmgSUzPysynihTQGfKiPFAxC9eLj4/npp5/44IMPaN26NcuWLQOgR48edO3aVe/a1NRUihcvzooVKwDIyMhg+vTpeHl5YWlpSbVq1fjll1901//9999oNBq2bdtGrVq1MDc3Jzg4mCtXrtCuXTtKlCiBjY0Nr732Gjt37tR7r+joaFq3bo2lpSVeXl6sWbMGT09P5s2bp7smLi6OAQMG4OzsjJ2dHW+++SahoaG5ave8efPYt28fu3bt4sMPP6R69ep4e3vTo0cPjhw5go+Pj+5ac3NzXF1dKVWqFDVr1uSTTz7ht99+Y9u2bbo/r6dsbW1xdXXF29ubMWPG4OTkxI4dO3KVyVC0Wi0rgq/x/pveNK3kgm9JW2Z0qcydR8nsPHcnx+ct3x9J59dL0/G1UpQrYcPnHfywKGrKxmOZRWR5V1vm965OEz8XyhSzok65Ynzcohx7wu6Sll5w/zFffugWnWuWoGONEpRzseLzt7wzc4Zk37YVR6JpUM6R/vVLUdbZiqFvlqFiSWvWHI0BwNaiCEv7VKJV5eJ4FbekurstnwV6cS46gVtxyQXWrmdptVpWHIji/Te9/rmHXf93D8/fzfF5y4Oj6Px6KTr6u2Xew/YVsDAzZePxp/fQhvm9q9HEz/l/99CJj5uXLfB7CLD8+H06V3WkYxVHyhW34PMWJbEoasLGM7HZXr/i+H0aeNnQv3ZxyhYzZ2jDElQsYcGakw9014TcSqRdZXteL2NNKXszulR3wtfFgtMxSQXVLJ3lh6LpXNOFjtWdKedsxeetvTLbF5L9/VtxJIYG5RzoX8+Nss6WDG3iTsWSVqw5dlt3zVtVilPP2x53Rwt8XKwY27wM8cnpXLydmO1r5rflJ+PoXNmOjpXsKFfMjM+bOmNRRMPGc4+zvb6KqwWjGhanta8tZqbZf3D8oYMbHSrZ4VPMjArO5kxv7kL04zTO3Vbm76L4H43GcA8VkoJBqN769eupUKECvr6+9OrVi6VLl6LVaunZsyd//PEH8fHxumv//PNPEhMT6dChAwDTp09nxYoVLFy4kHPnzjFs2DB69erF3r179d5j7NixzJgxg7CwMKpWrUp8fDyBgYHs2rWLkJAQWrZsSZs2bYiKitI9p0+fPty6dYu///6bDRs2sHjxYu7c0f9A2LlzZ+7cucO2bds4ceIENWvWpGnTpjx48IAXWb16NQEBAdSoUSPLuaJFi2Jt/fyhO2+++SbVqlVj48aN2Z7PyMhgw4YNxMbGYmZWsF3pNx4kce9xCnV9/hmGYWtZlKru9oRGPcz2OSlpGZy7+Zi6PsV0x0xMNNQt58SpqLgc3+vxkzRsLIpQxLRg/rlMScvg3K146nrb646ZmGio623PqRvZf0gJvf5Y73qABuUccrwe4PGTdDSAnUX234LmN909LPfMPbQoQlV3O0KvveAePvMc3T28FpfjexX0PQRISc/gXEwSdT3/+XtmotFQ18OaU7ey/3AfeiuJup76Q28aeNlw6tY/H5ZruFmxJ/wxtx+notVqOXItgcgHKdT3LNghOynpGZyLTqCul53umIlGQ12v5/ye3ojXux6gQVkHTt2Iz/b6lPQM1p+4i625KRVcnz9MLT+kpGs5dyeZuu7/vLeJRkPdMpacin7ynGe+nMcpmYWsvYV8JFOW9DA8j8xhEKoXFBREr169gMyhNw8fPmTv3r20aNECa2trNm3aRO/evQFYs2YNbdu2xdbWluTkZKZNm8bOnTupW7cuAN7e3gQHB7No0SIaN26se4/JkyfTrFkz3c9OTk5Uq1ZN9/OUKVPYtGkTv//+Ox999BEXLlxg586dHDt2DH9/fwCWLFmi961/cHAwR48e5c6dO5ibmwPw1Vdf8euvv/LLL7/w3nvvPbfdly9f5o033sjDnxxUqFCB06dP6x0bM2YMn332GcnJyaSlpeHk5FTgcxjuPc4cflLMxlzveHEbM+4+zv5burjEFNIztBSz0S9uitmac/VuQrbPiU1I4ftdEXR5vbQBUudOXGIa6Vqy5rQuytV72X/QvBefSnGbolmuvxef/TCO5NQMZu+8RusqxbFRYFw/wL34p/dQv53Fbcy4m8PQq7jE1OzvoY3Z8+/h7qt0eb2UAVLnXlxieuZ9tNL/8y1mXYSrD7L/tvxeQhrFs7n+3jNDmD4LcGXCn7d44/tLFDEBjUbD5BZuvOb+/C8ADE33e2qd9ffu5X9P9e/3nkuxjNwQTlJqBs62RQnqVQFHq4KdQwQQl/T0HuoX1cWsinD1gWF6dDK0WqbvvUdNNwvKFzd/8ROEUIgUDELVLl68yNGjR9m0aROQOam3a9euBAUF8cYbb9ClSxdWr15N7969SUhI4LfffmPdunUAhIeHk5iYqFcIQObcgH9/a//0Q/9T8fHxfP7552zZsoXo6GjS0tJISkrS9TBcvHiRIkWKULNmTd1zypUrh6Ojo+7n0NBQ4uPjKVasmN5rJyUlceXKlRe2XavVvvCa3LyG5l/dq6NGjaJfv35ER0czatQo/u///o9y5co993WSk5NJTtb/IF80NR3zorn7dvuPkGg+3/jPGPTv38naa2Jo8U/SeP/Hk5RzsebDZmXz/f0KSmp6BsN+vohWCxNbexfY+/4REs3nmy7ofv6+X/V8f8/4J2m8v+xU5j0MKLi25qdVJx8QeiuJ7zqWwc2uKMdvJDBlRzQuNkWoV8C9DPmltqcdGwdVITYxlZ9P3mXYhnB+6l8pS3GiBpN33+PyvRRWdynYglZkQ6VDiQxFCgahakFBQaSlpeHm5qY7ptVqMTc3Z8GCBfTs2ZPGjRtz584dduzYgaWlJS1btgTQDVXasmULpUrp/2P+9Bv/p/49vGfkyJHs2LGDr776inLlymFpacnbb79NSkr235xmJz4+npIlS/L3339nOefg4PDC55cvX54LFy688LrnCQsLw8vLS+9Y8eLFKVeuHOXKlePnn3+mSpUq+Pv74+fnl+PrTJ8+nUmTJukdm9D1NSZ2q52rHG/6OVPVva7u55S0zC78+/HJuNj9cy/uxadQ0S37lYQcrMwwNdFkmTh8/3EyxW3172dCchoDg05gZV6Eb/pUp2gBDmVxsCqCqYasOROyfjv7VHGbrL0J2V2fWSxc4tbDZH7sW6lAexcy7+E/w6ZS0p/ew5Ss97BkTvewaPb3MD6F4v/qdUhITmPg0pDMe9i7aoHeQwAHK9PM+/ivybH3E9Iobp39n3tx6yLce871T1IzmLfvDvM7uPPG/1ZO8nWxIOz2E348dr9ACwbd72nCi3/vnsr591T/3lmZmeLhZIqHkwXVS9vSYsEpNoTc4b0GBfuh2sHy6T3Un4R/PzGN4tZ5H8o3Zc9d9l5NYGXnUrjayscx5UnB8DwyYE6oVlpaGitWrGD27NmcOnVK9wgNDcXNzY21a9dSr1493N3d+emnn1i9ejWdO3emaNHM/9j5+flhbm5OVFSU7gPy04e7u/tz3/vAgQP069ePDh06UKVKFVxdXYmMjNSd9/X1JS0tjZCQEN2x8PBwYmP/mQxZs2ZNYmJiKFKkSJb3L168+Avb36NHD3bu3Kn3Hk+lpqaSkJD9EI6ndu/ezZkzZ+jUqVOO17i7u9O1a1fGjRv33NcaN24cDx8+1HuM7eT/3Oc8y9q8CB7FrXSPciWsKW5rxuHwf+ZyxD9J4/T1h1QrY5/ta5gVMaFSKVsOh9/XHcvI0HI4/AHVyzjovU7/JScoWsSE7/rWyHUviKGYFTGhkpsNh6/+M44/I0PL4YiHVM9hWdVq7rZ61wMcvKJ//dNi4dr9JJb2qVTgQzyy3EOXnO7hI6p5vOge/vMc3T30cNB7nf5BIRQ11fBdn2oFfg8BzExNqORqyeFr//w9y9BqOXwtgepultk+p5qbJYev6Y/nPxgZT3W3zDH0aRlaUjO0mPzrc42piYYMA/QovgwzUxMqlbTm8NV/VmfK0Go5fPU5v6elbfSuBzgY8ZDqL1gyVauFlLSCbR+AmamGSi7mHL7+zxCyDK2Ww9eTqF4y+2VVc0Or1TJlz112hifwYyc3Sturr+dEqI+UtEK1Nm/eTGxsLP3798feXv8DSKdOnQgKCuL999+nR48eLFy4kEuXLrFnzx7dNba2towcOZJhw4aRkZFBgwYNePjwIQcOHMDOzo6+ffvm+N4+Pj5s3LiRNm3aoNFoGD9+PBkZ/6zQUqFCBQICAnjvvff4/vvvKVq0KCNGjMDS0lI3BCggIIC6devSvn17Zs2aRfny5bl16xZbtmyhQ4cOWYZB/dvHH3/Mli1baNq0KVOmTKFBgwbY2tpy/PhxZs6cSVBQENWrVwcyhwzFxMSQnp7O7du32b59O9OnT+ett96iT58+z32foUOHUrlyZY4fP55jJnNz8yy9Mhl5+BCn0Wjo08CDhbsj8ChuRWlHS+b/FY6LnTkBlVx0172z+DgBlV3oWa8MAH0bejJu/Vkql7ajSml7VgRHkZSaTgf/zB6op8XCk9R0ZnWrQnxyGvHJmd/4Olln9lAUhL513Ri36TKV3WyoUsqGFYejM3PWyGzbmI2XKWFnxvAADwD61C5Jn2Xn+PHgTRr7OLL17D3O3YpnUpvMYTip6Rl8vP4i56MT+L5HRdIztNz93zwQe8simBUp+O+ONBoNfeqXYeHuq5n30MmS+X9dybyHfs6669754QQBlVzoWS+zSO/boAzjfj6feQ/d/3cPU9LpUKsk8LRYOMmT1Axm9a6q2D0E6OtfjHFbb1LZ1ZIqJS1Zcfw+SakZdKiSOfRwzJYblLApyvDGJQDo41+MPmuv8uPRezQua8vWsIeci3nCpBaZv5825qa85m7Fl3/fxqKICW52RTl2PYHfzsUxpolrgbVL1766JRn36xUqu1lTxc2GFUdiMttXPfP+jfn1CiVsizK8aebfvz61XemzPIwfD0XT2MeBrWfvc+5WApPeyuzFTExJZ9H+WzTxdcDZxoy4xDTWHL/N7UcptPBTZp+JvjUdGPfXHSqXMKeKqwUrTj4kKVVLB7/MomjMn7cpYV2E4Q0yh46mpGu5cj/z71ZqhpY7CWmE3UnGyswED4fMwmDynntsuRDPgrauWJuZcPd/c1RszU2wUODvohC5IQWDUK2goCACAgKyFAuQWTDMmjWL06dP07NnT7744gs8PDyoX7++3nVTpkzB2dmZ6dOnExERgYODg27Z0eeZM2cO7777LvXq1aN48eKMGTOGR4/0v1lbsWIF/fv3p1GjRri6ujJ9+nTOnTuHhUXmN1cajYatW7fy6aef8s4773D37l1cXV1p1KgRJUqUeGH7zc3N2bFjB3PnzmXRokWMHDkSKysrKlasyJAhQ6hcubLu2u3bt1OyZEmKFCmCo6Mj1apVY/78+fTt21dv47bs+Pn50bx5cyZMmMDWrVtfmMtQBjT2JCklnYkbzvPoSRo1PR1Y/G5NvW+Tox4kEpvwz/CVwGquxCakMP+vK9x7nExFN1sWv1tTNyTp/M1HnL6e+U19i1nBeu+3c0xDSjll/82woQVWLk5sQirz90RxLz6Viq7WLO7lpxu6Ef0wWe9b5hpl7Piykw9f745i7q4oPJws+KZbBcqXyBwqd+dRCrsvZvZedViovyzv8r6VeN0r+2/089uAxh6Z93Bj2D/38J3q+vfwflI29zCV+TsinrmHNf51DzP/rrX48qDe++0cXb/A7iFAYEV7YpPSmB98h3sJaVR0sWBxZw/dEKPoR6mYPDNuukYpK758qzRf77/D3P138HA045sO7pR3/ufb7NltSjN33x1Gbb7BwyfpuNkV5eOGLnSr7pjl/fO9fZWKZd6Lv29k/p6WsGJxjwq6IUlZfk/dbfmyY1m+3nODubuvZ/6edi1PeZfMHhRTEw0R95P49ee7xCam4WBZhCpu1qzq54ePS8GvkgQQ6GtDbFI68w/Fci8xjYrFzVncvuQz9zANk2eGstyNT6Pjmhu6n5eeeMjSEw95rZQFKzpnDqladzrz97PvL/p7Ak1r5kyHSvqrSImC8+/5ekKfRmuImZFCiDy7ceMG7u7u7Ny5k6ZNmyodJ99l/DpY6Qj5Kyn7pSJVxUKZD3EF6kG00gnyl4U6Jko/16N7SifIdyYfFNyXNaoVG2G413JUxyILz5IeBiEUsnv3buLj46lSpQrR0dGMHj0aT09PGjVqpHQ0IYQQopCRHobnkcFyQigkNTWVTz75hEqVKtGhQwecnZ35+++/dZOuX6RSpUrY2Nhk+1i9enU+pxdCCCFURHZ6fi7pYRBCIS1atKBFixav/PytW7eSmpr9xly5meMghBBCCJEbUjAIYaQ8PDyUjiCEEEKohDp7BgxFCgYhhBBCCFG4qXQokaFIwSCEEEIIIQo5KRieRyY9CyGEEEIIIXIkPQxCCCGEEKJwkyFJzyUFgxBCCCGEKOSkYHgeGZIkhBBCCCGEyJH0MAghhBBCiMJNhiQ9lxQMQgghhBCikJOC4XlkSJIQQgghhBAiR9LDIIQQQgghCjfpYHguKRiEEEIIIUQhJxXD88iQJCGEEEIIIUSOpIdBCCGEEEIUbrJK0nNJD4MQQgghhCjkNAZ85I8HDx7Qs2dP7OzscHBwoH///sTHx7/weYcOHeLNN9/E2toaOzs7GjVqRFJS0ku9txQMQgghhBCicNNoDPfIJz179uTcuXPs2LGDzZs3s2/fPt57773nPufQoUO0bNmS5s2bc/ToUY4dO8ZHH32EicnLlQAarVarzUt4IYR4FRm/DlY6Qv5KevG3PkbPwkrpBPnvQbTSCfKXhY3SCfLfo3tKJ8h3Jh9sVTqC8Uu8a7jXsnI23Gv9T1hYGH5+fhw7dgx/f38Atm/fTmBgIDdu3MDNzS3b59WpU4dmzZoxZcqUPL2/9DAIIYQQQohCznBDkpKTk3n06JHeIzk5OU/pDh06hIODg65YAAgICMDExIQjR45k+5w7d+5w5MgRXFxcqFevHiVKlKBx48YEBwe/fACtEEKo3JMnT7QTJ07UPnnyROko+UbtbVR7+7RaaaMaqL19Wm3haGNeTZw4UQvoPSZOnJin1/ziiy+05cuXz3Lc2dlZ+91332X7nEOHDmkBrZOTk3bp0qXakydPaj/++GOtmZmZ9tKlSy/1/jIkSQiheo8ePcLe3p6HDx9iZ2endJx8ofY2qr19IG1UA7W3DwpHG/MqOTk5S4+Cubk55ubmWa4dO3YsM2fOfO7rhYWFsXHjRpYvX87Fixf1zrm4uDBp0iQ++OCDLM87ePAg9evXZ9y4cUybNk13vGrVqrRu3Zrp06fnuk2yrKoQQgghhBAGklNxkJ0RI0bQr1+/517j7e2Nq6srd+7c0TuelpbGgwcPcHV1zfZ5JUuWBMDPz0/veMWKFYmKispVvqekYBBCCCGEEEIBzs7OODu/eJJ03bp1iYuL48SJE9SqVQuA3bt3k5GRQe3atbN9jqenJ25ubll6JS5dukSrVq1eKqdMehZCCCGEEOI/rGLFirRs2ZKBAwdy9OhRDhw4wEcffUS3bt10KyTdvHmTChUqcPToUQA0Gg2jRo1i/vz5/PLLL4SHhzN+/HguXLhA//79X+r9pYdBCKF65ubmTJw4MdddxMZI7W1Ue/tA2qgGam8fFI42/letXr2ajz76iKZNm2JiYkKnTp2YP3++7nxqaioXL14kMTFRd+zjjz/myZMnDBs2jAcPHlCtWjV27NhB2bJlX+q9ZdKzEEIIIYQQIkcyJEkIIYQQQgiRIykYhBBCCCGEEDmSgkEIIYQQQgiRIykYhBBCCCGEEDmSgkEIIYQQQgiRI1lWVQihKhkZGezdu5f9+/dz7do1EhMTcXZ2pkaNGgQEBODu7q50RCGEEMKoyLKqQghVSEpKYvbs2Xz//fc8ePCA6tWr4+bmhqWlJQ8ePODs2bPcunWL5s2bM2HCBOrUqaN05FdWGIqisLAw1q1bl20bW7RoQadOnYx6Hfi4uDg2bdqUY/vq1aundMQ8kzaqo405OXnyJBMmTGDz5s1KRxEFQAoGIYQquLu7U7duXfr160ezZs0oWrRolmuuXbvGmjVrWLRoEZ9++ikDBw5UIOmrKwxF0cmTJxk9ejTBwcHUr1+f119/PUsb9+/fz6NHjxg9ejQff/yxURUOt27dYsKECaxevRo3N7ds23fixAk8PDyYOHEiXbt2VTryS5M2qqONAH/++Sc7duzAzMyMAQMG4O3tzYULFxg7dix//PEHLVq0YOvWrUrHFAVBK4QQKnD+/PlcX5uSkqINDw/PxzT5o3Tp0trOnTtrt2zZok1JScn2msjISO20adO0Hh4e2sWLFxdwwrzz9PTUfvvtt9rY2NjnXnfw4EFt165dtV988UXBBDMQFxcX7ahRo7Tnzp3L8ZrExETtmjVrtHXq1NF++eWXBZjOMKSNmYy9jUuWLNFqNBptsWLFtCYmJlpnZ2ftypUrtQ4ODtpBgwa91L+5wvhJD4MQQhiJsLAwKlasmKtrU1NTiYqKomzZsvmcyrBSU1Oz7R0y1PVKu3//PsWKFcu36/8LpI15v/6/oGrVqvTu3ZtRo0axYcMGOnfuTJ06dVi/fj2lS5dWOp4oYFIwCCFUaf/+/SxatIgrV67wyy+/UKpUKVauXImXlxcNGjRQOp4QQvynWVtbc+7cOTw9PdFqtZibm7Nnzx7q16+vdDShAFlWVQihOhs2bKBFixZYWloSEhJCcnIyAA8fPmTatGkKp8sf9+/fZ8+ePdy+fVvpKPlm586dTJw4kT/++EPpKPkiLCyMH3/8kVOnTikdxWCWL1/Oli1bdD+PHj0aBwcH6tWrx7Vr1xRMZjhqbWNSUhJWVlYAaDQazM3NKVmypMKphFKkh0EIoTo1atRg2LBh9OnTB1tbW0JDQ/H29iYkJIRWrVoRExOjdMQ8WbRoEQCDBg0C4NSpUzRp0oSHDx9iaWnJxo0badGihZIR8+z//u//KFasGFOmTAEyi8CuXbtSvXp1zp8/z9SpUxk+fLjCKV/d5MmTsbS0ZNSoUQDs2bOHli1bYmtry8OHD1m2bBk9e/ZUOGXe+fr68v333/Pmm29y6NAhAgICmDt3Lps3b6ZIkSJs3LhR6Yh5ptY2mpiYMHXqVGxsbAAYM2YMo0aNonjx4nrXDRkyRIl4ooBJwSCEUB0rKyvOnz+Pp6enXsEQERGBn58fT548UTpinvj7+zNu3Dg6deoEQLt27XBwcODbb79l1qxZbN26lePHjyucMm8qVqzI/PnzadasGQD169enXbt2jB49mo0bNzJ69GjCw8MVTvnqqlatyvTp02ndujUAAQEB1KhRgy+//JJFixYxf/58zp07p3DKvLOysuLChQuUKVOGMWPGEB0dzYoVKzh37hxvvPEGd+/eVTpinqm1jZ6enmg0mudeo9FoiIiIKKBEQkmycZsQQnVcXV0JDw/H09NT73hwcDDe3t7KhDKAffv2odVqiYiI4OHDh7qf9+zZw6xZszh58iS1atVi9uzZ7Nu3D4BGjRopnPrlTJo0CYCoqCh+++03Dh06hFar5dixY1SrVo3Jkyfz5MkToqKimDx5MgATJkxQMvJLWbFiBVqtlsjISE6dOsX9+/fRarUcOHCAhg0bsmLFCjIyMoiIiGDFihUA9OnTR+HUr87Gxob79+9TpkwZ/vrrL12vkIWFBUlJSQqnMwy1tjEyMlLpCOI/RAoGIYTqDBw4kKFDh7J06VI0Gg23bt3i0KFDjBw5kvHjxysd75VdvXoVyNy4LTo6GlNTUy5fvoypqSlWVlZcvXqVtLQ00tPTiYyMRKvVGl3B0K9fPwAWLlxIs2bNqF69Ovv378fV1ZWxY8ei1WpJSEhg/vz59OvXD2PrJPfw8ADAzMyMEiVK4OHhwalTp7Czs6NJkyZotVqSk5PRaDS6yabGrFmzZgwYMIAaNWpw6dIlAgMDAXSTadWgMLRRCCkYhBCqM3bsWDIyMmjatCmJiYk0atQIc3NzRo4cyeDBg5WO98r69u0LwA8//MD169d599132bVrFwEBAbpvoS9duoSbm5vRfiv99AN1nTp1+PLLL/nwww/55ptv6NChA2XKlAHg2LFjeHl56X42Jo0bNwagZs2abN68mTFjxrB9+3YCAwN1xd2ZM2dwd3c3umIvO99++y2fffYZ169fZ8OGDbqlRU+cOEH37t0VTmcYam5jRkYGy5YtY+PGjURGRqLRaPDy8uLtt9+md+/eLxyyJNRD5jAIIVQrJSWF8PBw4uPj8fPz003eM3Z79uyhffv2xMfHU7x4cXbv3k2lSpWAzCE9169fZ8mSJQqnzJvIyEh69+7NqVOnaNCgAatXr8bJyQmAAQMG4OLiYtQrXoWGhtKuXTuioqKoUKECf/75J+7u7gCMGDGCtLQ0vv76a4VT5l1UVBSlS5fGxER/UUatVsv169eNsuj7N7W2UavV0qZNG7Zu3Uq1atWoUKECWq2WsLAwzpw5Q9u2bfn111+VjikKiBQMQghhhB4+fEh4eDi+vr56hVBISAglS5bE1dVVwXQit7Lb0Cs6Oho7Ozusra0VSmU4pqamREdH4+Lionf8/v37uLi4kJ6erlAyw1FrG3/88UeGDh3Kb7/9RpMmTfTO7d69m/bt27NgwQKj7c0UL0cKBiGEKnTs2DHX1xrrModCGBsTExNiYmKyfJi+du0afn5+JCQkKJTMcNTaxubNm/Pmm28yduzYbM9PmzaNvXv38ueffxZwMqEEmcMghFAFe3t7pSMUiKerH72IsY5/nzFjBkOHDsXS0vKF1x45coR79+7pliY1BuvWraNbt265uvb69etERUUZ5c66T1cK0mg0TJgwQbcBGEB6ejpHjhyhevXqCqUzDLW38fTp08yaNSvH861atWL+/PkFmEgoSQoGIYQq/Pjjj0pHKBBvvPGGbqJhTh3EGo3GaIdBnD9/njJlytC5c2fatGmDv78/zs7OAKSlpXH+/HmCg4NZtWoVt27d0i09aiy+//57Jk2axDvvvEObNm2oWLGi3vmHDx9y4MABVq1axY4dOwgKClIoad6EhIQAmb+jZ86cwczMTHfOzMyMatWqMXLkSKXiGYTa2/jgwQNKlCiR4/kSJUoQGxtbgImEkmRIkhBCte7cucPFixeBzN1Y/z1kwBgVK1YMW1tb+vXrR+/evbPsuvqUMfe4hIaGsmDBAn755RcePXqEqakp5ubmJCYmApk7eQ8YMIB+/fphYWGhcNqX9/vvv/PNN9+we/durK2tKVGiBBYWFsTGxhITE0Px4sXp168fw4YNe+4HNmPwzjvv8PXXX2NnZ6d0lHyj1jaampoSExOjK9j/7fbt27i5uRntlxPi5UjBIIRQnUePHvHhhx+ybt063X/MTE1N6dq1K99++61Rf5hOSUlh06ZNLF26lP379xMYGEj//v1p2bKl6pY4zMjI4PTp01y7do2kpCSKFy9O9erVcyySjM3du3cJDg4mKipK174aNWpQo0aNLCvuCFHQTExMaNWqFebm5tmeT05OZvv27VIwFBJSMAghVKdr166EhITwzTffULduXQAOHTrE0KFDqV69OuvWrVM4oWFERUWxbNkyli9fTnJyMn379mXSpEkUKSKjTYVyCsMCBIWhjf369cvVlxCFZThoYScFgxBCdaytrfnzzz9p0KCB3vH9+/fTsmVLo121JCdXr16lf//+7N27l7t37+r2K1CTJ0+ekJKSonfMmIeA/PTTT/z++++kpKTQtGlT3n//faUjGcw777yT62uN9cNmYWijEM+Sr6GEEKpTrFixbIcd2dvb4+joqEAiw0tOTmbDhg0sXbqUQ4cO0bp1a7Zs2aKqYiExMZHRo0ezfv167t+/n+W8sQ6F+P777/nwww/x8fHB0tKSjRs3cuXKFb788kuloxlEYfiAXBjamJ6ezrlz53S/p89KTEwkPDycypUry/C5QkLushBCdT777DOGDx9OTEyM7lhMTAyjRo1i/PjxCibLu6NHj/LBBx/g6urKl19+Sdu2bbl+/Trr16+nZcuWSsczqFGjRrF7926+//57zM3NWbJkCZMmTcLNzc3oVkd61oIFC5g4cSIXL17k1KlTLF++nO+++07pWELoWblyJe+++67e6k9PmZmZ8e6777JmzRoFkgklyJAkIYTq1KhRg/DwcJKTkylTpgyQOd7f3NwcHx8fvWtPnjypRMRXZmJiQpkyZejbty+1atXK8bq2bdsWYKr8UaZMGVasWMEbb7yBnZ0dJ0+epFy5cqxcuZK1a9eydetWpSO+EktLS8LCwvD09AQyJ3dbWloSGRlJyZIllQ1nYF5eXs8dBx8REVGAafKHWtvYsGFDPvzwwxz3DVm/fj0LFizI9d4wwrjJkCQhhOq0b99e6Qj5KioqiilTpuR43pj3YXjWgwcP8Pb2BjLnKzx48ACABg0a8MEHHygZLU+Sk5OxtrbW/WxiYoKZmRlJSUkKpsofH3/8sd7PqamphISEsH37dkaNGqVMKANTaxsvXrxInTp1cjz/2muvERYWVoCJhJKkYBBCqM7EiROVjpBvMjIylI5QYLy9vbl69SplypShQoUKrF+/ntdff50//vgDBwcHpePlyfjx4/V2Bk5JSeGLL77Qm3szZ84cJaIZ1NChQ7M9/u2333L8+PECTpM/1NrGhIQEHj16lOP5x48f6/ZGEeonQ5KEEKp14sQJ3TdglSpVokaNGgonEi9j7ty5mJqaMmTIEHbu3EmbNm3QarWkpqYyZ86cHD+o/dc9u1t3TjQaDbt37y6gRAUvIiKC6tWrP/cDqbEz9jZWr16d999/P8cVvL777jsWL17MqVOnCjaYUIT0MAghVOfOnTt069aNv//+W/dNdFxcHE2aNGHdunU57lz6X3f48OHnDhF4VmJiIlevXqVSpUr5nCr/DBs2TPf/AwICuHDhAidOnKBcuXJUrVpVwWR58/fffysdQXG//PKLqlb0yo6xt7FHjx589tln1KtXL8vft9DQUCZMmMDo0aMVSicKmvQwCCFUp2vXrkRERLBixQoqVqwIwPnz5+nbty/lypVj7dq1Cid8NT4+Pnh7ezNgwAACAwP1xsE/df78eVatWsWPP/7IzJkz6dOnjwJJDWPFihV07do1y06zKSkprFu3zmjb9uTJEywsLJ57zeXLl7NM0DdGNWrU0OtN0Wq1xMTEcPfuXb777jvee+89BdMZhlrbmJqaSvPmzQkODiYgIIAKFSoAcOHCBXbu3En9+vXZsWMHRYsWVTipKAhSMAghVMfe3p6dO3fy2muv6R0/evQozZs3Jy4uTplgeZSamsr333/Pt99+S0REBOXLl8fNzQ0LCwtiY2O5cOEC8fHxdOjQgU8++YQqVaooHTlPTE1NiY6OxsXFRe/4/fv3cXFxMdqJ3RUqVGD58uXUrl072/Nz5sxh/PjxqthgcNKkSXo/m5iY4OzszBtvvKH7AGrs1NzG1NRU5s6dy5o1a7h8+TJarZby5cvTo0cPPv7442yXXBXqJAWDEEJ1bG1t2b9/P9WrV9c7HhISQuPGjY12TPGzjh8/TnBwMNeuXSMpKYnixYtTo0YNmjRpYtTDIJ5lYmLC7du3swwhCw0NpUmTJrpVk4zN4MGDWbRoESNGjGDy5Mm6b2gvX75Mv379uHTpEvPnz6d79+4KJxUi99auXUvbtm2z7fkUxk8KBiGE6rRr1464uDjWrl2Lm5sbADdv3qRnz544OjqyadMmhROK53k6xCM0NJRKlSpRpMg/0+3S09O5evUqLVu2ZP369QqmzJtdu3bRv39/bG1t+fHHH9m/fz+ffvopzZo1Y9GiRbi6uiod8ZW9TEFuZ2eXj0nyT2Fo48uys7Pj1KlTuqWQhbrIpGchhOosWLCAtm3b4unpibu7OwDXr1+ncuXKrFq1SuF0eXf48GH++OMPUlJSaNq0qep2eH66j8apU6do0aIFNjY2unNmZmZ4enrSqVMnhdIZRtOmTTlz5gy9evWidu3aWFlZsWjRInr37q10tDxzcHB44SpQTxnrsLLC0MaXJd8/q5sUDEII1XF3d+fkyZPs3LmTCxcuAFCxYkUCAgIUTpZ3v/zyC127dsXS0pKiRYsyZ84cZs6cyciRI5WOZjBP99Hw9PSka9euL5wgbKzWrl3Lnj17qF27NidPnmTfvn106NBBr0AyRnv27NH9/8jISMaOHUu/fv2oW7cuAIcOHWL58uVMnz5dqYh5VhjaKMSzZEiSEELVnjx5grm5ea6/Dfyvq1WrFq+99hrffvstpqamTJ8+nS+//NJox/MXRjdv3uTdd9/l6NGjzJ07l379+hEaGkrfvn2JjY1l6dKlNG3aVOmYBtG0aVMGDBiQZT7GmjVrWLx4sSqWmC0MbcwNW1tbQkNDZUiSSpkoHUAIIQwtIyODKVOmUKpUKWxsbLh69SqQubtuUFCQwuny5uLFi4wcORJTU1MARowYwePHj7lz547CyQzDycmJe/fuAeDo6IiTk1OOD2NVuXJlNBoNZ86coV+/fgBUq1aNY8eO0bt3b1q1asUHH3ygbEgDOXToEP7+/lmO+/v7c/ToUQUSGV5haKMQMiRJCKE6U6dOZfny5cyaNYuBAwfqjleuXJl58+bRv39/BdPlTWJiot4kSjMzMywsLIiPj8+y/Kgxmjt3Lra2tgDMmzdP2TD5ZPr06dnunlu0aFGmTp1Ku3btdIWEsXN3d+eHH35g1qxZeseXLFmim19k7ApDG4WQIUlCCNUpV64cixYtomnTpnrd5BcuXKBu3brExsYqHfGVmZiYMHXqVL1x7mPGjGHUqFEUL15cd2zIkCFKxBMGkpKSooo17rdu3UqnTp0oV66cbt+Jo0ePcvnyZTZs2EBgYKDCCfOuMLQxNypXrsy2bdukSFIpKRiEEKpjaWnJhQsX8PDw0CsYzp8/z+uvv058fLzSEV+Zp6fnC+djaDQaIiIiCihR/kpPT2fTpk2EhYUB4OfnR7t27fSWWjU269evp3379rqC4MaNG7i5uWFikjlKODExkQULFjB69GglYxrMjRs3+P7773X3sGLFirz//vuq+mCp9jbGxcXxyy+/cOXKFUaNGoWTkxMnT56kRIkSlCpVSul4ogBIwSCEUJ1atWoxbNgwevXqpVcwTJ48mR07drB//36lI4pcOHfuHG3btiUmJgZfX18ALl26hLOzM3/88QeVK1dWOOGr+fcO1v9ev/727du4ubkVmuU4xX/b6dOnCQgIwN7ensjISC5evIi3tzefffYZUVFRrFixQumIogAY71c0QgiRgwkTJtC3b19u3rxJRkYGGzdu5OLFi6xYsYLNmzcrHU/k0oABA6hUqRLHjx/H0dERgNjYWPr168d7773HwYMHFU74av79PV1h+N4uMTGRqKgoUlJS9I5XrVpVoUSGp9Y2Dh8+nH79+jFr1izd/CKAwMBAevTooWAyUZCkYBBCqE67du34448/mDx5MtbW1kyYMIGaNWvyxx9/0KxZM6Xj5VlGRgbLli1j48aNREZGotFo8PLy4u2336Z3796qWUL21KlTesUCZK6c9MUXX/Daa68pmEzk1t27d3nnnXfYtm1btufV0Iui9jYeO3aMRYsWZTleqlQpYmJiFEgklCDLqgohVKlhw4bs2LGDO3fukJiYSHBwMM2bN1c6Vp5ptVratm3LgAEDuHnzJlWqVKFSpUpcu3aNfv360aFDB6UjGkz58uW5fft2luN37tyhXLlyCiQSL+vjjz8mLi6OI0eOYGlpyfbt21m+fDk+Pj78/vvvSsczCLW30dzcnEePHmU5/nR4oCgcpIdBCKFax48f15ssW6tWLYUT5d2yZcvYt28fu3btokmTJnrndu/eTfv27VmxYgV9+vRRKKHhTJ8+nSFDhvD5559Tp04dAA4fPszkyZOZOXOm3oeYZ5eaNQZ//vkn9vb2QGaP0a5duzh79iyQOcFULXbv3s1vv/2Gv78/JiYmeHh40KxZM+zs7Jg+fTqtW7dWOmKeqb2Nbdu2ZfLkyaxfvx7IXFQhKiqKMWPG0KlTJ4XTiYIik56FEKpz48YNunfvzoEDB3BwcAAyP4TVq1ePdevWUbp0aWUD5kHz5s158803GTt2bLbnp02bxt69e/nzzz8LOJnhPV01CNANs3r6n6xnf9ZoNEY17OPZduXE2NqUEzs7O06fPo2npyceHh6sWbOG+vXrc/XqVSpVqkRiYqLSEfNM7W18+PAhb7/9NsePH+fx48e4ubkRExND3bp12bp1K9bW1kpHFAVAehiEEKozYMAAUlNTCQsL062uc/HiRd555x0GDBjA9u3bFU746k6fPp1lg6hntWrVivnz5xdgovyzZ88epSPki4yMDKUjFBhfX18uXryIp6cn1apVY9GiRXh6erJw4UJKliypdDyDUHsb7e3t2bFjB8HBwZw+fZr4+Hhq1qxJQECA0tFEAZIeBiGE6lhaWnLw4EFq1Kihd/zEiRM0bNjQqL/xMzMz49q1azl+ELl16xZeXl4kJycXcDIhslq1ahVpaWn069ePEydO0LJlSx48eICZmRnLli2ja9euSkfMs8LQRiGkh0EIoTru7u6kpqZmOZ6eno6bm5sCiQwnPT39uZuWmZqakpaWVoCJ8p/alqvM7UTYtm3b5nOS/NerVy/d/69VqxbXrl3jwoULlClTRm9ncmOm9jbm1GOp0WiwsLCgXLlyNGrUCFNT0wJOJgqS9DAIIVTnt99+Y9q0aXz77bf4+/sDmROgBw8ezJgxY2jfvr2yAfPAxMSEVq1aYW5unu355ORktm/frorx72pdrvLfcxg0Gk2WvRjUMocht/69eZ0aGWsbvby8uHv3LomJiXr7oVhZWWFjY8OdO3fw9vZmz549qtnZWmQly6oKIVSnX79+nDp1itq1a2Nubo65uTm1a9fm5MmTvPvuuzg5OekexqZv3764uLhgb2+f7cPFxUUVKySBeperzMjI0HtYWVkRHh6ud6wwFQtQODavM9Y2Tps2jddee43Lly9z//597t+/z6VLl6hduzZff/01UVFRuLq6MmzYMKWjinwkQ5KEEKozb948pSPkmx9//FHpCAVG7ctVCmEMPvvsMzZs2EDZsmV1x8qVK8dXX31Fp06diIiIYNasWbLEqspJwSCEUJ2+ffsqHUEYQEJCAi4uLkDmDs93796lfPnyVKlShZMnTyqcTojCITo6Ott5UWlpabqdnt3c3Hj8+HFBRxMFSIYkCSGEEYmOjubTTz/V/dygQQNq1qype7z22mvcvHlTwYSG83S5SkC3XOXNmzdVs1ylEMagSZMmDBo0iJCQEN2xkJAQPvjgA958800Azpw5g5eXl1IRRQGQgkEIIYzId999R2xsrO7n0NBQGjZsSLt27WjXrh2mpqbMnTtXwYSGM3ToUKKjowGYOHEi27Zto0yZMsyfP59p06YpnM5wNBqNbiO6wqowtN9Y2xgUFISTkxO1atXSzQnz9/fHycmJoKAgAGxsbJg9e7bCSUV+klWShBDCiNSoUYP58+fTsGFDAGxtbQkNDdWtvPLnn38yfPhwzp07p2TMfJGYmKiK5SodHR31PjzGxcVhZ2eXZfWkBw8eFHQ0xfz791iNjL2NFy5c4NKlS0Bm79/TTTFF4SBzGIQQwohERkbqdf03a9YMa2tr3c++vr5cvXpViWj5zsrKipo1ayodI8/UPCk/JykpKVy9epWyZctmu4/Itm3bKFWqlALJDEftbaxQoQIVKlRQOoZQiPQwCCFU79GjR+zevRtfX18qVqyodJw8sbGxYf/+/Vl2sX4qJCSEhg0bEh8fX8DJDK9Tp068/vrrjBkzRu/4rFmzOHbsGD///LNCyQrW2rVradu2rV5haCwSExMZPHgwy5cvB+DSpUt4e3szePBgSpUqxdixYxVOmHeFoY03btzg999/z3YDxTlz5iiUShQkmcMghFCdLl26sGDBAgCSkpLw9/enS5cuVK1alQ0bNiicLm98fX05ePBgjuf3799P+fLlCzBR/tm3bx+BgYFZjrdq1Yp9+/YpkEgZgwYN4vbt20rHeCXjxo0jNDSUv//+GwsLC93xgIAAfvrpJwWTGY7a27hr1y58fX35/vvvmT17Nnv27OHHH39k6dKlnDp1Sul4ooBIwSCEUJ19+/bpxvhv2rQJrVZLXFwc8+fPZ+rUqQqny5tu3boxYcIETp8+neVcaGgokydPpnv37gokM7z4+HjMzMyyHC9atCiPHj1SIJEyjHkgwK+//sqCBQto0KCB3ryNSpUqceXKFQWTGY7a2zhu3DhGjhzJmTNnsLCwYMOGDVy/fp3GjRvTuXNnpeOJAiIFgxBCdR4+fKjbxXn79u106tQJKysrWrduzeXLlxVOlzcff/wxlStXplatWgQGBjJs2DCGDRtGYGAg/v7++Pn58fHHHysd0yCqVKmS7Te069atw8/PT4FE4mXdvXtXt5fGsxISEox21aB/U3sbw8LCdLvHFylShKSkJGxsbJg8eTIzZ85UOJ0oKDLpWQihOu7u7hw6dAgnJye2b9/OunXrAIiNjdUbMmCMihYtyo4dO5gzZw7r1q3j77//BsDHx4cpU6YwbNgwihYtqmxIAxk/fjwdO3bkypUruvXed+3axdq1awvN/AVj5+/vz5YtWxg8eDDwz9KiS5YsoW7dukpGMxi1t9Ha2lo3b6FkyZJcuXKFSpUqAXDv3j0lo4kCJAWDEEJ1Pv74Y3r27ImNjQ0eHh688cYbQOZQpSpVqigbzgDMzMwYO3ZsriZTGvOE2TZt2vDrr78ybdo0fvnlFywtLalatSo7d+6kcePGSscTuTBt2jRatWrF+fPnSUtL4+uvv+b8+fMcPHiQvXv3Kh3PINTexjp16hAcHEzFihUJDAxkxIgRnDlzho0bN1KnTh2l44kCIqskCSFU6fjx41y/fp1mzZphY2MDwJYtW3BwcKB+/foKpys4dnZ2nDp1ymjXfs8NYy6KcsPY1++/cuUKM2bMIDQ0lPj4eGrWrMmYMWNUUbw/peY2RkREEB8fT9WqVUlISGDEiBEcPHgQHx8f5syZg4eHh9IRRQGQgkEIIVTM2D9s5obai6LKlSuzbds23N3dlY4iCpn09HQOHDhA1apVcXBwUDqOUJAMSRJCqMLw4cNzfa2sG64uxvy9V1xcHL/88gtXrlxh1KhRODk5cfLkSUqUKKHb5Ovs2bMKp3w5L7OClZ2dXT4myT+FoY0ApqamNG/enLCwMCkYCjkpGIQQqhASEqL388mTJ0lLS8PX1xfI3EzJ1NSUWrVqKRFPiCxOnz5NQEAA9vb2REZGMnDgQJycnNi4cSNRUVGsWLFC6YivxMHB4YWrA2m1WjQaDenp6QWUyrAKQxufqly5MhEREXo7zIvCRwoGIYQq7NmzR/f/58yZg62tLcuXL8fR0RHIXCHpnXfe0e3PIITShg8fTr9+/Zg1axa2tra644GBgfTo0UPBZHnz7N9FtSoMbXxq6tSpjBw5kilTplCrVq0sc4WMuQdF5J7MYRBCqE6pUqX466+/dEv/PXX27FmaN2/OrVu3FEpW8ArDHAZjbaO9vT0nT56kbNmyem24du0avr6+PHnyROmIQmBi8s+WXc/2qqilB0XkjvQwCCFU59GjR9y9ezfL8bt37/L48WMFEinHw8NDNfsyqI25uXm2Y+EvXbqEs7OzAonyT2JiIlFRUbr1/J+qWrWqQokMT61tLEy9KSJnUjAIIVSnQ4cOvPPOO8yePZvXX38dgCNHjjBq1Cg6duyocDrDUeOE2adeZnUWYy2K2rZty+TJk1m/fj2Q+e1tVFQUY8aMoVOnTgqnM4y7d+/yzjvvsG3btmzPq+HbabW3UfY8EQAmL75ECCGMy8KFC2nVqhU9evTAw8MDDw8PevToQcuWLfnuu++UjmcQp0+fpnz58sycOZOvvvqKuLg4ADZu3Mi4ceOUDWcAT1dniY2NfeG1Z8+eNcolR2fPnk18fDwuLi4kJSXRuHFjypUrh62tLV988YXS8Qzi448/Ji4ujiNHjmBpacn27dtZvnw5Pj4+/P7770rHM4jC0Mb9+/fTq1cv6tWrx82bNwFYuXIlwcHBCicTBUV6GIQQqmNlZcV3333Hl19+yZUrVwAoW7asqjb2UuuE2WepfXUWe3t7duzYQXBwMKdPn9Zt+BUQEKB0NIPZvXs3v/32G/7+/piYmODh4UGzZs2ws7Nj+vTptG7dWumIeab2Nm7YsIHevXvTs2dPTp48SXJyMgAPHz5k2rRpbN26VeGEoiBIwSCEUC1ra2ujHz+ck2PHjrFo0aIsx0uVKkVMTIwCiQyvsKzO0qBBAxo0aKB0jHyRkJCAi4sLAI6Ojty9e5fy5ctTpUoVTp48qXA6w1B7G6dOncrChQvp06cP69at0x2vX78+U6dOVTCZKEhSMAghVCchIYEZM2awa9cu7ty5Q0ZGht75iIgIhZIZTmGYMBsYGAhkjvVX4+os8+fPz/a4RqPBwsKCcuXK0ahRI0xNTQs4meH4+vpy8eJFPD09qVatGosWLcLT05OFCxdSsmRJpeMZhNrbePHiRRo1apTluL29vW4opFA/KRiEEKozYMAA9u7dS+/evSlZsuQLN1gyRoVhwqzaV2eZO3cud+/eJTExUW+/ECsrK2xsbLhz5w7e3t7s2bPHKOdoAAwdOpTo6GgAJk6cSMuWLVm9ejVmZmYsW7ZM2XAGovY2urq6Eh4ejqenp97x4OBgo1vKWLw62YdBCKE6Dg4ObNmyhfr16ysdJd88fPiQt99+m+PHj/P48WPc3NyIiYmhbt26bN26VVXzNdRq7dq1LF68mCVLllC2bFkAwsPDGTRoEO+99x7169enW7duuLq68ssvvyic1jASExO5cOECZcqUoXjx4krHyRdqa+P06dNZtWoVS5cupVmzZmzdupVr164xbNgwxo8fz+DBg5WOKAqAFAxCCNXx8vJi69atVKxYUeko+U7NE2Yhc3WWRYsWERERwc8//0ypUqVYuXIlXl5eRj/uv2zZsmzYsIHq1avrHQ8JCaFTp05ERERw8OBBOnXqpPsGW4iCptVqmTZtGtOnTycxMRHIHBL5dH6RKBykYBBCqM6qVav47bffWL58OVZWVkrHEa/o2dVZVq5cyfnz5/H29mbBggVs3brV6FdnsbKyYt++ffj7++sdP3bsGI0bNyYxMZHIyEgqV65MfHy8QinzRqvV8ssvv7Bnz55s5xNt3LhRoWSGUxjaCJCSkkJ4eDjx8fH4+flhY2OjdCRRgGQOgxBCdWbPns2VK1coUaIEnp6eWTb1UsPKJYVhwqzaV2dp0qQJgwYNYsmSJdSoUQPI7F344IMPePPNNwE4c+aMUS8r+/HHH7No0SKaNGlCiRIlVDmfSO1tXLVqFR07dsTKygo/Pz+l4wiFSA+DEEJ1Jk2a9NzzEydOLKAk+cfLy0v1E2atrKw4f/48np6e2NraEhoaire3NxEREfj5+fHkyROlI+ZJTEwMvXv3ZteuXbqiNi0tjaZNm7Jy5UpKlCjBnj17SE1NpXnz5gqnfTVOTk6sWrVKt+KVGqm9jc7OziQlJdG2bVt69epFixYtjPqLCPFqpIdBCKE6aigIXmTatGm5mjA7bNgwo50wq/bVWVxdXdmxYwcXLlzg0qVLQOYSnb6+vrprmjRpolQ8g7C3t1fFvXoetbcxOjqa7du3s3btWrp06YKVlRWdO3emZ8+e1KtXT+l4ooBID4MQQhihwjBhVlZnMX7Lly9n+/btLF26FEtLS6Xj5IvC0ManEhMT2bRpE2vWrGHnzp2ULl2aK1euKB1LFADpYRBCqE56ejpz585l/fr1REVFkZKSonf+wYMHCiUznOjoaNLS0rIcT0tL0+307ObmxuPHjws6msGMHTuWjIwMmjZtSmJiIo0aNdKtzqKWYuHGjRv8/vvv2f6ezpkzR6FUhtOlSxfWrl2Li4uLaucTFYY2PmVlZUWLFi2IjY3l2rVrhIWFKR1JFBApGIQQqjNp0iSWLFnCiBEj+Oyzz/j000+JjIzk119/ZcKECUrHM4jCMGFWo9Hw6aefMmrUKFWuzrJr1y7atm2Lt7c3Fy5coHLlykRGRqLVaqlZs6bS8Qyib9++nDhxgl69eqlyQjAUjjY+7VlYvXo1u3btwt3dne7duxvtcEfx8mRIkhBCdcqWLcv8+fNp3bo1tra2nDp1Snfs8OHDrFmzRumIeVYYJsw+6/r16wBGO4E7O6+//jqtWrVi0qRJukndLi4u9OzZk5YtW/LBBx8oHTHPrK2t+fPPP41+z4znUXsbu3XrxubNm7GysqJLly707NmTunXrAnD27FkqV66scEJREKSHQQihOjExMVSpUgUAGxsbHj58CMBbb73F+PHjlYxmMIVhwmxaWhqTJk1i/vz5un0IbGxsGDx4MBMnTswy9MPYhIWFsXbtWgCKFClCUlISNjY2TJ48mXbt2qmiYHB3d8fOzk7pGPlK7W00NTVl/fr1utWRHj9+zOLFiwkKCuL48eOkp6crHVEUABOlAwghhKGVLl1aN9G3bNmy/PXXX0Dmhljm5uZKRjO4ChUq0LZtW9q2batXLKjB4MGDWbx4MbNmzSIkJISQkBBmzZpFUFAQQ4YMUTpenllbW+vmLZQsWVJv8ui9e/eUimVQs2fPZvTo0URGRiodJd+ovY2rV68mMDCQAwcO0LdvX0qWLMlXX31FkyZNOHz4sNLxRAGRIUlCCNUZO3YsdnZ2fPLJJ/z000/06tULT09PoqKiGDZsGDNmzFA6okGofcKsvb0969ato1WrVnrHt27dSvfu3XU9R8aqffv2tG7dmoEDBzJy5Eh+++03+vXrx8aNG3F0dGTnzp1KR8wzR0dHEhMTSUtLw8rKKkuvkBoWIFBzG2NiYli2bBlBQUE8evSILl26sHDhQkJDQ2UTt0JGhiQJIVTn2YKga9eulClThkOHDuHj40ObNm0UTGY4hWHCrLm5eZY9GCBz0zozM7OCD2Rgc+bM0Q21mjRpEvHx8fz000/4+PioouADmDdvntIR8p1a29imTRv27dtHYGAg8+bNo2XLlpiamrJw4UKlowkFSA+DEEIYocIwYXby5MlcuHCBH3/8UTeULDk5mf79++Pj42PUG/Slp6dz4MABqlatioODg9JxRAGYMWMG77//vtHc7yJFijBkyBA++OADfHx8dMeLFi0qPQyFkMxhEEKozvLly9myZYvu59GjR+Pg4EC9evW4du2agskMJywsjD59+gBZJ8zOnDlT4XSGERISwubNmyldujQBAQEEBARQunRp/vjjD0JDQ+nYsaPuYWxMTU1p3rw5sbGxSkfJd1euXOGzzz6je/fu3LlzB4Bt27Zx7tw5hZMVrGnTphnV8KTg4GAeP35MrVq1qF27NgsWLFDN3Brx8qRgEEKozrRp03Q7rh46dIgFCxYwa9YsihcvzrBhwxROZxiFYcKsg4MDnTp14q233sLd3R13d3feeustOnbsiL29vd7DGFWuXJmIiAilY+SrvXv3UqVKFY4cOcLGjRt1Q7BCQ0ONuofoVRjbgI46derwww8/EB0dzaBBg1i3bh1ubm5kZGSwY8cOo94UUrw8GZIkhFAdKysrLly4QJkyZRgzZgzR0dGsWLGCc+fO8cYbb3D37l2lI+ZZYZgwm1sHDhzA39/f6FbA2r59O+PGjWPKlCnUqlULa2trvfNqWKqzbt26dO7cmeHDh+uGznl7e3P06FE6duzIjRs3lI5YYJ5tv7G6ePEiQUFBrFy5kri4OJo1a8bvv/+udCxRAKSHQQihOjY2Nty/fx+Av/76i2bNmgFgYWFBUlKSktEMZs6cOdSuXRvInDDbtGlTfvrpJzw9PQkKClI4XcFq1aoVN2/eVDrGSwsMDCQ0NJS2bdtSunRpHB0dcXR0xMHBAUdHR6XjGcSZM2fo0KFDluMuLi6q6QkrTHx9fZk1axY3btzQ7SEiCgdZJUkIoTrNmjVjwIAB1KhRg0uXLhEYGAjAuXPnsl11x9ikp6dz48YNqlatCmQOTyrMK5cYa0f5nj17lI6Q7xwcHIiOjsbLy0vveEhICKVKlVIolcgrU1NT2rdvT/v27ZWOIgqIFAxCCNX59ttv+eyzz7h+/TobNmygWLFiAJw4cYLu3bsrnC7vnk6YDQsLM5oVV0RWjRs3VjpCvuvWrRtjxozh559/RqPRkJGRwYEDBxg5cqRu0r4Q4r9P5jAIIYQR8vf3Z+bMmTRt2lTpKIoz5rHh+/fvZ9GiRURERPDzzz9TqlQpVq5ciZeXFw0aNFA6Xp6lpKTw4YcfsmzZMtLT0ylSpAjp6en06NGDZcuWYWpqqnTEAhMYGEhQUBAlS5ZUOooQL00KBiGE6uzbt++55xs1alRASfJPYZgwm1vGWjBs2LCB3r1707NnT1auXMn58+fx9vZmwYIFbN26la1btyod8ZU8evQoy+/f9evXOXPmDPHx8dSoUUNvXX9jFxMTw5EjR4iJiQHA1dWV2rVr4+rqqnAyIQxHCgYhhOqYmGRdz0Gj0ej+f3p6ekHGyRfPtvHZtmm1WjQajSramFt2dnacOnXK6AqGGjVqMGzYMPr06aNX9ISEhNCqVSvdB1BjY2pqSnR0NC4uLrz55pts3LhRlUPnEhISdMuNajQanJycAHjw4AFarZbu3buzaNEirKysFE4qRN7JHAYhhOr8ezOs1NRUQkJCGD9+PF988YVCqQyrMEyYzS1j/d7r4sWL2fZ22dvbExcXV/CBDOTpKmUuLi78/fffpKamKh0pXwwdOpSjR4+yZcsWAgICdMOr0tPT2bVrF4MHD2bo0KH88MMPCicVIu+kYBBCqE52G3k1a9YMMzMzhg8fzokTJxRIZVhqnzB7+PBh/vjjD1JSUmjatCktW7bM8Vpj3UDK1dWV8PDwLCt3BQcHG11vybMCAgJo0qQJFStWBKBDhw6YmZlle+3u3bsLMppBbdiwgS1btlCvXj29408XJVi6dClvvfWWFAxCFaRgEEIUGiVKlODixYtKxzAYtU6Y/eWXX+jatSuWlpYULVqUOXPmMHPmTEaOHKl0NIMaOHAgQ4cOZenSpWg0Gm7dusWhQ4cYOXIk48ePVzreK1u1ahXLly/nypUr7N27l0qVKqlyWE5GRkaOhRCAmZkZGRkZBZhIiPwjcxiEEKpz+vRpvZ+1Wi3R0dHMmDGDtLQ0goODFUpmOGqdMAtQq1YtXnvtNb799ltMTU2ZPn06X375JQ8ePFA6mkFptVqmTZvG9OnTSUxMBMDc3JyRI0cyZcoUhdMZRpMmTdi0aZMq5zD07NmTsLAwgoKCqFGjht65kJAQBg4cSIUKFVi1apVCCYUwHCkYhBCqY2JigkajyTK2vU6dOixdupQKFSoolMxw1DphFjLHwJ86dYpy5coBmUtzWltbc/PmTVxcXBROZ3gpKSmEh4cTHx+Pn58fNjY2SkcqcMY4cT02NpYePXrw559/4ujoqPvdvHPnDnFxcbRo0YI1a9aoslgShY8MSRJCqM7Vq1f1fjYxMcHZ2RkLCwuFEhmeWifMAiQmJuoty2lmZoaFhQXx8fGqKhhWrVpFx44dsbKyws/PT+k4ijLG7y4dHR3Ztm0bYWFhHD58WG9Z1bp166riiwkhnpKCQQihOh4eHkpHyHdqnTD71JIlS/S+aU9LS2PZsmUUL15cd2zIkCFKRDOYYcOG8f7779O2bVt69epFixYtCtVGZmpRsWJF3QRvIdRKhiQJIVRp7969fPXVV4SFhQHg5+fHqFGjaNiwocLJDGP69OmsWrWKpUuX0qxZM7Zu3cq1a9cYNmwY48ePZ/DgwUpHfGWenp56e0tkR6PREBERUUCJ8kdaWhrbt29n7dq1/Pbbb1hZWdG5c2d69uyZZeUdtTPWzfdSUlL49ddfOXTokF4PQ7169WjXrt1zJ0ULYUykYBBCqM6qVat455136NixI/Xr1wfgwIEDbNq0iWXLltGjRw+FE+ZdYZgwW5gkJiayadMm1qxZw86dOyldujRXrlxROlaBMcaCITw8nBYtWnDr1i1q165NiRIlALh9+zZHjhyhdOnSbNu2TTcXRwhjJgWDEEJ1KlasyHvvvcewYcP0js+ZM4cffvhB1+ugBjJhVj3u3bvHunXrWLhwIWFhYbJb939cs2bNsLa2ZsWKFXpzbgAePXpEnz59SEpK4s8//1QooRCGIwWDEEJ1zM3NOXfuXJZv9sLDw6lcuTJPnjxRKJnhPDthVo0yMjJYtmwZGzduJDIyEo1Gg5eXF2+//Ta9e/d+4ZAlY/G0Z2H16tXs2rULd3d3unfvTs+ePQvVpFlj7GGwsrLi6NGjVK5cOdvzZ86coXbt2roeQCGMmYnSAYQQwtDc3d3ZtWtXluM7d+7E3d1dgUSGN2zYMFxcXOjRowdbt25V1bfRWq2Wtm3bMmDAAG7evEmVKlWoVKkS165do1+/fnTo0EHpiAbRrVs3XFxcGDZsGN7e3vz999+Eh4czZcoU0tLSlI5XoLZt20apUqWUjvFSHBwciIyMzPF8ZGSkLKkqVENWSRJCqM6IESMYMmQIp06d0k0ePXDgAMuWLePrr79WOJ1hREdH6ybMdunSRVUTZpctW8a+ffvYtWsXTZo00Tu3e/du2rdvz4oVK+jTp49CCQ3D1NSU9evX61ZHevz4MYsXLyYoKIjjx48bfRF4/vx5FixYkGVCcN26dfnoo4/0lpI1xp3JBwwYQJ8+fRg/fjxNmzbVm8Owa9cupk6datSLDwjxLBmSJIRQpU2bNjF79mzdfIWKFSsyatQo2rVrp3Ayw1PbhNnmzZvz5ptvMnbs2GzPT5s2jb1796pmbPi+ffsICgpiw4YNuLm50bFjRzp16sRrr72mdLRXtm3bNtq3b0/NmjVp0aKF3ofpHTt2cOLECX777TdatGihcNK8mTlzJl9//TUxMTG6YXJarRZXV1c+/vhjRo8erXBCIQxDCgYhhFABNU2YdXV1Zfv27VSvXj3b82rYzTomJoZly5YRFBTEo0eP6NKlCwsXLiQ0NFQVm7hVq1aNdu3aMXny5GzPf/7552zcuJHTp08XcLL8ERERwe3bt4HM318vLy+FEwlhWFIwCCFUKyUlhTt37pCRkaF3vEyZMgolMiy1Tpg1MzPj2rVrlCxZMtvzt27dwsvLi+Tk5AJOZhht2rRh3759BAYG0qtXL1q2bImpqSlFixZVTcFgaWnJqVOn8PX1zfb8xYsXqV69OklJSQWcTAjxKmQOgxBCdS5fvsy7777LwYMH9Y5rtVo0Go1Rf/v+VLdu3di8eTNWVlZ06dKF8ePHU7duXQDOnj2rcLq8SU9Pp0iRnP/zZGpqatSTgrdt28aQIUP44IMP8PHxUTpOvvD09GTLli05FgxbtmxRxY7sLzNPQwhjJgWDEEJ1+vXrR5EiRdi8eTMlS5ZUzRKcz1LzhFmtVku/fv0wNzfP9ryx9iw8FRwcTFBQELVq1aJixYr07t2bbt26KR3LoCZPnkyPHj34+++/CQgIyDIhePv27axZs0bhlHnz7DyNdu3aZZmnUbNmTVXM0xACZEiSEEKFrK2tOXHihFEPy8ktNU6Yfeedd3J13Y8//pjPSfJXQkICP/30E0uXLuXo0aOkp6czZ84c3n33XWxtbZWOl2cHDx5k/vz52X77PnToUF2PmLEqbPM0ROEmBYMQQnVee+015s6da5RLNeaG2ifMFkYXL14kKCiIlStXEhcXR7Nmzfj999+VjiWeQ+ZpiMJENm4TQqjCo0ePdI+ZM2cyevRo/v77b+7fv6937tGjR0pHzZM2bdrg6+tLaGgo8+bN49atW3zzzTdKxxJ55Ovry6xZs7hx4wZr165VOo5BPXz4kIsXL3Lx4kUePnyodByDeTpPIydqmachBEgPgxBCJUxMTPTmKjyd4PwsNUx6LlKkSLYTZtW0wk50dDQLFizgiy++ADI39UpMTNSdNzU15ddffzW6nYELmyVLljBnzhwuXrwI/PP3z9fXlxEjRtC/f3+FE+bNzz//TI8ePWjVqtVz52l06tRJ4aRC5J1MehZCqMKePXuUjlAgCsOE2e+++47Y2Fjdz6Ghobz77rs4OTkBmZNN586dy1dffaVURPECX375JZ9//jlDhgzJsnHbX3/9xdChQ4mNjWXkyJEKJ311nTt3plSpUsyfP5/Zs2dnmafx999/G/08DSGekh4GIYTqREVF4e7unm0Pw/Xr11WxD4OaJ8zWqFGD+fPn07BhQwBsbW0JDQ3F29sbgD///JPhw4dz7tw5JWOK5/Dw8ODLL7+kS5cu2Z7/6aefGDVqFFFRUQWcTAjxKmQOgxBCdby8vLh7926W4w8ePFDNDqzW1ta8++67BAcHc+bMGUaMGMGMGTNwcXGhbdu2SsfLk8jISL371KxZM6ytrXU/+/r6cvXqVSWiiVy6c+cOVapUyfF8lSpVuHfvXgEmEkLkhRQMQgjVyW7+AkB8fDwWFhYKJMpfapswm5qaqlfwbdy4UTekBSA2NhYTE/nP13/Za6+9xowZM7LdYC89PZ2ZM2ca9dK/uREWFqbrFRPC2MkcBiGEagwfPhwAjUbD+PHjsbKy0p1LT0/nyJEjVK9eXaF0+c/U1JT27dvTvn17paPkia+vLwcPHqRGjRrZnt+/fz/ly5cv4FTiZSxYsIAWLVrg6upKo0aN9OYw7Nu3DzMzM/766y+FU+avlJQUrl27pnQMIQxCCgYhhGqEhIQAmT0MZ86cwczMTHfOzMyMatWqGfUky8KiW7duTJgwgYYNG1K1alW9c6GhoUyePJkxY8YolE7kRtWqVbl06RKrVq3i8OHDREREAJkTgqdOnUqPHj2ws7NTOGXePP2CIifZDYsUwljJpGchhOq88847fP3110b/gaSwSk1NJSAggIMHD9KsWTPdxlgXL15kx44d1K1bl127dlG0aFGFk4rCzNTUlOrVq+f470x8fDwnT5406mWchXhKCgYhhBD/OSkpKcyZM4d169Zx6dIlAHx8fOjevTvDhg3D3Nxc4YQiN2JiYjhy5IhuydGSJUvy+uuv4+rqqnCyvPP19WX8+PH06tUr2/OnTp2iVq1aUjAIVZCCQQihCu+//z6fffYZpUuXfuG1P/30E2lpafTs2bMAkon8tnbtWtq2bau3kpJQVkJCAoMGDWLdunVoNBrdHhoPHjxAq9XSvXt3Fi1apDfPyNj07NkTFxcX5s6dm+350NBQatSoQUZGRgEnE8LwpGAQQqjC+PHjmT9/PvXr16dNmzb4+/vj5uaGhYUFsbGxnD9/nuDgYNatW4ebmxuLFy/OMj5eGCc7OztOnTolK9L8hwwYMIB9+/bxzTffEBAQgKmpKZC5+MCuXbsYPHgwjRo14ocfflA46auLiYkhOTkZDw8PpaMIke+kYBBCqMbt27dZsmQJ69at4/z583rnbG1tCQgIYMCAAbRs2VKhhCI//HtjN6E8R0dHtmzZQr169bI9f+DAAd566y29Hb3VTnrChDGTgkEIoUqxsbFERUWRlJRE8eLFKVu2bLZ7MwjjJwXDf4+9vT27du3C398/2/PHjh0jICCAhw8fFnAy5UhPmDBmsqyqEEKVHB0dcXR0VDqGEIXSW2+9xXvvvUdQUFCW/TRCQkL44IMPaNOmjULplCHfzwpjJgWDEEKVYmNjCQoKIiwsDICKFSvy7rvv6iZfCiHyz4IFC+jRowe1atXC0dERFxcXAO7cuUNcXBwtWrRgwYIFCqcUQuSWDEkSQqjOvn37aNOmDfb29rohESdOnCAuLo4//viDRo0aKZxQGJIMSfrvunDhAocOHdItq+rq6krdunWpUKGCwskKnvyeCmMmBYMQQnWqVKlC3bp1+f777/VWZ/m///s/Dh48yJkzZxROKAypcuXKbNu2DXd3d6WjCJEjKRiEMTNROoAQQhhaeHg4I0aM0BULkLkr6/DhwwkPD1cwmXhZcXFxLFmyhHHjxvHgwQMATp48yc2bN3XXnD17VooFIxMbG8uKFSuUjiGEyCUpGIQQqlOzZk3d3IVnhYWFUa1aNQUSiVdx+vRpypcvz8yZM/nqq6+Ii4sDYOPGjYwbN07ZcCJPoqKieOedd5SOkWfp6ens27dP97v5PB4eHhQtWjT/QwmRD2TSsxBCdYYMGcLQoUMJDw+nTp06ABw+fJhvv/2WGTNmcPr0ad21snnbf9fw4cPp168fs2bNwtbWVnc8MDCQHj16KJhMvMijR4+ee/7x48cFlCR/mZqa0rx5c8LCwnBwcHjutWfPni2YUELkA5nDIIRQHROT53eeajQatFotGo2G9PT0AkolXpa9vT0nT56kbNmyeuO/r127hq+vL0+ePFE6osiBiYnJc/c9UdPfP39/f2bOnEnTpk2VjiJEvpEeBiGE6ly9elXpCMIAzM3Ns/2m+tKlSzg7OyuQSOSWra0tn376KbVr1872/OXLlxk0aFABp8ofU6dOZeTIkUyZMoVatWpl2cnZzs5OoWRCGI4UDEII1fHw8FA6gjCAtm3bMnnyZNavXw9k9gxFRUUxZswYOnXqpHA68Tw1a9YEoHHjxtmed3BwUM1GZoGBgUDm7+uzvSpq6kURQgoGIYQqXblyhXnz5ukmP/v5+TF06FDKli2rcDKRW7Nnz+btt9/GxcWFpKQkGjduTExMDHXr1uWLL75QOp54jh49epCUlJTjeVdXVyZOnFiAifLPnj17lI4gRL6TOQxCCNX5888/adu2LdWrV6d+/foAHDhwgNDQUP744w+aNWumcELxMoKDgzl9+jTx8fHUrFmTgIAApSMJIUShIgWDEEJ1atSoQYsWLZgxY4be8bFjx/LXX39x8uRJhZIJIbJTpUoVtm7darT7aezfv59FixYRERHBzz//TKlSpVi5ciVeXl40aNBA6XhC5JkMSRJCqE5YWJhu3Puz3n33XebNm1fwgcQrmT9/frbHNRoNFhYWlCtXjkaNGult0CeMU2RkJKmpqUrHeCUbNmygd+/e9OzZk5MnT5KcnAzAw4cPmTZtGlu3blU4oRB5JwWDEEJ1nJ2dOXXqFD4+PnrHT506hYuLi0KpxMuaO3cud+/eJTExEUdHRyBzh2ArKytsbGy4c+cO3t7e7Nmzx2i/mRbGb+rUqSxcuJA+ffqwbt063fH69eszdepUBZMJYTiy07MQQnUGDhzIe++9x8yZM9m/fz/79+9nxowZDBo0iIEDByodT+TStGnTeO2117h8+TL379/n/v37XLp0idq1a/P1118TFRWFq6srw4YNUzqqKMQuXrxIo0aNshy3t7fP1Q7QQhgD6WEQQqjO+PHjsbW1Zfbs2YwbNw4ANzc3Pv/8c4YMGaJwOpFbn332GRs2bNBb2apcuXJ89dVXdOrUiYiICGbNmiVLrApFubq6Eh4ejqenp97x4OBgvL29lQklhIFJwSCEUJ2UlBTee+89hg0bxuPHj4HMjaSEcYmOjiYtLS3L8bS0NGJiYoDMQvDpPRZCCQMHDmTo0KEsXboUjUbDrVu3OHToECNHjmT8+PFKxxPCIGRIkhBCNe7evUurVq2wsbHBzs6OOnXqcOfOHSkWjFSTJk0YNGgQISEhumMhISF88MEHvPnmmwCcOXMGLy8vpSIKwdixY+nRowdNmzYlPj6eRo0aMWDAAAYNGsTgwYOVjieEQciyqkII1Xj33XfZtm0bQ4YMwcLCgkWLFlGyZEnZWMlIxcTE0Lt3b3bt2kXRokWBzN6Fpk2bsnLlSkqUKMGePXtITU2lefPmCqcV/5aamkrLli1ZuHBhlgUI/m3NmjW0a9cOa2vrAkpneCkpKYSHhxMfH4+fnx82NjZKRxLCYKRgEEKohru7O0uWLKFFixYAXL58mYoVK5KQkIC5ubnC6cSrunDhApcuXQLA19cXX19fhROJ3HJ2dubgwYMvLBjU4vr16wCyapdQHSkYhBCqYWpqys2bN3F1ddUds7a25ty5c1kmJAoh8t+wYcMwNzfPsomimqSlpTFp0iTmz59PfHw8ADY2NgwePJiJEyfqeseEMGYy6VkIoSr/3sTL1NQU+V7EeN24cYPff/+dqKgoUlJS9M7NmTNHoVQit9LS0li6dCk7d+6kVq1aWYYcqeEeDh48mI0bNzJr1izq1q0LwKFDh/j888+5f/8+33//vcIJhcg76WEQQqiGiYkJ9vb2aDQa3bG4uDjs7OwwMflnjYcHDx4oEU+8pF27dtG2bVu8vb25cOEClStXJjIyEq1WS82aNdm9e7fSEcULNGnSJMdzGo1GFffQ3t6edevW0apVK73jW7dupXv37jx8+FChZEIYjvQwCCFU48cff1Q6gjCgcePGMXLkSCZNmoStrS0bNmzAxcWFnj170rJlS6XjiVwoDAsOmJubZzvk0cvLCzMzs4IPJEQ+kB4GIUShtXbtWtq2bWvUK7Ooma2tLadOnaJs2bI4OjoSHBxMpUqVCA0NpV27dkRGRiodUeRSeHg4V65coVGjRlhaWqLVavV6Ao3Z5MmTuXDhAj/++KNucYXk5GT69++Pj48PEydOVDihEHknPQxCiEJr0KBB1K5dW3Zj/Y+ytrbWzVsoWbIkV65coVKlSgDcu3dPyWgil+7fv0+XLl3Ys2cPGo2Gy5cv4+3tTf/+/XF0dGT27NlKR8yzkJAQdu3aRenSpalWrRoAoaGhpKSk0LRpUzp27Ki7duPGjUrFFCJPpGAQQhRa0sH631anTh2Cg4OpWLEigYGBjBgxgjNnzrBx40bq1KmjdDyRC8OGDaNo0aJERUVRsWJF3fGuXbsyfPhwVRQMDg4OdOrUSe+YLKsq1EYKBiGEEP9Jc+bM0S1TOWnSJOLj4/npp5/w8fFRxeo6hcFff/3Fn3/+SenSpfWO+/j4cO3aNYVSGZbMnRKFgRQMQggh/nPS09O5ceMGVatWBTKHJy1cuFDhVOJlJSQkYGVlleX4gwcPZDNFIYyIyYsvEUIIIQqWqakpzZs3JzY2VukoIg8aNmzIihUrdD9rNBoyMjKYNWvWc5dc/a9r2bIlhw8ffuF1jx8/ZubMmXz77bcFkEqI/CM9DEIIIf6TKleuTEREBF5eXkpHEa9o1qxZNG3alOPHj5OSksLo0aM5d+4cDx484MCBA0rHe2WdO3emU6dO2Nvb06ZNG/z9/XFzc8PCwoLY2FjOnz9PcHAwW7dupXXr1nz55ZdKRxYiT2RZVSFEoVW5cmW2bdsmExT/o7Zv3864ceOYMmVKtrsE29nZKZRMvIyHDx+yYMECQkNDiY+Pp2bNmnz44YeULFlS6Wh5kpyczM8//8xPP/1EcHCwboM2jUaDn58fLVq0oH///nqTvYUwVlIwCCFUKS4ujl9++YUrV64watQonJycOHnyJCVKlKBUqVJKxxO58Ozu3M+u2f90Df/09HQlYgmRrYcPH5KUlESxYsUoWrSo0nGEMCgZkiSEUJ3Tp08TEBCAvb09kZGRDBw4ECcnJzZu3EhUVJTemGrx31UYdgkuDGJjYwkKCiIsLAwAPz8/3nnnHZycnBROZlj29vbY29srHUOIfCE9DEII1QkICKBmzZrMmjULW1tbQkND8fb25uDBg/To0UN2CBaigOzbt482bdpgb2+Pv78/ACdOnCAuLo4//viDRo0aKZzQMFauXMnChQu5evUqhw4dwsPDg7lz5+Lt7U27du2UjidEnskqSUII1Tl27BiDBg3KcrxUqVLExMQokEi8qv3799OrVy/q1avHzZs3gcwPZ8HBwQonE7nx4Ycf0rVrV65evcrGjRvZuHEjERERdOvWjQ8//FDpeAbx/fffM3z4cAIDA4mLi9MNlXN0dGTevHnKhhPCQKRgEEKojrm5OY8ePcpy/NKlSzg7OyuQSLyKDRs20KJFCywtLTl58iTJyclA5ljxadOmKZxO5EZ4eDgjRozA1NRUd8zU1JThw4cTHh6uYDLD+eabb/jhhx/49NNP9drp7+/PmTNnFEwmhOFIwSCEUJ22bdsyefJkUlNTgcwJs1FRUYwZM4ZOnTopnE7k1tSpU1m4cCE//PCD3iTS+vXrc/LkSQWTidyqWbOmbu7Cs8LCwqhWrZoCiQzv6tWr1KhRI8txc3NzEhISFEgkhOHJpGchhOrMnj2bt99+GxcXF5KSkmjcuDExMTHUrVuXL774Qul4IpcuXryY7Rh3e3t74uLiCj6QeGlDhgxh6NChhIeHU6dOHQAOHz7Mt99+y4wZMzh9+rTu2qe7ehsbLy8vTp06hYeHh97x7du3y5KqQjWkYBBCqI69vT07duwgODiY06dP69Z+DwgIUDqaeAmurq6Eh4fj6empdzw4OBhvb29lQomX0r17dwBGjx6d7TmNRmP0y+QOHz6cDz/8kCdPnqDVajl69Chr165l+vTpLFmyROl4QhiEFAxCCNVq0KABDRo0UDqGeEUDBw5k6NChLF26FI1Gw61btzh06BAjR45k/PjxSscTuXD16lWlI+S7AQMGYGlpyWeffUZiYiI9evTAoDXwEAAAFa9JREFUzc2Nr7/+mm7duikdTwiDkGVVhRCqM3/+/GyPazQaLCwsKFeuHI0aNdKboCj+e7RaLdOmTWP69OkkJiYCmePCR44cyZQpUxROJ0RWiYmJxMfH4+LionQUIQxKCgYhhOp4eXlx9+5dEhMTcXR0BDI3j7KyssLGxoY7d+7g7e3Nnj17cHd3VziteJGUlBTCw8OJj4/Hz88PGxsbpSOJ5zh8+LBuvsKLJCYmcvXqVSpVqpTPqYQQeSEFgxBCddauXcvixYtZsmQJZcuWBTKXdxw0aBDvvfce9evXp1u3bri6uvLLL78onFbkZNWqVXTs2BErKyulo4iX4OPjg7e3NwMGDCAwMBBra+ss15w/f55Vq1bx448/MnPmTPr06aNA0ldXo0YNNBpNrq6VFb2EGkjBIIRQnbJly7JhwwaqV6+udzwkJIROnToRERHBwYMH6dSpE9HR0cqEFC/k7OxMUlISbdu2pVevXrRo0UKGkRmB1NRUvv/+e7799lsiIiIoX748bm5uWFhYEBsby4ULF4iPj6dDhw588sknVKlSRenIL23SpEm5vnbixIn5mESIgiEFgxBCdaysrNi3bx/+/v56x48dO0bjxo1JTEwkMjKSypUrEx8fr1BK8SJpaWls376dtWvX8ttvv2FlZUXnzp3p2bMn9erVUzqeyIXjx48THBzMtWvXSEpKonjx4tSoUYMmTZrg5OSkdDwhRC5JwSCEUJ3WrVsTExPDkiVLdBsqhYSEMHDgQFxdXdm8eTN//PEHn3zyiezEaiQSExPZtGkTa9asYefOnZQuXZorV64oHUsIIQoF2elZCKE6QUFBODk5UatWLczNzTE3N8ff3x8nJyeCgoIAsLGxYfbs2QonFbllZWVFixYtaNWqFT4+PkRGRiodSeRSWloaO3fuZNGiRTx+/BiAW7duqaZ3Lz09na+++orXX38dV1dXnJyc9B5CqIH0MAghVOvChQtcunQJAF9fX3x9fRVOJF7W056F1atXs2vXLtzd3enevTs9e/akQoUKSscTL3Dt2jVatmxJVFQUycnJXLp0CW9vb4YOHUpycjILFy5UOmKeTZgwgSVLljBixAg+++wzPv30UyIjI/n111+ZMGECQ4YMUTqiEHkmBYMQQoj/pG7durF582asrKzo0qULPXv2pG7dugCcPXuWypUrK5xQvEj79u2xtbUlKCiIYsWKERoaire3N3///TcDBw7k8uXLSkfMs7JlyzJ//nxat26Nra0tp06d0h07fPgwa9asUTqiEHkmOz0LIVTpxo0b/P7770RFRZGSkqJ3bs6cOQqlEi/D1NSU9evX61ZHevz4MYsXLyYoKIjjx4+Tnp6udETxAvv37+fgwYOYmZnpHff09OTmzZsKpTKsmJgY3UpPNjY2PHz4EIC33npLdiQXqiEFgxBCdXbt2kXbtm3x9vbmwoULVK5cmcjISLRaLTVr1lQ6nsil1atXA7Bv3z6CgoLYsGEDbm5udOzYkQULFiicTuRGRkZGtoXdjRs3sLW1VSCR4ZUuXZro6GjKlClD2bJl+euvv6hZsybHjh3D3Nxc6XhCGIRMehZCqM64ceMYOXIkZ86cwcLCgg0bNnD9+nUaN25M586dlY4nciEmJoYZM2bg4+ND586dsbOzIzk5mV9//ZUZM2bw2muvKR1R5ELz5s2ZN2+e7meNRkN8fDwTJ04kMDBQuWAG1KFDB3bt2gXA4MGDGT9+PD4+PvTp04d3331X4XRCGIbMYRBCqM6z44gdHR0JDg6mUqVKhIaG0q5dO1lh5z+uTZs27Nu3j8DAQHr16kXLli0xNTWlaNGihIaG4ufnp3REkUs3btygRYsWaLVaLl++jL+/P5cvX6Z48eLs27cPFxcXpSMa3KFDhzh06BA+Pj60adNG6ThCGIQMSRJCqI61tbVu3kLJkiW5cuUKlSpVAuDevXtKRhO5sG3bNoYMGcIHH3yAj4+P0nFEHpQuXZrQ0FDWrVvH6dOniY+Pp3///vTs2RNLS0ul4+WLunXr6ibnC6EWUjAIIVSnTp06BAcHU7FiRQIDAxkxYgRnzpxh48aN1KlTR+l44gWCg4MJCgqiVq1aVKxYkd69e9OtWzelY4lXVKRIEXr16qV0jHx169YtgoODuXPnDhkZGXrnZFlVoQYyJEkIoToRERHEx8dTtWpVEhISGDFiBAcPHsTHx4c5c+bg4eGhdESRCwkJCfz0008sXbqUo0ePkp6ezpw5c3j33XdVM2FWjX7//fdcX9u2bdt8TFIwli1bxqBBgzAzM6NYsWJoNBrdOY1GQ0REhILphDAMKRiEEKqSnp7OgQMHqFq1Kg4ODkrHEQZy8eJFgoKCWLlyJXFxcTRr1uylPpiKgmNikrv1VDQajSqWxnV3d+f9999n3LhxuW67EMZGCgYhhOpYWFgQFhaGl5eX0lGEgaWnp/PHH3+wdOlSKRjEf0KxYsU4evQoZcuWVTqKEPlGSmEhhOpUrlxZhgGolKmpKe3bt5diQfxn9O/fn59//lnpGELkK+lhEEKozvbt2xk3bhxTpkyhVq1aWFtb6523s7NTKJkQhU9CQgJ79+7Ndtd1NUwITk9P56233iIpKYkqVapQtGhRvfOys7xQAykYhBCq8+w44mcnIGq1WtWMmxbCGISEhBAYGEhiYiIJCQk4OTlx7949rKyscHFxUUVP4NSpU5kwYQK+vr6UKFEiy6Tn3bt3K5hOCMOQgkEIoTp79+597vnGjRsXUBIhCrc33niD8uXLs3DhQuzt7QkNDaVo0aL06tWLoUOH0rFjR6Uj5pmjoyNz586lX79+SkcRIt9IwSCEEEKIfOHg4MCRI0fw9fXFwcGBQ4cOUbFiRY4cOULfvn25cOGC0hHzzNXVlf3798smg0LVZNKzEEKV9u/fT69evahXrx43b94EYOXKlQQHByucTIjCo2jRorohgi4uLkRFRQFgb2/P9evXlYxmMEOHDuWbb75ROoYQ+Up2ehZCqM6GDRvo3bs3PXv25OTJkyQnJwPw8OFDpk2bxtatWxVOKEThUKNGDY4dO4aPjw+NGzdmwoQJ3Lt3j5UrV1K5cmWl4xnE0aNH2b17N5s3b6ZSpUpZJj1v3LhRoWRCGI4MSRJCqE6NGjUYNmwYffr0wdbWltDQULy9vQkJCaFVq1bExMQoHVGIQuH48eM8fvyYJk2acOfOHfr06aPbdX3p0qVUq1ZN6Yh59s477zz3/I8//lhASYTIP1IwCCFUx8rKivPnz+Pp6alXMERERODn58eTJ0+UjiiEKGQOHDiAv78/5ubmSkcR4qXJHAYhhOq4uroSHh6e5XhwcDDe3t4KJBJCFHatWrXSzacSwthIwSCEUJ2BAwcydOhQjhw5gkaj4datW6xevZqRI0fywQcfKB1PiELj/v37fPjhh/j5+VG8eHGcnJz0HoWJDOgQxkwmPQshVGfs2LFkZGTQtGlTEhMTadSoEebm5owcOZLBgwcrHU+IQqN3796Eh4fTv3//LJuaCSGMh8xhEEKoVkpKCuHh4cTHx+Pn54eNjY3SkYQoVGxtbQkODlbF5Oa8enY+lRDGRoYkCSFUZ9WqVSQmJmJmZoafnx+vv/66FAtCKKBChQokJSUpHUMIkUdSMAghVGfYsGG4uLjQo0cPtm7dSnp6utKRhCiUvvvuOz799FP27t3L/fv3efTokd6jMJHhWMKYScEghFCd6Oho1q1bh0ajoUuXLpQsWZIPP/yQgwcPKh1NiELFwcGBR48e8eabb+Li4oKjoyOOjo44ODjg6OiodLwCJSPAhTGTOQxCCFVLTExk06ZNrFmzhp07d1K6dGmuXLmidCwhCoXXX3+dIkWKMHTo0GwnPTdu3FihZPnvyZMnLFiwgJEjRyodRYg8k4JBCKF69+7dY926dSxcuJCwsDAZoiREAbGysiIkJARfX1+lo+SLu3fvcuTIEczMzGjatCmmpqakpqby3XffMX36dNLS0rh3757SMYXIMxmSJIRQpcTERFavXk1gYCClSpVi3rx5dOjQgXPnzikdTYhCw9/fn+vXrysdI18EBwfj4+ND27ZtadWqFfXq1eP8+fNUqlSJRYsW8fnnn6u27aLwkR4GIYTqdOvWjc2bN2NlZUWXLl3o2bMndevWVTqWEIXOzz//zOeff86oUaOoUqUKRYsW1TtftWpVhZLl3RtvvIGbmxuffPIJy5cvZ/bs2fj4+PDFF1/w9ttvKx1PCIOSgkEIoTo9e/akZ8+etGjRAlNTU71zZ8+epXLlygolE6JwMTHJOpBBo9Gg1WrRaDRGPTywWLFi7N+/Hz8/P5KSkrCxsWHjxo20a9dO6WhCGJwUDEII1Xv8+DFr165lyZIlnDhxwqg/pAhhTK5du/bc8x4eHgWUxPBMTEyIiYnBxcUFyNyY7dSpU5QtW1bhZEIYXhGlAwghRH7Zt28fQUFBbNiwATc3Nzp27Mi3336rdCwhCg1jLghy4/z588TExACZy6ZevHiRhIQEvWuMediVEE9JD4MQQlViYmJYtmwZQUFBPHr0iC5durBw4UJCQ0Px8/NTOp4Qhc7KlStZuHAhV69e5dChQ3h4eDBv3jy8vLyMeviOiYmJbnjVv6ll2JUQT8kqSUII1WjTpg2+vr6cPn2aefPmcevWLb755hulYwlRaH3//fcMHz6cwMBA4uLidB+eHRwcmDdvnrLh8ujq1atERERw9erVLI//b+9uQqJ62ziO/046iZUhlZBaQoGKgwihkMskXASNtogoKkYcoSSYhRBEq1yULSwErU3NHF8IEyFiXBS0skYxcWESkVBJLnLCQPFoL9TYs3jQ59/LPH/TMx5m+n5WenMvfstzzXVf9720/ubNG6djAragwwAgaaSmpsrv96u+vl75+fnL6y6Xiw4D4AC3260rV67oyJEjysjI0LNnz7R37149f/5cBw4c4I0CIEEwwwAgaYTDYQUCAZWWlqqoqEinT5/W8ePHnY4F/LUmJia0b9++X9bT0tJ+OeufaCYnJ1e0Ly8vL85JgPijYACQNMrLy1VeXq6Wlhb19PQoGAyqoaFBi4uLevTokXbv3q2MjAynYwJ/jT179mh0dPSX4eeHDx+qqKjIoVT22LNnz/LfS4c1DMP4YY0ZBiQLCgYASWfz5s2qra1VbW2txsfHFQgEdPXqVV24cEGVlZUKhUJORwT+Cg0NDTp37pw+f/6s79+/a3h4WN3d3WpqatLt27edjrcmhmFo165dqqmpkcfjUWoqn1RIXswwAPgrRKNR9fX1KRgMUjAA6+jOnTu6dOmSXr9+LUnKyclRY2OjfD6fw8nWJhKJqKOjQ6ZpanZ2VqdOnZLP50v4zgnwOxQMAADANqFQSIcOHZLL5fph/ePHj5qfn19+6CyZhMNhmaap3t5eud1u+Xw++Xy+3750DSQiCgYAAGCblJQURSIRZWVlKSUlRVNTU0lZJPzO+/fvdeLECfX392t6elrbtm1zOhJgC0pfAABgm6ysLA0NDUn63+BvshscHFRdXZ0KCgo0Pz+vGzduKDMz0+lYgG2Y0AEAALY5e/asqqurZRiGDMPQzp07Y+5N5BuEpqam1NnZKdM0NTMzo5MnT2pgYEDFxcVORwNsx5EkAABgq5cvX+rVq1eqqqqSaZoxf22vrq5e32A2crlcys3NldfrVVVV1S8zG0tKSkrWORlgPwoGAAAQF42NjTp//rw2bdr0f/cNDAyorKxMaWlp65Rs7f450Lx07OrnTyreYUCyoGAAAACO2rp1q0ZHR7V3716no6zY27dv/3WPZVkcUUJSYIYBAAA4KhF/u/z59eollmWpu7tbgUBAIyMjdBiQFLglCQAAYI0eP34sr9er7OxsNTc3q6KiYvm2KCDR0WEAAABYhUgkovb2dgUCAc3NzenYsWP68uWL7t+/L7fb7XQ8wDZ0GAAAAP6Qx+NRYWGhxsbG1NLSonfv3qm1tdXpWEBc0GEAAACOSsTH3R48eCC/36/6+nrl5+c7HQeIKzoMAADAUYk49BwOh2VZlkpLS7V//361tbXpw4cPTscC4oKCAQAArKvPnz+rubl5+X/LshLqSlVJKi8v161btzQ1NaUzZ87o7t27ysnJ0eLioh49eiTLspyOCNiGdxgAAIDtpqen9fTpU23cuFEHDx5USkqKvn79qps3b6qpqUnfvn1Lul/kx8fHFQgE1NXVpdnZWVVWVioUCjkdC1gzCgYAAGCrcDisw4cPa25uToZhqKysTKZp6siRI0pNTZXf75fX61V6errTUeMiGo2qr69PwWCQggFJgYIBAADY6sCBA8rJydHFixfV0dGha9euKT8/X5cvX9bRo0edjgfgD1EwAAAAW23fvl1PnjyR2+3Wp0+ftGXLFt27d0/V1dVORwOwCgw9AwAAW83MzGjHjh2SpPT0dG3atEnFxcUOpwKwWrzDAAAAbPfixQtFIhFJ/702dXx8XAsLCz/sKSkpcSIagD/EkSQAAGCrDRs2yDCM376vsLRuGIai0agD6QD8KToMAADAVhMTE05HAGAjOgwAAAAAYqLDAAAAbDU5ObmifXl5eXFOAsAOdBgAAICtUlJSlv9e+swwDOOHNWYYgMRBhwEAANjKMAzt2rVLNTU18ng8Sk3lcwNIZHQYAACArSKRiDo6OmSapmZnZ3Xq1Cn5fD4VFRU5HQ3AKlAwAACAuAmHwzJNU729vXK73fL5fPL5fNqwgbdjgURBwQAAAOLu/fv3OnHihPr7+zU9Pa1t27Y5HQnAClHeAwCAuBkcHFRdXZ0KCgo0Pz+vGzduKDMz0+lYAP4AU0gAAMBWU1NT6uzslGmampmZ0cmTJzUwMKDi4mKnowFYBY4kAQAAW7lcLuXm5srr9aqqqkoul+u3+0pKStY5GYDVoGAAAAC2+udA89L7Cz9/bvAOA5A4OJIEAABsNTEx8a97LMtahyQA7ECHAQAArAvLstTd3a1AIKCRkRE6DECC4JYkAAAQV48fP5bX61V2draam5tVUVGhoaEhp2MBWCGOJAEAANtFIhG1t7crEAhobm5Ox44d05cvX3T//n253W6n4wH4A3QYAACArTwejwoLCzU2NqaWlha9e/dOra2tTscCsEp0GAAAgK0ePHggv9+v+vp65efnOx0HwBrRYQAAALYKh8OyLEulpaXav3+/2tra9OHDB6djAVglbkkCAABxsbCwoJ6eHgWDQQ0PDysajer69euqra1VRkaG0/EArBAFAwAAiLvx8XEFAgF1dXVpdnZWlZWVCoVCTscCsAIUDAAAYN1Eo1H19fUpGAxSMAAJgoIBAAAAQEwMPQMAAACIiYIBAAAAQEwUDAAAAABiomAAAAAAEBMFAwAAAICYKBgAAAAAxETBAAAAACAmCgYAAAAAMf0HrSX/4laQQB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47801"/>
            <a:ext cx="585472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TotalTime>
  <Words>890</Words>
  <Application>Microsoft Office PowerPoint</Application>
  <PresentationFormat>Custom</PresentationFormat>
  <Paragraphs>82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PowerPoint Presentation</vt:lpstr>
      <vt:lpstr>ALGORITHM &amp; DEPLOYMENT</vt:lpstr>
      <vt:lpstr>PowerPoint Presentation</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Dell</dc:creator>
  <cp:lastModifiedBy>Dell</cp:lastModifiedBy>
  <cp:revision>20</cp:revision>
  <dcterms:created xsi:type="dcterms:W3CDTF">2024-04-04T17:06:50Z</dcterms:created>
  <dcterms:modified xsi:type="dcterms:W3CDTF">2024-04-05T04:44:41Z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