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3" r:id="rId2"/>
    <p:sldId id="264" r:id="rId3"/>
    <p:sldId id="257" r:id="rId4"/>
    <p:sldId id="258" r:id="rId5"/>
    <p:sldId id="265" r:id="rId6"/>
    <p:sldId id="266" r:id="rId7"/>
    <p:sldId id="267" r:id="rId8"/>
    <p:sldId id="259" r:id="rId9"/>
    <p:sldId id="261" r:id="rId10"/>
    <p:sldId id="260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334" y="-8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24629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1509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540000" y="2667000"/>
            <a:ext cx="7772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24" name="Phase 1and 2 - Design and Tasks"/>
          <p:cNvSpPr txBox="1">
            <a:spLocks noGrp="1"/>
          </p:cNvSpPr>
          <p:nvPr>
            <p:ph type="body" sz="quarter" idx="1"/>
          </p:nvPr>
        </p:nvSpPr>
        <p:spPr>
          <a:xfrm>
            <a:off x="1320800" y="1143000"/>
            <a:ext cx="10464800" cy="3352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b="1" dirty="0" smtClean="0">
                <a:latin typeface="Bradley Hand ITC" panose="03070402050302030203" pitchFamily="66" charset="0"/>
              </a:rPr>
              <a:t>Cant buy a property TO-LET? </a:t>
            </a:r>
            <a:endParaRPr lang="en-US" sz="4400" b="1" dirty="0">
              <a:latin typeface="Bradley Hand ITC" panose="03070402050302030203" pitchFamily="66" charset="0"/>
            </a:endParaRPr>
          </a:p>
          <a:p>
            <a:endParaRPr lang="en-US" sz="4400" b="1" dirty="0" smtClean="0">
              <a:latin typeface="Bradley Hand ITC" panose="03070402050302030203" pitchFamily="66" charset="0"/>
            </a:endParaRPr>
          </a:p>
          <a:p>
            <a:r>
              <a:rPr lang="en-US" sz="4400" b="1" dirty="0" smtClean="0">
                <a:latin typeface="Bradley Hand ITC" panose="03070402050302030203" pitchFamily="66" charset="0"/>
              </a:rPr>
              <a:t>Would like some rent ?</a:t>
            </a:r>
            <a:endParaRPr sz="4400" b="1" dirty="0">
              <a:latin typeface="Bradley Hand ITC" panose="03070402050302030203" pitchFamily="66" charset="0"/>
            </a:endParaRPr>
          </a:p>
        </p:txBody>
      </p:sp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657600"/>
            <a:ext cx="4572000" cy="53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264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f8b5cb7d-64ab-43fc-8df2-66c7a539d973-2.jpg" descr="f8b5cb7d-64ab-43fc-8df2-66c7a539d973-2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63264" r="5808"/>
          <a:stretch>
            <a:fillRect/>
          </a:stretch>
        </p:blipFill>
        <p:spPr>
          <a:xfrm>
            <a:off x="7797800" y="2209800"/>
            <a:ext cx="4953000" cy="5943600"/>
          </a:xfrm>
          <a:prstGeom prst="rect">
            <a:avLst/>
          </a:prstGeom>
        </p:spPr>
      </p:pic>
      <p:sp>
        <p:nvSpPr>
          <p:cNvPr id="133" name="Phase 2…"/>
          <p:cNvSpPr txBox="1">
            <a:spLocks noGrp="1"/>
          </p:cNvSpPr>
          <p:nvPr>
            <p:ph type="body" sz="half" idx="1"/>
          </p:nvPr>
        </p:nvSpPr>
        <p:spPr>
          <a:xfrm>
            <a:off x="355600" y="831502"/>
            <a:ext cx="6985000" cy="794419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519937">
              <a:defRPr sz="3382"/>
            </a:pPr>
            <a:r>
              <a:rPr lang="en-US" b="1" dirty="0" smtClean="0">
                <a:latin typeface="Bradley Hand ITC" panose="03070402050302030203" pitchFamily="66" charset="0"/>
              </a:rPr>
              <a:t>Our further expansion plans ..</a:t>
            </a:r>
          </a:p>
          <a:p>
            <a:pPr defTabSz="519937">
              <a:defRPr sz="3382"/>
            </a:pPr>
            <a:endParaRPr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r>
              <a:rPr lang="en-US" dirty="0" smtClean="0">
                <a:latin typeface="Bradley Hand ITC" panose="03070402050302030203" pitchFamily="66" charset="0"/>
              </a:rPr>
              <a:t>Verification of property against land registry</a:t>
            </a: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endParaRPr lang="en-US" dirty="0" smtClean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r>
              <a:rPr dirty="0" smtClean="0">
                <a:latin typeface="Bradley Hand ITC" panose="03070402050302030203" pitchFamily="66" charset="0"/>
              </a:rPr>
              <a:t>Fund </a:t>
            </a:r>
            <a:r>
              <a:rPr dirty="0">
                <a:latin typeface="Bradley Hand ITC" panose="03070402050302030203" pitchFamily="66" charset="0"/>
              </a:rPr>
              <a:t>Manager creates Fund on a set of </a:t>
            </a:r>
            <a:r>
              <a:rPr dirty="0" smtClean="0">
                <a:latin typeface="Bradley Hand ITC" panose="03070402050302030203" pitchFamily="66" charset="0"/>
              </a:rPr>
              <a:t>Properties</a:t>
            </a:r>
            <a:endParaRPr lang="en-US" dirty="0" smtClean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endParaRPr sz="3400"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3400" dirty="0">
                <a:latin typeface="Bradley Hand ITC" panose="03070402050302030203" pitchFamily="66" charset="0"/>
              </a:rPr>
              <a:t>I</a:t>
            </a:r>
            <a:r>
              <a:rPr sz="3400" dirty="0">
                <a:latin typeface="Bradley Hand ITC" panose="03070402050302030203" pitchFamily="66" charset="0"/>
              </a:rPr>
              <a:t>nvite bids from Investors </a:t>
            </a:r>
            <a:r>
              <a:rPr lang="en-US" sz="3400" dirty="0">
                <a:latin typeface="Bradley Hand ITC" panose="03070402050302030203" pitchFamily="66" charset="0"/>
              </a:rPr>
              <a:t> </a:t>
            </a: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endParaRPr sz="3400"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3400" dirty="0">
                <a:latin typeface="Bradley Hand ITC" panose="03070402050302030203" pitchFamily="66" charset="0"/>
              </a:rPr>
              <a:t>Handle shareholders </a:t>
            </a:r>
            <a:r>
              <a:rPr sz="3400" dirty="0">
                <a:latin typeface="Bradley Hand ITC" panose="03070402050302030203" pitchFamily="66" charset="0"/>
              </a:rPr>
              <a:t>for different share values</a:t>
            </a:r>
            <a:endParaRPr lang="en-US" sz="3400"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endParaRPr sz="3400"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r>
              <a:rPr sz="3400" dirty="0">
                <a:latin typeface="Bradley Hand ITC" panose="03070402050302030203" pitchFamily="66" charset="0"/>
              </a:rPr>
              <a:t>Collects Rental Income</a:t>
            </a:r>
            <a:endParaRPr lang="en-US" sz="3400"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r>
              <a:rPr dirty="0">
                <a:latin typeface="Bradley Hand ITC" panose="03070402050302030203" pitchFamily="66" charset="0"/>
              </a:rPr>
              <a:t>Distributes Dividend to share </a:t>
            </a:r>
            <a:r>
              <a:rPr dirty="0" smtClean="0">
                <a:latin typeface="Bradley Hand ITC" panose="03070402050302030203" pitchFamily="66" charset="0"/>
              </a:rPr>
              <a:t>holders</a:t>
            </a:r>
            <a:r>
              <a:rPr lang="en-US" dirty="0" smtClean="0">
                <a:latin typeface="Bradley Hand ITC" panose="03070402050302030203" pitchFamily="66" charset="0"/>
              </a:rPr>
              <a:t> as per their share</a:t>
            </a:r>
            <a:endParaRPr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142259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8400" y="0"/>
            <a:ext cx="1010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http://localhost:10009/api/property/me</a:t>
            </a:r>
            <a:endParaRPr lang="en-GB" dirty="0">
              <a:latin typeface="Bradley Hand ITC" panose="03070402050302030203" pitchFamily="66" charset="0"/>
              <a:cs typeface="Adobe Devanagari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3055600" cy="922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7112000" y="4406642"/>
            <a:ext cx="4800600" cy="170231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Party C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(Fund Manager)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7120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3004800" cy="922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59000" y="0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http://localhost:10009/api/property/my-funds</a:t>
            </a:r>
            <a:endParaRPr lang="en-GB" dirty="0">
              <a:latin typeface="Bradley Hand ITC" panose="03070402050302030203" pitchFamily="66" charset="0"/>
              <a:cs typeface="Adobe Devanagari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12000" y="4406642"/>
            <a:ext cx="4800600" cy="170231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Currently holds no funds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8759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30887"/>
            <a:ext cx="13004800" cy="93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427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http://localhost:10009/api/property/create-fund?fundStateValue=100&amp;partyNames=PartyA&amp;partyNames=PartyB</a:t>
            </a:r>
          </a:p>
        </p:txBody>
      </p:sp>
      <p:sp>
        <p:nvSpPr>
          <p:cNvPr id="7" name="Oval 6"/>
          <p:cNvSpPr/>
          <p:nvPr/>
        </p:nvSpPr>
        <p:spPr>
          <a:xfrm>
            <a:off x="7950200" y="3725287"/>
            <a:ext cx="4800600" cy="2481342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Creates a fund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With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PartyA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&amp;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PartyB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2284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330"/>
            <a:ext cx="13004800" cy="910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59000" y="0"/>
            <a:ext cx="9296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http://localhost:10009/api/property/my-funds</a:t>
            </a:r>
            <a:endParaRPr lang="en-GB" sz="3000" dirty="0">
              <a:latin typeface="Bradley Hand ITC" panose="03070402050302030203" pitchFamily="66" charset="0"/>
              <a:cs typeface="Adobe Devanagari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950200" y="4504313"/>
            <a:ext cx="4800600" cy="923290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My Fund 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5525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600" y="0"/>
            <a:ext cx="1290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http://localhost:10009/api/property/register-property?address=XYZ&amp;propertyManager=PartyC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430888"/>
            <a:ext cx="12987867" cy="93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950200" y="4114800"/>
            <a:ext cx="4800600" cy="170231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Registers a Property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7741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2" y="646330"/>
            <a:ext cx="12987867" cy="910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6400" y="0"/>
            <a:ext cx="11430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http://localhost:10009/api/property/my-properties </a:t>
            </a:r>
          </a:p>
        </p:txBody>
      </p:sp>
      <p:sp>
        <p:nvSpPr>
          <p:cNvPr id="7" name="Oval 6"/>
          <p:cNvSpPr/>
          <p:nvPr/>
        </p:nvSpPr>
        <p:spPr>
          <a:xfrm>
            <a:off x="7950200" y="3725287"/>
            <a:ext cx="4800600" cy="2481342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Property Registered (</a:t>
            </a:r>
            <a:r>
              <a:rPr lang="en-US" dirty="0" err="1" smtClean="0">
                <a:solidFill>
                  <a:srgbClr val="FFFFFF"/>
                </a:solidFill>
              </a:rPr>
              <a:t>PartyC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2306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457200"/>
            <a:ext cx="13004800" cy="929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1732" y="0"/>
            <a:ext cx="12810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http://localhost:10009/api/property/pay-dividend?amount=10&amp;fundId=86aeab7a-8f29-4a20-9305-91e3160931a6</a:t>
            </a:r>
          </a:p>
        </p:txBody>
      </p:sp>
      <p:sp>
        <p:nvSpPr>
          <p:cNvPr id="7" name="Oval 6"/>
          <p:cNvSpPr/>
          <p:nvPr/>
        </p:nvSpPr>
        <p:spPr>
          <a:xfrm>
            <a:off x="7950200" y="6984484"/>
            <a:ext cx="4800600" cy="923290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Pays Dividend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71941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430887"/>
            <a:ext cx="12979400" cy="93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54200" y="0"/>
            <a:ext cx="993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Bradley Hand ITC" panose="03070402050302030203" pitchFamily="66" charset="0"/>
                <a:cs typeface="Adobe Devanagari" pitchFamily="18" charset="0"/>
              </a:rPr>
              <a:t>http://localhost:10012/api/property/my-dividend</a:t>
            </a:r>
            <a:endParaRPr lang="en-GB" sz="2000" dirty="0">
              <a:latin typeface="Bradley Hand ITC" panose="03070402050302030203" pitchFamily="66" charset="0"/>
              <a:cs typeface="Adobe Devanagari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950200" y="6594971"/>
            <a:ext cx="4800600" cy="170231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FFFFFF"/>
                </a:solidFill>
              </a:rPr>
              <a:t>PartyA</a:t>
            </a:r>
            <a:r>
              <a:rPr lang="en-US" dirty="0" smtClean="0">
                <a:solidFill>
                  <a:srgbClr val="FFFFFF"/>
                </a:solidFill>
              </a:rPr>
              <a:t> receives Dividend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3402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616200" y="1752600"/>
            <a:ext cx="7772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20" name="Corda App from Corda Code Club…"/>
          <p:cNvSpPr txBox="1">
            <a:spLocks noGrp="1"/>
          </p:cNvSpPr>
          <p:nvPr>
            <p:ph type="subTitle" sz="quarter" idx="1"/>
          </p:nvPr>
        </p:nvSpPr>
        <p:spPr>
          <a:xfrm>
            <a:off x="431800" y="1066800"/>
            <a:ext cx="12293600" cy="1295400"/>
          </a:xfrm>
          <a:prstGeom prst="rect">
            <a:avLst/>
          </a:prstGeom>
        </p:spPr>
        <p:txBody>
          <a:bodyPr/>
          <a:lstStyle/>
          <a:p>
            <a:r>
              <a:rPr lang="en-US" sz="6600" b="1" dirty="0" smtClean="0">
                <a:latin typeface="Bradley Hand ITC" panose="03070402050302030203" pitchFamily="66" charset="0"/>
              </a:rPr>
              <a:t>Awesome Property Fund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6" name="Corda App from Corda Code Club…"/>
          <p:cNvSpPr txBox="1">
            <a:spLocks/>
          </p:cNvSpPr>
          <p:nvPr/>
        </p:nvSpPr>
        <p:spPr>
          <a:xfrm>
            <a:off x="203200" y="7543800"/>
            <a:ext cx="12293600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5908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0226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4544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8862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n-US" sz="2800" b="1" dirty="0" smtClean="0">
                <a:latin typeface="Bradley Hand ITC" panose="03070402050302030203" pitchFamily="66" charset="0"/>
              </a:rPr>
              <a:t>Denzel , Deepa, Lonnie , Patrick, Abel</a:t>
            </a:r>
          </a:p>
          <a:p>
            <a:pPr hangingPunct="1"/>
            <a:r>
              <a:rPr lang="en-US" sz="2800" b="1" dirty="0" smtClean="0">
                <a:latin typeface="Bradley Hand ITC" panose="03070402050302030203" pitchFamily="66" charset="0"/>
              </a:rPr>
              <a:t>(Rajesh, Joel)</a:t>
            </a:r>
          </a:p>
          <a:p>
            <a:pPr hangingPunct="1"/>
            <a:endParaRPr lang="en-US" dirty="0" smtClean="0">
              <a:latin typeface="Bradley Hand ITC" panose="03070402050302030203" pitchFamily="66" charset="0"/>
            </a:endParaRPr>
          </a:p>
          <a:p>
            <a:pPr hangingPunct="1"/>
            <a:endParaRPr lang="en-US" dirty="0"/>
          </a:p>
        </p:txBody>
      </p:sp>
      <p:pic>
        <p:nvPicPr>
          <p:cNvPr id="4100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2667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825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4" y="430887"/>
            <a:ext cx="13021733" cy="93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82800" y="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Bradley Hand ITC" panose="03070402050302030203" pitchFamily="66" charset="0"/>
                <a:cs typeface="Adobe Devanagari" pitchFamily="18" charset="0"/>
              </a:rPr>
              <a:t>http://localhost:10015/api/property/my-dividend</a:t>
            </a:r>
          </a:p>
        </p:txBody>
      </p:sp>
      <p:sp>
        <p:nvSpPr>
          <p:cNvPr id="7" name="Oval 6"/>
          <p:cNvSpPr/>
          <p:nvPr/>
        </p:nvSpPr>
        <p:spPr>
          <a:xfrm>
            <a:off x="7950200" y="6594971"/>
            <a:ext cx="4800600" cy="170231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FFFFFF"/>
                </a:solidFill>
              </a:rPr>
              <a:t>PartyB</a:t>
            </a:r>
            <a:r>
              <a:rPr lang="en-US" dirty="0" smtClean="0">
                <a:solidFill>
                  <a:srgbClr val="FFFFFF"/>
                </a:solidFill>
              </a:rPr>
              <a:t> receives Dividend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3813298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44800" y="0"/>
            <a:ext cx="65024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http://localhost:10009/api/property/my-dividend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30887"/>
            <a:ext cx="13004800" cy="93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950200" y="6594971"/>
            <a:ext cx="4800600" cy="170231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FFFFFF"/>
                </a:solidFill>
              </a:rPr>
              <a:t>PartyC</a:t>
            </a:r>
            <a:r>
              <a:rPr lang="en-US" dirty="0" smtClean="0">
                <a:solidFill>
                  <a:srgbClr val="FFFFFF"/>
                </a:solidFill>
              </a:rPr>
              <a:t> No Dividend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87743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2348"/>
            <a:ext cx="13004800" cy="893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965200" y="52907"/>
            <a:ext cx="1562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Bradley Hand ITC" panose="03070402050302030203" pitchFamily="66" charset="0"/>
                <a:cs typeface="Adobe Devanagari" pitchFamily="18" charset="0"/>
              </a:rPr>
              <a:t>http://</a:t>
            </a:r>
            <a:r>
              <a:rPr lang="en-GB" sz="2000" dirty="0">
                <a:latin typeface="Bradley Hand ITC" panose="03070402050302030203" pitchFamily="66" charset="0"/>
                <a:cs typeface="Adobe Devanagari" pitchFamily="18" charset="0"/>
              </a:rPr>
              <a:t>localhost:10009/api/property/sell-fund-share?fundId=86aeab7a-8f29-4a20-9305-91e3160931a6&amp;currentInvestor=PartyA&amp;newInvestor=PartyC</a:t>
            </a:r>
          </a:p>
        </p:txBody>
      </p:sp>
      <p:sp>
        <p:nvSpPr>
          <p:cNvPr id="7" name="Oval 6"/>
          <p:cNvSpPr/>
          <p:nvPr/>
        </p:nvSpPr>
        <p:spPr>
          <a:xfrm>
            <a:off x="8026400" y="5486400"/>
            <a:ext cx="4800600" cy="170231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FFFFFF"/>
                </a:solidFill>
              </a:rPr>
              <a:t>PartyA</a:t>
            </a:r>
            <a:r>
              <a:rPr lang="en-US" dirty="0" smtClean="0">
                <a:solidFill>
                  <a:srgbClr val="FFFFFF"/>
                </a:solidFill>
              </a:rPr>
              <a:t> sells to </a:t>
            </a:r>
            <a:r>
              <a:rPr lang="en-US" dirty="0" err="1" smtClean="0">
                <a:solidFill>
                  <a:srgbClr val="FFFFFF"/>
                </a:solidFill>
              </a:rPr>
              <a:t>PartyC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569428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8000" y="0"/>
            <a:ext cx="96181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http://localhost:10009/api/property/my-funds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887"/>
            <a:ext cx="13004800" cy="93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8026400" y="5096887"/>
            <a:ext cx="4800600" cy="2481342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FFFFFF"/>
                </a:solidFill>
              </a:rPr>
              <a:t>PartyC</a:t>
            </a:r>
            <a:r>
              <a:rPr lang="en-US" dirty="0" smtClean="0">
                <a:solidFill>
                  <a:srgbClr val="FFFFFF"/>
                </a:solidFill>
              </a:rPr>
              <a:t> &amp; </a:t>
            </a:r>
            <a:r>
              <a:rPr lang="en-US" dirty="0" err="1" smtClean="0">
                <a:solidFill>
                  <a:srgbClr val="FFFFFF"/>
                </a:solidFill>
              </a:rPr>
              <a:t>PartyB</a:t>
            </a:r>
            <a:r>
              <a:rPr lang="en-US" dirty="0" smtClean="0">
                <a:solidFill>
                  <a:srgbClr val="FFFFFF"/>
                </a:solidFill>
              </a:rPr>
              <a:t> are the new investors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589986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www.i2symbol.com/pictures/emojis/a/f/f/2/aff22723ab391b694c9bcae65ee2da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2514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main Vocabulary…"/>
          <p:cNvSpPr txBox="1">
            <a:spLocks noGrp="1"/>
          </p:cNvSpPr>
          <p:nvPr>
            <p:ph type="body" sz="half" idx="1"/>
          </p:nvPr>
        </p:nvSpPr>
        <p:spPr>
          <a:xfrm>
            <a:off x="1320800" y="762000"/>
            <a:ext cx="10591800" cy="10225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b="1" dirty="0" smtClean="0">
                <a:latin typeface="Bradley Hand ITC" panose="03070402050302030203" pitchFamily="66" charset="0"/>
              </a:rPr>
              <a:t>Thank you !</a:t>
            </a:r>
            <a:endParaRPr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pPr marL="0" lvl="8" indent="0">
              <a:spcBef>
                <a:spcPts val="0"/>
              </a:spcBef>
              <a:buClr>
                <a:srgbClr val="535353"/>
              </a:buClr>
              <a:buSzPct val="100000"/>
              <a:buNone/>
            </a:pPr>
            <a:endParaRPr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468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hase 1and 2 - Design and Tasks"/>
          <p:cNvSpPr txBox="1">
            <a:spLocks noGrp="1"/>
          </p:cNvSpPr>
          <p:nvPr>
            <p:ph type="body" sz="quarter" idx="1"/>
          </p:nvPr>
        </p:nvSpPr>
        <p:spPr>
          <a:xfrm>
            <a:off x="1549400" y="7010400"/>
            <a:ext cx="10464800" cy="11303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600" b="1" dirty="0" smtClean="0">
                <a:latin typeface="Bradley Hand ITC" panose="03070402050302030203" pitchFamily="66" charset="0"/>
              </a:rPr>
              <a:t>Use Case</a:t>
            </a:r>
          </a:p>
          <a:p>
            <a:r>
              <a:rPr lang="en-US" sz="4400" b="1" dirty="0" smtClean="0">
                <a:latin typeface="Bradley Hand ITC" panose="03070402050302030203" pitchFamily="66" charset="0"/>
              </a:rPr>
              <a:t>Invest in Property Management Fund</a:t>
            </a:r>
            <a:endParaRPr sz="4400" b="1" dirty="0">
              <a:latin typeface="Bradley Hand ITC" panose="03070402050302030203" pitchFamily="66" charset="0"/>
            </a:endParaRPr>
          </a:p>
        </p:txBody>
      </p:sp>
      <p:pic>
        <p:nvPicPr>
          <p:cNvPr id="7" name="house-prices-uk-property-investment-areas-1025796.jpg" descr="house-prices-uk-property-investment-areas-1025796.jpg"/>
          <p:cNvPicPr>
            <a:picLocks noChangeAspect="1"/>
          </p:cNvPicPr>
          <p:nvPr/>
        </p:nvPicPr>
        <p:blipFill>
          <a:blip r:embed="rId2">
            <a:extLst/>
          </a:blip>
          <a:srcRect t="2454" b="2454"/>
          <a:stretch>
            <a:fillRect/>
          </a:stretch>
        </p:blipFill>
        <p:spPr>
          <a:xfrm>
            <a:off x="1549400" y="1096597"/>
            <a:ext cx="10058400" cy="5673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921000" y="1752600"/>
            <a:ext cx="7772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126" name="SetWidth350-istock000010774987large1.jpg" descr="SetWidth350-istock000010774987large1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4050" r="24050"/>
          <a:stretch>
            <a:fillRect/>
          </a:stretch>
        </p:blipFill>
        <p:spPr>
          <a:xfrm>
            <a:off x="4521200" y="2971800"/>
            <a:ext cx="5175484" cy="4254500"/>
          </a:xfrm>
          <a:prstGeom prst="rect">
            <a:avLst/>
          </a:prstGeom>
        </p:spPr>
      </p:pic>
      <p:sp>
        <p:nvSpPr>
          <p:cNvPr id="127" name="Domain Vocabulary…"/>
          <p:cNvSpPr txBox="1">
            <a:spLocks noGrp="1"/>
          </p:cNvSpPr>
          <p:nvPr>
            <p:ph type="body" sz="half" idx="1"/>
          </p:nvPr>
        </p:nvSpPr>
        <p:spPr>
          <a:xfrm>
            <a:off x="635000" y="685800"/>
            <a:ext cx="10744200" cy="10225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b="1" dirty="0">
                <a:latin typeface="Bradley Hand ITC" panose="03070402050302030203" pitchFamily="66" charset="0"/>
              </a:rPr>
              <a:t>Domain </a:t>
            </a:r>
            <a:r>
              <a:rPr sz="4400" b="1" dirty="0" smtClean="0">
                <a:latin typeface="Bradley Hand ITC" panose="03070402050302030203" pitchFamily="66" charset="0"/>
              </a:rPr>
              <a:t>Vocabulary</a:t>
            </a:r>
            <a:r>
              <a:rPr lang="en-US" sz="4400" b="1" dirty="0" smtClean="0">
                <a:latin typeface="Bradley Hand ITC" panose="03070402050302030203" pitchFamily="66" charset="0"/>
              </a:rPr>
              <a:t> : PROPERTY</a:t>
            </a:r>
            <a:endParaRPr sz="4400" b="1"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pPr marL="0" lvl="8" indent="0">
              <a:spcBef>
                <a:spcPts val="0"/>
              </a:spcBef>
              <a:buClr>
                <a:srgbClr val="535353"/>
              </a:buClr>
              <a:buSzPct val="100000"/>
              <a:buNone/>
            </a:pPr>
            <a:endParaRPr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21000" y="1752600"/>
            <a:ext cx="7772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" name="Domain Vocabulary…"/>
          <p:cNvSpPr txBox="1">
            <a:spLocks noGrp="1"/>
          </p:cNvSpPr>
          <p:nvPr>
            <p:ph type="body" sz="half" idx="1"/>
          </p:nvPr>
        </p:nvSpPr>
        <p:spPr>
          <a:xfrm>
            <a:off x="635000" y="685800"/>
            <a:ext cx="10591800" cy="10225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b="1" dirty="0">
                <a:latin typeface="Bradley Hand ITC" panose="03070402050302030203" pitchFamily="66" charset="0"/>
              </a:rPr>
              <a:t>Domain </a:t>
            </a:r>
            <a:r>
              <a:rPr sz="4400" b="1" dirty="0" smtClean="0">
                <a:latin typeface="Bradley Hand ITC" panose="03070402050302030203" pitchFamily="66" charset="0"/>
              </a:rPr>
              <a:t>Vocabulary</a:t>
            </a:r>
            <a:r>
              <a:rPr lang="en-US" sz="4400" b="1" dirty="0" smtClean="0">
                <a:latin typeface="Bradley Hand ITC" panose="03070402050302030203" pitchFamily="66" charset="0"/>
              </a:rPr>
              <a:t> : FUND MANAGER</a:t>
            </a:r>
            <a:endParaRPr sz="4400" b="1"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pPr marL="0" lvl="8" indent="0">
              <a:spcBef>
                <a:spcPts val="0"/>
              </a:spcBef>
              <a:buClr>
                <a:srgbClr val="535353"/>
              </a:buClr>
              <a:buSzPct val="100000"/>
              <a:buNone/>
            </a:pPr>
            <a:endParaRPr dirty="0">
              <a:latin typeface="Bradley Hand ITC" panose="03070402050302030203" pitchFamily="66" charset="0"/>
            </a:endParaRPr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276600"/>
            <a:ext cx="43972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550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921000" y="1752600"/>
            <a:ext cx="7772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" name="Domain Vocabulary…"/>
          <p:cNvSpPr txBox="1">
            <a:spLocks noGrp="1"/>
          </p:cNvSpPr>
          <p:nvPr>
            <p:ph type="body" sz="half" idx="1"/>
          </p:nvPr>
        </p:nvSpPr>
        <p:spPr>
          <a:xfrm>
            <a:off x="635000" y="685800"/>
            <a:ext cx="11506200" cy="10225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b="1" dirty="0">
                <a:latin typeface="Bradley Hand ITC" panose="03070402050302030203" pitchFamily="66" charset="0"/>
              </a:rPr>
              <a:t>Domain </a:t>
            </a:r>
            <a:r>
              <a:rPr sz="4400" b="1" dirty="0" smtClean="0">
                <a:latin typeface="Bradley Hand ITC" panose="03070402050302030203" pitchFamily="66" charset="0"/>
              </a:rPr>
              <a:t>Vocabulary</a:t>
            </a:r>
            <a:r>
              <a:rPr lang="en-US" sz="4400" b="1" dirty="0" smtClean="0">
                <a:latin typeface="Bradley Hand ITC" panose="03070402050302030203" pitchFamily="66" charset="0"/>
              </a:rPr>
              <a:t> : INVESTORS</a:t>
            </a:r>
            <a:endParaRPr sz="4400" b="1"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pPr marL="0" lvl="8" indent="0">
              <a:spcBef>
                <a:spcPts val="0"/>
              </a:spcBef>
              <a:buClr>
                <a:srgbClr val="535353"/>
              </a:buClr>
              <a:buSzPct val="100000"/>
              <a:buNone/>
            </a:pPr>
            <a:endParaRPr dirty="0">
              <a:latin typeface="Bradley Hand ITC" panose="03070402050302030203" pitchFamily="66" charset="0"/>
            </a:endParaRPr>
          </a:p>
        </p:txBody>
      </p:sp>
      <p:pic>
        <p:nvPicPr>
          <p:cNvPr id="9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3302000"/>
            <a:ext cx="52959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416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59000" y="1981200"/>
            <a:ext cx="10058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" name="Domain Vocabulary…"/>
          <p:cNvSpPr txBox="1">
            <a:spLocks noGrp="1"/>
          </p:cNvSpPr>
          <p:nvPr>
            <p:ph type="body" sz="half" idx="1"/>
          </p:nvPr>
        </p:nvSpPr>
        <p:spPr>
          <a:xfrm>
            <a:off x="635000" y="685800"/>
            <a:ext cx="11049000" cy="1022599"/>
          </a:xfrm>
          <a:prstGeom prst="rect">
            <a:avLst/>
          </a:prstGeom>
        </p:spPr>
        <p:txBody>
          <a:bodyPr/>
          <a:lstStyle/>
          <a:p>
            <a:r>
              <a:rPr sz="4400" b="1" dirty="0">
                <a:latin typeface="Bradley Hand ITC" panose="03070402050302030203" pitchFamily="66" charset="0"/>
              </a:rPr>
              <a:t>Domain </a:t>
            </a:r>
            <a:r>
              <a:rPr sz="4400" b="1" dirty="0" smtClean="0">
                <a:latin typeface="Bradley Hand ITC" panose="03070402050302030203" pitchFamily="66" charset="0"/>
              </a:rPr>
              <a:t>Vocabulary</a:t>
            </a:r>
            <a:r>
              <a:rPr lang="en-US" sz="4400" b="1" dirty="0" smtClean="0">
                <a:latin typeface="Bradley Hand ITC" panose="03070402050302030203" pitchFamily="66" charset="0"/>
              </a:rPr>
              <a:t> : FUND</a:t>
            </a:r>
            <a:endParaRPr sz="4400" b="1"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pPr marL="0" lvl="8" indent="0">
              <a:spcBef>
                <a:spcPts val="0"/>
              </a:spcBef>
              <a:buClr>
                <a:srgbClr val="535353"/>
              </a:buClr>
              <a:buSzPct val="100000"/>
              <a:buNone/>
            </a:pPr>
            <a:endParaRPr dirty="0">
              <a:latin typeface="Bradley Hand ITC" panose="03070402050302030203" pitchFamily="66" charset="0"/>
            </a:endParaRPr>
          </a:p>
        </p:txBody>
      </p:sp>
      <p:pic>
        <p:nvPicPr>
          <p:cNvPr id="5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5359308"/>
            <a:ext cx="3048000" cy="253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5086350"/>
            <a:ext cx="26860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2667000"/>
            <a:ext cx="3352800" cy="21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909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nvestment-profit-from-property-market.jpg" descr="Investment-profit-from-property-market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2569" r="14175"/>
          <a:stretch>
            <a:fillRect/>
          </a:stretch>
        </p:blipFill>
        <p:spPr>
          <a:xfrm>
            <a:off x="6705599" y="2183196"/>
            <a:ext cx="5359401" cy="4968108"/>
          </a:xfrm>
          <a:prstGeom prst="rect">
            <a:avLst/>
          </a:prstGeom>
        </p:spPr>
      </p:pic>
      <p:sp>
        <p:nvSpPr>
          <p:cNvPr id="130" name="Phase 1…"/>
          <p:cNvSpPr txBox="1">
            <a:spLocks noGrp="1"/>
          </p:cNvSpPr>
          <p:nvPr>
            <p:ph type="body" sz="half" idx="1"/>
          </p:nvPr>
        </p:nvSpPr>
        <p:spPr>
          <a:xfrm>
            <a:off x="355600" y="394196"/>
            <a:ext cx="5892800" cy="8381504"/>
          </a:xfrm>
          <a:prstGeom prst="rect">
            <a:avLst/>
          </a:prstGeom>
        </p:spPr>
        <p:txBody>
          <a:bodyPr/>
          <a:lstStyle/>
          <a:p>
            <a:endParaRPr dirty="0"/>
          </a:p>
          <a:p>
            <a:endParaRPr dirty="0">
              <a:latin typeface="Bradley Hand ITC" panose="03070402050302030203" pitchFamily="66" charset="0"/>
            </a:endParaRPr>
          </a:p>
          <a:p>
            <a:endParaRPr sz="4400" dirty="0">
              <a:latin typeface="Bradley Hand ITC" panose="03070402050302030203" pitchFamily="66" charset="0"/>
            </a:endParaRPr>
          </a:p>
          <a:p>
            <a:pPr marL="457200" lvl="8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rPr sz="4400" dirty="0">
                <a:latin typeface="Bradley Hand ITC" panose="03070402050302030203" pitchFamily="66" charset="0"/>
              </a:rPr>
              <a:t>Fund Manager creates Fund on a set of </a:t>
            </a:r>
            <a:r>
              <a:rPr sz="4400" dirty="0" smtClean="0">
                <a:latin typeface="Bradley Hand ITC" panose="03070402050302030203" pitchFamily="66" charset="0"/>
              </a:rPr>
              <a:t>Properties</a:t>
            </a:r>
            <a:endParaRPr lang="en-US" sz="4400" dirty="0" smtClean="0">
              <a:latin typeface="Bradley Hand ITC" panose="03070402050302030203" pitchFamily="66" charset="0"/>
            </a:endParaRPr>
          </a:p>
          <a:p>
            <a:pPr marL="457200" lvl="8" indent="-228600">
              <a:spcBef>
                <a:spcPts val="0"/>
              </a:spcBef>
              <a:buClr>
                <a:srgbClr val="535353"/>
              </a:buClr>
              <a:buSzPct val="100000"/>
            </a:pPr>
            <a:endParaRPr sz="4400" dirty="0">
              <a:latin typeface="Bradley Hand ITC" panose="03070402050302030203" pitchFamily="66" charset="0"/>
            </a:endParaRPr>
          </a:p>
          <a:p>
            <a:pPr marL="457200" lvl="8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rPr sz="4400" dirty="0">
                <a:latin typeface="Bradley Hand ITC" panose="03070402050302030203" pitchFamily="66" charset="0"/>
              </a:rPr>
              <a:t>Collects Rental </a:t>
            </a:r>
            <a:r>
              <a:rPr sz="4400" dirty="0" smtClean="0">
                <a:latin typeface="Bradley Hand ITC" panose="03070402050302030203" pitchFamily="66" charset="0"/>
              </a:rPr>
              <a:t>Income</a:t>
            </a:r>
            <a:endParaRPr lang="en-US" sz="4400" dirty="0" smtClean="0">
              <a:latin typeface="Bradley Hand ITC" panose="03070402050302030203" pitchFamily="66" charset="0"/>
            </a:endParaRPr>
          </a:p>
          <a:p>
            <a:pPr marL="457200" lvl="8" indent="-228600">
              <a:spcBef>
                <a:spcPts val="0"/>
              </a:spcBef>
              <a:buClr>
                <a:srgbClr val="535353"/>
              </a:buClr>
              <a:buSzPct val="100000"/>
            </a:pPr>
            <a:endParaRPr sz="4400" dirty="0">
              <a:latin typeface="Bradley Hand ITC" panose="03070402050302030203" pitchFamily="66" charset="0"/>
            </a:endParaRPr>
          </a:p>
          <a:p>
            <a:pPr marL="457200" lvl="8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rPr sz="4400" dirty="0">
                <a:latin typeface="Bradley Hand ITC" panose="03070402050302030203" pitchFamily="66" charset="0"/>
              </a:rPr>
              <a:t>Distributes Dividend</a:t>
            </a:r>
          </a:p>
        </p:txBody>
      </p:sp>
      <p:sp>
        <p:nvSpPr>
          <p:cNvPr id="4" name="Domain Vocabulary…"/>
          <p:cNvSpPr txBox="1">
            <a:spLocks/>
          </p:cNvSpPr>
          <p:nvPr/>
        </p:nvSpPr>
        <p:spPr>
          <a:xfrm>
            <a:off x="635000" y="685800"/>
            <a:ext cx="11049000" cy="102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5908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0226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4544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8862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n-GB" sz="4400" b="1" dirty="0" smtClean="0">
                <a:latin typeface="Bradley Hand ITC" panose="03070402050302030203" pitchFamily="66" charset="0"/>
              </a:rPr>
              <a:t>Join the trend ..</a:t>
            </a:r>
          </a:p>
          <a:p>
            <a:pPr hangingPunct="1"/>
            <a:endParaRPr lang="en-GB" dirty="0" smtClean="0">
              <a:latin typeface="Bradley Hand ITC" panose="03070402050302030203" pitchFamily="66" charset="0"/>
            </a:endParaRPr>
          </a:p>
          <a:p>
            <a:pPr hangingPunct="1"/>
            <a:endParaRPr lang="en-GB" dirty="0" smtClean="0">
              <a:latin typeface="Bradley Hand ITC" panose="03070402050302030203" pitchFamily="66" charset="0"/>
            </a:endParaRPr>
          </a:p>
          <a:p>
            <a:pPr marL="0" lvl="8" indent="0" hangingPunct="1">
              <a:spcBef>
                <a:spcPts val="0"/>
              </a:spcBef>
              <a:buClr>
                <a:srgbClr val="535353"/>
              </a:buClr>
              <a:buSzPct val="100000"/>
              <a:buFontTx/>
              <a:buNone/>
            </a:pPr>
            <a:endParaRPr lang="en-GB"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bulding.png" descr="bulding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r="5213" b="33888"/>
          <a:stretch>
            <a:fillRect/>
          </a:stretch>
        </p:blipFill>
        <p:spPr>
          <a:xfrm>
            <a:off x="6985000" y="7092515"/>
            <a:ext cx="5080000" cy="1276785"/>
          </a:xfrm>
          <a:prstGeom prst="rect">
            <a:avLst/>
          </a:prstGeom>
        </p:spPr>
      </p:pic>
      <p:sp>
        <p:nvSpPr>
          <p:cNvPr id="136" name="Phase 1…"/>
          <p:cNvSpPr txBox="1">
            <a:spLocks noGrp="1"/>
          </p:cNvSpPr>
          <p:nvPr>
            <p:ph type="body" sz="half" idx="1"/>
          </p:nvPr>
        </p:nvSpPr>
        <p:spPr>
          <a:xfrm>
            <a:off x="355600" y="452536"/>
            <a:ext cx="11861800" cy="832316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43305">
              <a:defRPr sz="3534"/>
            </a:pPr>
            <a:r>
              <a:rPr lang="en-US" b="1" dirty="0" smtClean="0">
                <a:latin typeface="Bradley Hand ITC" panose="03070402050302030203" pitchFamily="66" charset="0"/>
              </a:rPr>
              <a:t>What we have..</a:t>
            </a:r>
            <a:endParaRPr b="1"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endParaRPr lang="en-US" dirty="0" smtClean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Register Property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endParaRPr lang="en-US" dirty="0" smtClean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dirty="0" smtClean="0">
                <a:latin typeface="Bradley Hand ITC" panose="03070402050302030203" pitchFamily="66" charset="0"/>
              </a:rPr>
              <a:t>Create </a:t>
            </a:r>
            <a:r>
              <a:rPr lang="en-US" dirty="0" smtClean="0">
                <a:latin typeface="Bradley Hand ITC" panose="03070402050302030203" pitchFamily="66" charset="0"/>
              </a:rPr>
              <a:t>Fund</a:t>
            </a:r>
            <a:r>
              <a:rPr dirty="0" smtClean="0">
                <a:latin typeface="Bradley Hand ITC" panose="03070402050302030203" pitchFamily="66" charset="0"/>
              </a:rPr>
              <a:t>.</a:t>
            </a:r>
            <a:endParaRPr lang="en-US" dirty="0" smtClean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endParaRPr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Pay Dividend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endParaRPr lang="en-US"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Sell my share of fund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endParaRPr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View Registered Property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endParaRPr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View my Dividend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endParaRPr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View all available funds</a:t>
            </a:r>
          </a:p>
          <a:p>
            <a:pPr algn="l" defTabSz="543305">
              <a:buSzPct val="100000"/>
              <a:defRPr sz="3534"/>
            </a:pPr>
            <a:endParaRPr lang="en-US" dirty="0" smtClean="0">
              <a:latin typeface="Bradley Hand ITC" panose="03070402050302030203" pitchFamily="66" charset="0"/>
            </a:endParaRPr>
          </a:p>
          <a:p>
            <a:pPr algn="l" defTabSz="543305">
              <a:buSzPct val="100000"/>
              <a:defRPr sz="3534"/>
            </a:pPr>
            <a:r>
              <a:rPr lang="en-US" sz="2000" dirty="0" smtClean="0">
                <a:latin typeface="Bradley Hand ITC" panose="03070402050302030203" pitchFamily="66" charset="0"/>
              </a:rPr>
              <a:t>http://github.com/deepaverma79/cordacodeclub</a:t>
            </a:r>
            <a:endParaRPr sz="2000" dirty="0">
              <a:latin typeface="Bradley Hand ITC" panose="03070402050302030203" pitchFamily="66" charset="0"/>
            </a:endParaRPr>
          </a:p>
        </p:txBody>
      </p:sp>
      <p:grpSp>
        <p:nvGrpSpPr>
          <p:cNvPr id="145" name="Group 10"/>
          <p:cNvGrpSpPr/>
          <p:nvPr/>
        </p:nvGrpSpPr>
        <p:grpSpPr>
          <a:xfrm>
            <a:off x="6479278" y="2364504"/>
            <a:ext cx="6091444" cy="1409571"/>
            <a:chOff x="0" y="0"/>
            <a:chExt cx="6091442" cy="1409569"/>
          </a:xfrm>
        </p:grpSpPr>
        <p:sp>
          <p:nvSpPr>
            <p:cNvPr id="137" name="Rectangle 12"/>
            <p:cNvSpPr/>
            <p:nvPr/>
          </p:nvSpPr>
          <p:spPr>
            <a:xfrm>
              <a:off x="0" y="-1"/>
              <a:ext cx="6091443" cy="1409571"/>
            </a:xfrm>
            <a:prstGeom prst="rect">
              <a:avLst/>
            </a:prstGeom>
            <a:solidFill>
              <a:srgbClr val="EAEAEA"/>
            </a:solidFill>
            <a:ln w="254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1600">
                  <a:solidFill>
                    <a:srgbClr val="80808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40" name="Rectangle 14"/>
            <p:cNvGrpSpPr/>
            <p:nvPr/>
          </p:nvGrpSpPr>
          <p:grpSpPr>
            <a:xfrm>
              <a:off x="4109882" y="66999"/>
              <a:ext cx="1779557" cy="1275571"/>
              <a:chOff x="0" y="-79707"/>
              <a:chExt cx="1779555" cy="1275570"/>
            </a:xfrm>
          </p:grpSpPr>
          <p:sp>
            <p:nvSpPr>
              <p:cNvPr id="138" name="Rectangle"/>
              <p:cNvSpPr/>
              <p:nvPr/>
            </p:nvSpPr>
            <p:spPr>
              <a:xfrm>
                <a:off x="-1" y="0"/>
                <a:ext cx="1779557" cy="11161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39" name="FundState…"/>
              <p:cNvSpPr txBox="1"/>
              <p:nvPr/>
            </p:nvSpPr>
            <p:spPr>
              <a:xfrm>
                <a:off x="-1" y="-79708"/>
                <a:ext cx="1779557" cy="12755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15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 err="1"/>
                  <a:t>FundState</a:t>
                </a:r>
                <a:endParaRPr baseline="-28799" dirty="0"/>
              </a:p>
              <a:p>
                <a:pPr algn="l" defTabSz="1300480">
                  <a:spcBef>
                    <a:spcPts val="800"/>
                  </a:spcBef>
                  <a:defRPr sz="12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dirty="0"/>
              </a:p>
              <a:p>
                <a:pPr algn="l" defTabSz="1300480">
                  <a:spcBef>
                    <a:spcPts val="800"/>
                  </a:spcBef>
                  <a:defRPr sz="12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lang="en-US" dirty="0" smtClean="0"/>
              </a:p>
              <a:p>
                <a:pPr algn="l" defTabSz="1300480">
                  <a:spcBef>
                    <a:spcPts val="800"/>
                  </a:spcBef>
                  <a:defRPr sz="12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 smtClean="0"/>
                  <a:t>Propert</a:t>
                </a:r>
                <a:r>
                  <a:rPr lang="en-US" dirty="0" smtClean="0"/>
                  <a:t>y</a:t>
                </a:r>
                <a:endParaRPr dirty="0"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sz="12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lang="en-US" dirty="0" smtClean="0"/>
                  <a:t>Investors</a:t>
                </a:r>
                <a:endParaRPr dirty="0"/>
              </a:p>
              <a:p>
                <a:pPr algn="l" defTabSz="1300480">
                  <a:spcBef>
                    <a:spcPts val="800"/>
                  </a:spcBef>
                  <a:defRPr sz="13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lang="en-US" dirty="0" smtClean="0"/>
                  <a:t>Fund Manager</a:t>
                </a:r>
                <a:endParaRPr dirty="0"/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lang="en-US" dirty="0" smtClean="0"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1" name="Rectangle 15"/>
            <p:cNvSpPr/>
            <p:nvPr/>
          </p:nvSpPr>
          <p:spPr>
            <a:xfrm>
              <a:off x="220356" y="146708"/>
              <a:ext cx="1779557" cy="1113000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solidFill>
                <a:srgbClr val="808080"/>
              </a:solidFill>
              <a:prstDash val="sysDot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14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44" name="Right Arrow 13"/>
            <p:cNvGrpSpPr/>
            <p:nvPr/>
          </p:nvGrpSpPr>
          <p:grpSpPr>
            <a:xfrm>
              <a:off x="2160108" y="217776"/>
              <a:ext cx="1789581" cy="931304"/>
              <a:chOff x="0" y="0"/>
              <a:chExt cx="1789580" cy="931303"/>
            </a:xfrm>
          </p:grpSpPr>
          <p:sp>
            <p:nvSpPr>
              <p:cNvPr id="142" name="Arrow"/>
              <p:cNvSpPr/>
              <p:nvPr/>
            </p:nvSpPr>
            <p:spPr>
              <a:xfrm>
                <a:off x="0" y="0"/>
                <a:ext cx="1789581" cy="93130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D1C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43" name="Issue…"/>
              <p:cNvSpPr txBox="1"/>
              <p:nvPr/>
            </p:nvSpPr>
            <p:spPr>
              <a:xfrm>
                <a:off x="-1" y="190363"/>
                <a:ext cx="1556756" cy="5505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2400" b="1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 smtClean="0"/>
                  <a:t>Issu</a:t>
                </a:r>
                <a:r>
                  <a:rPr lang="en-US" dirty="0" smtClean="0"/>
                  <a:t>e</a:t>
                </a:r>
                <a:endParaRPr dirty="0"/>
              </a:p>
            </p:txBody>
          </p:sp>
        </p:grpSp>
      </p:grpSp>
      <p:pic>
        <p:nvPicPr>
          <p:cNvPr id="146" name="14657462-group-of-different-business-people-in-a-line-posing-and-smiling-at-camera.jpg" descr="14657462-group-of-different-business-people-in-a-line-posing-and-smiling-at-camera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21846" y="550789"/>
            <a:ext cx="2357632" cy="15687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oup 10"/>
          <p:cNvGrpSpPr/>
          <p:nvPr/>
        </p:nvGrpSpPr>
        <p:grpSpPr>
          <a:xfrm>
            <a:off x="6479278" y="4577802"/>
            <a:ext cx="6091445" cy="1441998"/>
            <a:chOff x="0" y="66998"/>
            <a:chExt cx="6091443" cy="1441996"/>
          </a:xfrm>
        </p:grpSpPr>
        <p:sp>
          <p:nvSpPr>
            <p:cNvPr id="147" name="Rectangle 12"/>
            <p:cNvSpPr/>
            <p:nvPr/>
          </p:nvSpPr>
          <p:spPr>
            <a:xfrm>
              <a:off x="0" y="99423"/>
              <a:ext cx="6091443" cy="1409571"/>
            </a:xfrm>
            <a:prstGeom prst="rect">
              <a:avLst/>
            </a:prstGeom>
            <a:solidFill>
              <a:srgbClr val="EAEAEA"/>
            </a:solidFill>
            <a:ln w="254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1600">
                  <a:solidFill>
                    <a:srgbClr val="80808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50" name="Rectangle 14"/>
            <p:cNvGrpSpPr/>
            <p:nvPr/>
          </p:nvGrpSpPr>
          <p:grpSpPr>
            <a:xfrm>
              <a:off x="4109881" y="66998"/>
              <a:ext cx="1779559" cy="1275572"/>
              <a:chOff x="-1" y="-79708"/>
              <a:chExt cx="1779557" cy="1275571"/>
            </a:xfrm>
          </p:grpSpPr>
          <p:sp>
            <p:nvSpPr>
              <p:cNvPr id="148" name="Rectangle"/>
              <p:cNvSpPr/>
              <p:nvPr/>
            </p:nvSpPr>
            <p:spPr>
              <a:xfrm>
                <a:off x="-1" y="0"/>
                <a:ext cx="1779557" cy="11161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49" name="DividendState…"/>
              <p:cNvSpPr txBox="1"/>
              <p:nvPr/>
            </p:nvSpPr>
            <p:spPr>
              <a:xfrm>
                <a:off x="-1" y="-79708"/>
                <a:ext cx="1779557" cy="12755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15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 err="1"/>
                  <a:t>DividendState</a:t>
                </a:r>
                <a:endParaRPr baseline="-28799" dirty="0"/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lang="en-US" sz="1300" dirty="0" smtClean="0"/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sz="1300" dirty="0" smtClean="0"/>
                  <a:t>Fund </a:t>
                </a:r>
                <a:r>
                  <a:rPr sz="1300" dirty="0"/>
                  <a:t>Name </a:t>
                </a:r>
                <a:endParaRPr sz="1300" dirty="0"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sz="13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/>
                  <a:t> Value</a:t>
                </a:r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dirty="0"/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dirty="0"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1" name="Rectangle 15"/>
            <p:cNvSpPr/>
            <p:nvPr/>
          </p:nvSpPr>
          <p:spPr>
            <a:xfrm>
              <a:off x="220356" y="146708"/>
              <a:ext cx="1779557" cy="1113000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solidFill>
                <a:srgbClr val="808080"/>
              </a:solidFill>
              <a:prstDash val="sysDot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14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54" name="Right Arrow 13"/>
            <p:cNvGrpSpPr/>
            <p:nvPr/>
          </p:nvGrpSpPr>
          <p:grpSpPr>
            <a:xfrm>
              <a:off x="2160108" y="217776"/>
              <a:ext cx="1789581" cy="931304"/>
              <a:chOff x="0" y="0"/>
              <a:chExt cx="1789580" cy="931303"/>
            </a:xfrm>
          </p:grpSpPr>
          <p:sp>
            <p:nvSpPr>
              <p:cNvPr id="152" name="Arrow"/>
              <p:cNvSpPr/>
              <p:nvPr/>
            </p:nvSpPr>
            <p:spPr>
              <a:xfrm>
                <a:off x="0" y="0"/>
                <a:ext cx="1789581" cy="93130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D1C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53" name="Issue…"/>
              <p:cNvSpPr txBox="1"/>
              <p:nvPr/>
            </p:nvSpPr>
            <p:spPr>
              <a:xfrm>
                <a:off x="-1" y="190363"/>
                <a:ext cx="1556756" cy="5505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2400" b="1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lang="en-GB" sz="2400" dirty="0" smtClean="0"/>
                  <a:t>Issue</a:t>
                </a:r>
                <a:endParaRPr sz="2400" dirty="0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244</Words>
  <Application>Microsoft Office PowerPoint</Application>
  <PresentationFormat>Custom</PresentationFormat>
  <Paragraphs>96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Showroom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Deepa</cp:lastModifiedBy>
  <cp:revision>84</cp:revision>
  <dcterms:modified xsi:type="dcterms:W3CDTF">2018-08-05T14:00:43Z</dcterms:modified>
</cp:coreProperties>
</file>