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57" r:id="rId4"/>
    <p:sldId id="258" r:id="rId5"/>
    <p:sldId id="265" r:id="rId6"/>
    <p:sldId id="266" r:id="rId7"/>
    <p:sldId id="267" r:id="rId8"/>
    <p:sldId id="259" r:id="rId9"/>
    <p:sldId id="261" r:id="rId10"/>
    <p:sldId id="260" r:id="rId11"/>
    <p:sldId id="262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334" y="-8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4629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1509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1pPr>
            <a:lvl2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2pPr>
            <a:lvl3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3pPr>
            <a:lvl4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4pPr>
            <a:lvl5pPr marL="0" indent="0" algn="ctr">
              <a:spcBef>
                <a:spcPts val="0"/>
              </a:spcBef>
              <a:buClr>
                <a:srgbClr val="535353"/>
              </a:buClr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2-033_1302x975.jpeg"/>
          <p:cNvSpPr>
            <a:spLocks noGrp="1"/>
          </p:cNvSpPr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2-10-superquadro_1631x2178.jpeg"/>
          <p:cNvSpPr>
            <a:spLocks noGrp="1"/>
          </p:cNvSpPr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all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orda/observer-cordapp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540000" y="26670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4" name="Phase 1and 2 - Design and Tasks"/>
          <p:cNvSpPr txBox="1">
            <a:spLocks noGrp="1"/>
          </p:cNvSpPr>
          <p:nvPr>
            <p:ph type="body" sz="quarter" idx="1"/>
          </p:nvPr>
        </p:nvSpPr>
        <p:spPr>
          <a:xfrm>
            <a:off x="1320800" y="1143000"/>
            <a:ext cx="10464800" cy="3352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b="1" dirty="0" smtClean="0">
                <a:latin typeface="Bradley Hand ITC" panose="03070402050302030203" pitchFamily="66" charset="0"/>
              </a:rPr>
              <a:t>Cant buy a property TO-LET? </a:t>
            </a:r>
            <a:endParaRPr lang="en-US" sz="4400" b="1" dirty="0">
              <a:latin typeface="Bradley Hand ITC" panose="03070402050302030203" pitchFamily="66" charset="0"/>
            </a:endParaRPr>
          </a:p>
          <a:p>
            <a:endParaRPr lang="en-US" sz="4400" b="1" dirty="0" smtClean="0">
              <a:latin typeface="Bradley Hand ITC" panose="03070402050302030203" pitchFamily="66" charset="0"/>
            </a:endParaRPr>
          </a:p>
          <a:p>
            <a:r>
              <a:rPr lang="en-US" sz="4400" b="1" dirty="0" smtClean="0">
                <a:latin typeface="Bradley Hand ITC" panose="03070402050302030203" pitchFamily="66" charset="0"/>
              </a:rPr>
              <a:t>Would like some rent ?</a:t>
            </a:r>
            <a:endParaRPr sz="4400" b="1" dirty="0">
              <a:latin typeface="Bradley Hand ITC" panose="03070402050302030203" pitchFamily="66" charset="0"/>
            </a:endParaRPr>
          </a:p>
        </p:txBody>
      </p:sp>
      <p:pic>
        <p:nvPicPr>
          <p:cNvPr id="20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657600"/>
            <a:ext cx="45720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2644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f8b5cb7d-64ab-43fc-8df2-66c7a539d973-2.jpg" descr="f8b5cb7d-64ab-43fc-8df2-66c7a539d973-2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63264" r="5808"/>
          <a:stretch>
            <a:fillRect/>
          </a:stretch>
        </p:blipFill>
        <p:spPr>
          <a:xfrm>
            <a:off x="7797800" y="2209800"/>
            <a:ext cx="4953000" cy="5943600"/>
          </a:xfrm>
          <a:prstGeom prst="rect">
            <a:avLst/>
          </a:prstGeom>
        </p:spPr>
      </p:pic>
      <p:sp>
        <p:nvSpPr>
          <p:cNvPr id="133" name="Phase 2…"/>
          <p:cNvSpPr txBox="1">
            <a:spLocks noGrp="1"/>
          </p:cNvSpPr>
          <p:nvPr>
            <p:ph type="body" sz="half" idx="1"/>
          </p:nvPr>
        </p:nvSpPr>
        <p:spPr>
          <a:xfrm>
            <a:off x="355600" y="831502"/>
            <a:ext cx="6985000" cy="794419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519937">
              <a:defRPr sz="3382"/>
            </a:pPr>
            <a:r>
              <a:rPr lang="en-US" b="1" dirty="0" smtClean="0">
                <a:latin typeface="Bradley Hand ITC" panose="03070402050302030203" pitchFamily="66" charset="0"/>
              </a:rPr>
              <a:t>Our further expansion plans ..</a:t>
            </a:r>
          </a:p>
          <a:p>
            <a:pPr defTabSz="519937">
              <a:defRPr sz="3382"/>
            </a:pPr>
            <a:endParaRPr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lang="en-US" dirty="0" smtClean="0">
                <a:latin typeface="Bradley Hand ITC" panose="03070402050302030203" pitchFamily="66" charset="0"/>
              </a:rPr>
              <a:t>Verification of property against land registry</a:t>
            </a: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dirty="0" smtClean="0">
                <a:latin typeface="Bradley Hand ITC" panose="03070402050302030203" pitchFamily="66" charset="0"/>
              </a:rPr>
              <a:t>Fund </a:t>
            </a:r>
            <a:r>
              <a:rPr dirty="0">
                <a:latin typeface="Bradley Hand ITC" panose="03070402050302030203" pitchFamily="66" charset="0"/>
              </a:rPr>
              <a:t>Manager creates Fund on a set of </a:t>
            </a:r>
            <a:r>
              <a:rPr dirty="0" smtClean="0">
                <a:latin typeface="Bradley Hand ITC" panose="03070402050302030203" pitchFamily="66" charset="0"/>
              </a:rPr>
              <a:t>Properties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3400" dirty="0">
                <a:latin typeface="Bradley Hand ITC" panose="03070402050302030203" pitchFamily="66" charset="0"/>
              </a:rPr>
              <a:t>I</a:t>
            </a:r>
            <a:r>
              <a:rPr sz="3400" dirty="0">
                <a:latin typeface="Bradley Hand ITC" panose="03070402050302030203" pitchFamily="66" charset="0"/>
              </a:rPr>
              <a:t>nvite </a:t>
            </a:r>
            <a:r>
              <a:rPr sz="3400" dirty="0">
                <a:latin typeface="Bradley Hand ITC" panose="03070402050302030203" pitchFamily="66" charset="0"/>
              </a:rPr>
              <a:t>bids from Investors </a:t>
            </a:r>
            <a:r>
              <a:rPr lang="en-US" sz="3400" dirty="0">
                <a:latin typeface="Bradley Hand ITC" panose="03070402050302030203" pitchFamily="66" charset="0"/>
              </a:rPr>
              <a:t> </a:t>
            </a: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lang="en-US" sz="3400" dirty="0">
                <a:latin typeface="Bradley Hand ITC" panose="03070402050302030203" pitchFamily="66" charset="0"/>
              </a:rPr>
              <a:t>Handle shareholders </a:t>
            </a:r>
            <a:r>
              <a:rPr sz="3400" dirty="0">
                <a:latin typeface="Bradley Hand ITC" panose="03070402050302030203" pitchFamily="66" charset="0"/>
              </a:rPr>
              <a:t>for </a:t>
            </a:r>
            <a:r>
              <a:rPr sz="3400" dirty="0">
                <a:latin typeface="Bradley Hand ITC" panose="03070402050302030203" pitchFamily="66" charset="0"/>
              </a:rPr>
              <a:t>different share </a:t>
            </a:r>
            <a:r>
              <a:rPr sz="3400" dirty="0">
                <a:latin typeface="Bradley Hand ITC" panose="03070402050302030203" pitchFamily="66" charset="0"/>
              </a:rPr>
              <a:t>values</a:t>
            </a:r>
            <a:endParaRPr lang="en-US"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r>
              <a:rPr sz="3400" dirty="0">
                <a:latin typeface="Bradley Hand ITC" panose="03070402050302030203" pitchFamily="66" charset="0"/>
              </a:rPr>
              <a:t>Collects </a:t>
            </a:r>
            <a:r>
              <a:rPr sz="3400" dirty="0">
                <a:latin typeface="Bradley Hand ITC" panose="03070402050302030203" pitchFamily="66" charset="0"/>
              </a:rPr>
              <a:t>Rental </a:t>
            </a:r>
            <a:r>
              <a:rPr sz="3400" dirty="0">
                <a:latin typeface="Bradley Hand ITC" panose="03070402050302030203" pitchFamily="66" charset="0"/>
              </a:rPr>
              <a:t>Income</a:t>
            </a:r>
            <a:endParaRPr lang="en-US" sz="3400"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 b="1">
                <a:latin typeface="Gill Sans"/>
                <a:ea typeface="Gill Sans"/>
                <a:cs typeface="Gill Sans"/>
                <a:sym typeface="Gill Sans"/>
              </a:defRPr>
            </a:pPr>
            <a:endParaRPr dirty="0">
              <a:latin typeface="Bradley Hand ITC" panose="03070402050302030203" pitchFamily="66" charset="0"/>
            </a:endParaRPr>
          </a:p>
          <a:p>
            <a:pPr marL="406908" lvl="8" indent="-203454" defTabSz="519937">
              <a:spcBef>
                <a:spcPts val="0"/>
              </a:spcBef>
              <a:buClr>
                <a:srgbClr val="535353"/>
              </a:buClr>
              <a:buSzPct val="100000"/>
              <a:defRPr sz="3382"/>
            </a:pPr>
            <a:r>
              <a:rPr dirty="0">
                <a:latin typeface="Bradley Hand ITC" panose="03070402050302030203" pitchFamily="66" charset="0"/>
              </a:rPr>
              <a:t>Distributes Dividend to share </a:t>
            </a:r>
            <a:r>
              <a:rPr dirty="0" smtClean="0">
                <a:latin typeface="Bradley Hand ITC" panose="03070402050302030203" pitchFamily="66" charset="0"/>
              </a:rPr>
              <a:t>holders</a:t>
            </a:r>
            <a:r>
              <a:rPr lang="en-US" dirty="0" smtClean="0">
                <a:latin typeface="Bradley Hand ITC" panose="03070402050302030203" pitchFamily="66" charset="0"/>
              </a:rPr>
              <a:t> as per their share</a:t>
            </a:r>
            <a:endParaRPr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hase 2…"/>
          <p:cNvSpPr txBox="1">
            <a:spLocks noGrp="1"/>
          </p:cNvSpPr>
          <p:nvPr>
            <p:ph type="body" sz="half" idx="1"/>
          </p:nvPr>
        </p:nvSpPr>
        <p:spPr>
          <a:xfrm>
            <a:off x="355600" y="280342"/>
            <a:ext cx="5892800" cy="8495358"/>
          </a:xfrm>
          <a:prstGeom prst="rect">
            <a:avLst/>
          </a:prstGeom>
        </p:spPr>
        <p:txBody>
          <a:bodyPr/>
          <a:lstStyle/>
          <a:p>
            <a:r>
              <a:t>Phase 2</a:t>
            </a:r>
          </a:p>
          <a:p>
            <a:endParaRPr/>
          </a:p>
          <a:p>
            <a:r>
              <a:rPr u="sng">
                <a:hlinkClick r:id="rId2"/>
              </a:rPr>
              <a:t>https://github.com/corda/observer-cordapp</a:t>
            </a:r>
          </a:p>
        </p:txBody>
      </p:sp>
      <p:pic>
        <p:nvPicPr>
          <p:cNvPr id="158" name="bulding.png" descr="buldi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8758" y="7301824"/>
            <a:ext cx="5216242" cy="1879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6162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120" name="Corda App from Corda Code Club…"/>
          <p:cNvSpPr txBox="1">
            <a:spLocks noGrp="1"/>
          </p:cNvSpPr>
          <p:nvPr>
            <p:ph type="subTitle" sz="quarter" idx="1"/>
          </p:nvPr>
        </p:nvSpPr>
        <p:spPr>
          <a:xfrm>
            <a:off x="431800" y="1066800"/>
            <a:ext cx="12293600" cy="1295400"/>
          </a:xfrm>
          <a:prstGeom prst="rect">
            <a:avLst/>
          </a:prstGeom>
        </p:spPr>
        <p:txBody>
          <a:bodyPr/>
          <a:lstStyle/>
          <a:p>
            <a:r>
              <a:rPr lang="en-US" sz="6600" b="1" dirty="0" smtClean="0">
                <a:latin typeface="Bradley Hand ITC" panose="03070402050302030203" pitchFamily="66" charset="0"/>
              </a:rPr>
              <a:t>Awesome Property Fund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6" name="Corda App from Corda Code Club…"/>
          <p:cNvSpPr txBox="1">
            <a:spLocks/>
          </p:cNvSpPr>
          <p:nvPr/>
        </p:nvSpPr>
        <p:spPr>
          <a:xfrm>
            <a:off x="203200" y="7543800"/>
            <a:ext cx="122936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US" sz="2800" b="1" dirty="0" smtClean="0">
                <a:latin typeface="Bradley Hand ITC" panose="03070402050302030203" pitchFamily="66" charset="0"/>
              </a:rPr>
              <a:t>Denzel , Deepa, Lonnie , Patrick, Abel</a:t>
            </a:r>
          </a:p>
          <a:p>
            <a:pPr hangingPunct="1"/>
            <a:r>
              <a:rPr lang="en-US" sz="2800" b="1" dirty="0" smtClean="0">
                <a:latin typeface="Bradley Hand ITC" panose="03070402050302030203" pitchFamily="66" charset="0"/>
              </a:rPr>
              <a:t>(Rajesh, Joel)</a:t>
            </a:r>
          </a:p>
          <a:p>
            <a:pPr hangingPunct="1"/>
            <a:endParaRPr lang="en-US" dirty="0" smtClean="0">
              <a:latin typeface="Bradley Hand ITC" panose="03070402050302030203" pitchFamily="66" charset="0"/>
            </a:endParaRPr>
          </a:p>
          <a:p>
            <a:pPr hangingPunct="1"/>
            <a:endParaRPr lang="en-US" dirty="0"/>
          </a:p>
        </p:txBody>
      </p:sp>
      <p:pic>
        <p:nvPicPr>
          <p:cNvPr id="4100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2667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825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hase 1and 2 - Design and Tasks"/>
          <p:cNvSpPr txBox="1">
            <a:spLocks noGrp="1"/>
          </p:cNvSpPr>
          <p:nvPr>
            <p:ph type="body" sz="quarter" idx="1"/>
          </p:nvPr>
        </p:nvSpPr>
        <p:spPr>
          <a:xfrm>
            <a:off x="1549400" y="7010400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6600" b="1" dirty="0" smtClean="0">
                <a:latin typeface="Bradley Hand ITC" panose="03070402050302030203" pitchFamily="66" charset="0"/>
              </a:rPr>
              <a:t>Use Case</a:t>
            </a:r>
          </a:p>
          <a:p>
            <a:r>
              <a:rPr lang="en-US" sz="4400" b="1" dirty="0" smtClean="0">
                <a:latin typeface="Bradley Hand ITC" panose="03070402050302030203" pitchFamily="66" charset="0"/>
              </a:rPr>
              <a:t>Invest in Property Management Fund</a:t>
            </a:r>
            <a:endParaRPr sz="4400" b="1" dirty="0">
              <a:latin typeface="Bradley Hand ITC" panose="03070402050302030203" pitchFamily="66" charset="0"/>
            </a:endParaRPr>
          </a:p>
        </p:txBody>
      </p:sp>
      <p:pic>
        <p:nvPicPr>
          <p:cNvPr id="7" name="house-prices-uk-property-investment-areas-1025796.jpg" descr="house-prices-uk-property-investment-areas-1025796.jpg"/>
          <p:cNvPicPr>
            <a:picLocks noChangeAspect="1"/>
          </p:cNvPicPr>
          <p:nvPr/>
        </p:nvPicPr>
        <p:blipFill>
          <a:blip r:embed="rId2">
            <a:extLst/>
          </a:blip>
          <a:srcRect t="2454" b="2454"/>
          <a:stretch>
            <a:fillRect/>
          </a:stretch>
        </p:blipFill>
        <p:spPr>
          <a:xfrm>
            <a:off x="1549400" y="1096597"/>
            <a:ext cx="10058400" cy="5673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pic>
        <p:nvPicPr>
          <p:cNvPr id="126" name="SetWidth350-istock000010774987large1.jpg" descr="SetWidth350-istock000010774987large1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4050" r="24050"/>
          <a:stretch>
            <a:fillRect/>
          </a:stretch>
        </p:blipFill>
        <p:spPr>
          <a:xfrm>
            <a:off x="4521200" y="2971800"/>
            <a:ext cx="5175484" cy="4254500"/>
          </a:xfrm>
          <a:prstGeom prst="rect">
            <a:avLst/>
          </a:prstGeom>
        </p:spPr>
      </p:pic>
      <p:sp>
        <p:nvSpPr>
          <p:cNvPr id="12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07442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PROPERTY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05918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FUND MANAGER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3276600"/>
            <a:ext cx="43972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50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921000" y="1752600"/>
            <a:ext cx="7772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1506200" cy="10225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INVESTORS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9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302000"/>
            <a:ext cx="52959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16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59000" y="1981200"/>
            <a:ext cx="10058400" cy="7086600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Light"/>
            </a:endParaRPr>
          </a:p>
        </p:txBody>
      </p:sp>
      <p:sp>
        <p:nvSpPr>
          <p:cNvPr id="7" name="Domain Vocabulary…"/>
          <p:cNvSpPr txBox="1">
            <a:spLocks noGrp="1"/>
          </p:cNvSpPr>
          <p:nvPr>
            <p:ph type="body" sz="half" idx="1"/>
          </p:nvPr>
        </p:nvSpPr>
        <p:spPr>
          <a:xfrm>
            <a:off x="635000" y="685800"/>
            <a:ext cx="11049000" cy="1022599"/>
          </a:xfrm>
          <a:prstGeom prst="rect">
            <a:avLst/>
          </a:prstGeom>
        </p:spPr>
        <p:txBody>
          <a:bodyPr/>
          <a:lstStyle/>
          <a:p>
            <a:r>
              <a:rPr sz="4400" b="1" dirty="0">
                <a:latin typeface="Bradley Hand ITC" panose="03070402050302030203" pitchFamily="66" charset="0"/>
              </a:rPr>
              <a:t>Domain </a:t>
            </a:r>
            <a:r>
              <a:rPr sz="4400" b="1" dirty="0" smtClean="0">
                <a:latin typeface="Bradley Hand ITC" panose="03070402050302030203" pitchFamily="66" charset="0"/>
              </a:rPr>
              <a:t>Vocabulary</a:t>
            </a:r>
            <a:r>
              <a:rPr lang="en-US" sz="4400" b="1" dirty="0" smtClean="0">
                <a:latin typeface="Bradley Hand ITC" panose="03070402050302030203" pitchFamily="66" charset="0"/>
              </a:rPr>
              <a:t> : FUND</a:t>
            </a:r>
            <a:endParaRPr sz="4400" b="1"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endParaRPr dirty="0">
              <a:latin typeface="Bradley Hand ITC" panose="03070402050302030203" pitchFamily="66" charset="0"/>
            </a:endParaRPr>
          </a:p>
          <a:p>
            <a:pPr marL="0" lvl="8" indent="0">
              <a:spcBef>
                <a:spcPts val="0"/>
              </a:spcBef>
              <a:buClr>
                <a:srgbClr val="535353"/>
              </a:buClr>
              <a:buSzPct val="100000"/>
              <a:buNone/>
            </a:pPr>
            <a:endParaRPr dirty="0">
              <a:latin typeface="Bradley Hand ITC" panose="03070402050302030203" pitchFamily="66" charset="0"/>
            </a:endParaRPr>
          </a:p>
        </p:txBody>
      </p:sp>
      <p:pic>
        <p:nvPicPr>
          <p:cNvPr id="5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00" y="5359308"/>
            <a:ext cx="3048000" cy="25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5086350"/>
            <a:ext cx="26860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2667000"/>
            <a:ext cx="3352800" cy="217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097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nvestment-profit-from-property-market.jpg" descr="Investment-profit-from-property-market.jp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l="22569" r="14175"/>
          <a:stretch>
            <a:fillRect/>
          </a:stretch>
        </p:blipFill>
        <p:spPr>
          <a:xfrm>
            <a:off x="6705599" y="2183196"/>
            <a:ext cx="5359401" cy="4968108"/>
          </a:xfrm>
          <a:prstGeom prst="rect">
            <a:avLst/>
          </a:prstGeom>
        </p:spPr>
      </p:pic>
      <p:sp>
        <p:nvSpPr>
          <p:cNvPr id="130" name="Phase 1…"/>
          <p:cNvSpPr txBox="1">
            <a:spLocks noGrp="1"/>
          </p:cNvSpPr>
          <p:nvPr>
            <p:ph type="body" sz="half" idx="1"/>
          </p:nvPr>
        </p:nvSpPr>
        <p:spPr>
          <a:xfrm>
            <a:off x="355600" y="394196"/>
            <a:ext cx="5892800" cy="8381504"/>
          </a:xfrm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>
              <a:latin typeface="Bradley Hand ITC" panose="03070402050302030203" pitchFamily="66" charset="0"/>
            </a:endParaRPr>
          </a:p>
          <a:p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Fund Manager creates Fund on a set of </a:t>
            </a:r>
            <a:r>
              <a:rPr sz="4400" dirty="0" smtClean="0">
                <a:latin typeface="Bradley Hand ITC" panose="03070402050302030203" pitchFamily="66" charset="0"/>
              </a:rPr>
              <a:t>Properties</a:t>
            </a:r>
            <a:endParaRPr lang="en-US" sz="4400" dirty="0" smtClean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Collects Rental </a:t>
            </a:r>
            <a:r>
              <a:rPr sz="4400" dirty="0" smtClean="0">
                <a:latin typeface="Bradley Hand ITC" panose="03070402050302030203" pitchFamily="66" charset="0"/>
              </a:rPr>
              <a:t>Income</a:t>
            </a:r>
            <a:endParaRPr lang="en-US" sz="4400" dirty="0" smtClean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endParaRPr sz="4400" dirty="0">
              <a:latin typeface="Bradley Hand ITC" panose="03070402050302030203" pitchFamily="66" charset="0"/>
            </a:endParaRPr>
          </a:p>
          <a:p>
            <a:pPr marL="457200" lvl="8" indent="-228600">
              <a:spcBef>
                <a:spcPts val="0"/>
              </a:spcBef>
              <a:buClr>
                <a:srgbClr val="535353"/>
              </a:buClr>
              <a:buSzPct val="100000"/>
            </a:pPr>
            <a:r>
              <a:rPr sz="4400" dirty="0">
                <a:latin typeface="Bradley Hand ITC" panose="03070402050302030203" pitchFamily="66" charset="0"/>
              </a:rPr>
              <a:t>Distributes Dividend</a:t>
            </a:r>
          </a:p>
        </p:txBody>
      </p:sp>
      <p:sp>
        <p:nvSpPr>
          <p:cNvPr id="4" name="Domain Vocabulary…"/>
          <p:cNvSpPr txBox="1">
            <a:spLocks/>
          </p:cNvSpPr>
          <p:nvPr/>
        </p:nvSpPr>
        <p:spPr>
          <a:xfrm>
            <a:off x="635000" y="685800"/>
            <a:ext cx="11049000" cy="102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Tx/>
              <a:buFontTx/>
              <a:buNone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5908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30226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34544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886200" marR="0" indent="-431800" algn="l" defTabSz="584200" rtl="0" latinLnBrk="0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Tx/>
              <a:buSzPct val="82000"/>
              <a:buFontTx/>
              <a:buChar char="•"/>
              <a:tabLst/>
              <a:defRPr sz="3800" b="0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hangingPunct="1"/>
            <a:r>
              <a:rPr lang="en-GB" sz="4400" b="1" dirty="0" smtClean="0">
                <a:latin typeface="Bradley Hand ITC" panose="03070402050302030203" pitchFamily="66" charset="0"/>
              </a:rPr>
              <a:t>Join the trend ..</a:t>
            </a:r>
          </a:p>
          <a:p>
            <a:pPr hangingPunct="1"/>
            <a:endParaRPr lang="en-GB" dirty="0" smtClean="0">
              <a:latin typeface="Bradley Hand ITC" panose="03070402050302030203" pitchFamily="66" charset="0"/>
            </a:endParaRPr>
          </a:p>
          <a:p>
            <a:pPr hangingPunct="1"/>
            <a:endParaRPr lang="en-GB" dirty="0" smtClean="0">
              <a:latin typeface="Bradley Hand ITC" panose="03070402050302030203" pitchFamily="66" charset="0"/>
            </a:endParaRPr>
          </a:p>
          <a:p>
            <a:pPr marL="0" lvl="8" indent="0" hangingPunct="1">
              <a:spcBef>
                <a:spcPts val="0"/>
              </a:spcBef>
              <a:buClr>
                <a:srgbClr val="535353"/>
              </a:buClr>
              <a:buSzPct val="100000"/>
              <a:buFontTx/>
              <a:buNone/>
            </a:pPr>
            <a:endParaRPr lang="en-GB" dirty="0"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bulding.png" descr="bulding.png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/>
          </a:blip>
          <a:srcRect r="5213" b="33888"/>
          <a:stretch>
            <a:fillRect/>
          </a:stretch>
        </p:blipFill>
        <p:spPr>
          <a:xfrm>
            <a:off x="6985000" y="7092515"/>
            <a:ext cx="5080000" cy="1276785"/>
          </a:xfrm>
          <a:prstGeom prst="rect">
            <a:avLst/>
          </a:prstGeom>
        </p:spPr>
      </p:pic>
      <p:sp>
        <p:nvSpPr>
          <p:cNvPr id="136" name="Phase 1…"/>
          <p:cNvSpPr txBox="1">
            <a:spLocks noGrp="1"/>
          </p:cNvSpPr>
          <p:nvPr>
            <p:ph type="body" sz="half" idx="1"/>
          </p:nvPr>
        </p:nvSpPr>
        <p:spPr>
          <a:xfrm>
            <a:off x="355600" y="452536"/>
            <a:ext cx="11861800" cy="832316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543305">
              <a:defRPr sz="3534"/>
            </a:pPr>
            <a:r>
              <a:rPr lang="en-US" b="1" dirty="0" smtClean="0">
                <a:latin typeface="Bradley Hand ITC" panose="03070402050302030203" pitchFamily="66" charset="0"/>
              </a:rPr>
              <a:t>What we have..</a:t>
            </a:r>
            <a:endParaRPr b="1"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Register Property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dirty="0" smtClean="0">
                <a:latin typeface="Bradley Hand ITC" panose="03070402050302030203" pitchFamily="66" charset="0"/>
              </a:rPr>
              <a:t>Create </a:t>
            </a:r>
            <a:r>
              <a:rPr lang="en-US" dirty="0" smtClean="0">
                <a:latin typeface="Bradley Hand ITC" panose="03070402050302030203" pitchFamily="66" charset="0"/>
              </a:rPr>
              <a:t>Fund</a:t>
            </a:r>
            <a:r>
              <a:rPr dirty="0" smtClean="0">
                <a:latin typeface="Bradley Hand ITC" panose="03070402050302030203" pitchFamily="66" charset="0"/>
              </a:rPr>
              <a:t>.</a:t>
            </a:r>
            <a:endParaRPr lang="en-US" dirty="0" smtClean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Pay Dividend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lang="en-US"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Sell my share of fund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Registered Property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my Dividend</a:t>
            </a:r>
          </a:p>
          <a:p>
            <a:pPr marL="212597" indent="-212597" algn="l" defTabSz="543305">
              <a:buSzPct val="100000"/>
              <a:buChar char="•"/>
              <a:defRPr sz="3534"/>
            </a:pPr>
            <a:endParaRPr dirty="0">
              <a:latin typeface="Bradley Hand ITC" panose="03070402050302030203" pitchFamily="66" charset="0"/>
            </a:endParaRPr>
          </a:p>
          <a:p>
            <a:pPr marL="212597" indent="-212597" algn="l" defTabSz="543305">
              <a:buSzPct val="100000"/>
              <a:buChar char="•"/>
              <a:defRPr sz="3534"/>
            </a:pPr>
            <a:r>
              <a:rPr lang="en-US" dirty="0" smtClean="0">
                <a:latin typeface="Bradley Hand ITC" panose="03070402050302030203" pitchFamily="66" charset="0"/>
              </a:rPr>
              <a:t>View all available funds</a:t>
            </a:r>
          </a:p>
          <a:p>
            <a:pPr algn="l" defTabSz="543305">
              <a:buSzPct val="100000"/>
              <a:defRPr sz="3534"/>
            </a:pPr>
            <a:endParaRPr lang="en-US" dirty="0" smtClean="0">
              <a:latin typeface="Bradley Hand ITC" panose="03070402050302030203" pitchFamily="66" charset="0"/>
            </a:endParaRPr>
          </a:p>
          <a:p>
            <a:pPr algn="l" defTabSz="543305">
              <a:buSzPct val="100000"/>
              <a:defRPr sz="3534"/>
            </a:pPr>
            <a:r>
              <a:rPr lang="en-US" sz="2000" dirty="0" smtClean="0">
                <a:latin typeface="Bradley Hand ITC" panose="03070402050302030203" pitchFamily="66" charset="0"/>
              </a:rPr>
              <a:t>http://github.com/deepaverma79/cordacodeclub</a:t>
            </a:r>
            <a:endParaRPr sz="2000" dirty="0">
              <a:latin typeface="Bradley Hand ITC" panose="03070402050302030203" pitchFamily="66" charset="0"/>
            </a:endParaRPr>
          </a:p>
        </p:txBody>
      </p:sp>
      <p:grpSp>
        <p:nvGrpSpPr>
          <p:cNvPr id="145" name="Group 10"/>
          <p:cNvGrpSpPr/>
          <p:nvPr/>
        </p:nvGrpSpPr>
        <p:grpSpPr>
          <a:xfrm>
            <a:off x="6479278" y="2364504"/>
            <a:ext cx="6091444" cy="1409571"/>
            <a:chOff x="0" y="0"/>
            <a:chExt cx="6091442" cy="1409569"/>
          </a:xfrm>
        </p:grpSpPr>
        <p:sp>
          <p:nvSpPr>
            <p:cNvPr id="137" name="Rectangle 12"/>
            <p:cNvSpPr/>
            <p:nvPr/>
          </p:nvSpPr>
          <p:spPr>
            <a:xfrm>
              <a:off x="0" y="-1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0" name="Rectangle 14"/>
            <p:cNvGrpSpPr/>
            <p:nvPr/>
          </p:nvGrpSpPr>
          <p:grpSpPr>
            <a:xfrm>
              <a:off x="4109882" y="66999"/>
              <a:ext cx="1779557" cy="1275571"/>
              <a:chOff x="0" y="-79707"/>
              <a:chExt cx="1779555" cy="1275570"/>
            </a:xfrm>
          </p:grpSpPr>
          <p:sp>
            <p:nvSpPr>
              <p:cNvPr id="13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39" name="Fu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15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err="1"/>
                  <a:t>FundState</a:t>
                </a:r>
                <a:endParaRPr baseline="-28799" dirty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 smtClean="0"/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smtClean="0"/>
                  <a:t>Propert</a:t>
                </a:r>
                <a:r>
                  <a:rPr lang="en-US" dirty="0" smtClean="0"/>
                  <a:t>y</a:t>
                </a:r>
                <a:endParaRPr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2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US" dirty="0" smtClean="0"/>
                  <a:t>Investors</a:t>
                </a:r>
                <a:endParaRPr dirty="0"/>
              </a:p>
              <a:p>
                <a:pPr algn="l" defTabSz="1300480">
                  <a:spcBef>
                    <a:spcPts val="800"/>
                  </a:spcBef>
                  <a:defRPr sz="13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US" dirty="0" smtClean="0"/>
                  <a:t>Fund Manager</a:t>
                </a:r>
                <a:endParaRPr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 smtClean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4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4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4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smtClean="0"/>
                  <a:t>Issu</a:t>
                </a:r>
                <a:r>
                  <a:rPr lang="en-US" dirty="0" smtClean="0"/>
                  <a:t>e</a:t>
                </a:r>
                <a:endParaRPr dirty="0"/>
              </a:p>
            </p:txBody>
          </p:sp>
        </p:grpSp>
      </p:grpSp>
      <p:pic>
        <p:nvPicPr>
          <p:cNvPr id="146" name="14657462-group-of-different-business-people-in-a-line-posing-and-smiling-at-camera.jpg" descr="14657462-group-of-different-business-people-in-a-line-posing-and-smiling-at-camer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21846" y="550789"/>
            <a:ext cx="2357632" cy="15687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 10"/>
          <p:cNvGrpSpPr/>
          <p:nvPr/>
        </p:nvGrpSpPr>
        <p:grpSpPr>
          <a:xfrm>
            <a:off x="6479278" y="4577802"/>
            <a:ext cx="6091445" cy="1441998"/>
            <a:chOff x="0" y="66998"/>
            <a:chExt cx="6091443" cy="1441996"/>
          </a:xfrm>
        </p:grpSpPr>
        <p:sp>
          <p:nvSpPr>
            <p:cNvPr id="147" name="Rectangle 12"/>
            <p:cNvSpPr/>
            <p:nvPr/>
          </p:nvSpPr>
          <p:spPr>
            <a:xfrm>
              <a:off x="0" y="99423"/>
              <a:ext cx="6091443" cy="1409571"/>
            </a:xfrm>
            <a:prstGeom prst="rect">
              <a:avLst/>
            </a:prstGeom>
            <a:solidFill>
              <a:srgbClr val="EAEAEA"/>
            </a:solidFill>
            <a:ln w="254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600">
                  <a:solidFill>
                    <a:srgbClr val="80808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50" name="Rectangle 14"/>
            <p:cNvGrpSpPr/>
            <p:nvPr/>
          </p:nvGrpSpPr>
          <p:grpSpPr>
            <a:xfrm>
              <a:off x="4109881" y="66998"/>
              <a:ext cx="1779559" cy="1275572"/>
              <a:chOff x="-1" y="-79708"/>
              <a:chExt cx="1779557" cy="1275571"/>
            </a:xfrm>
          </p:grpSpPr>
          <p:sp>
            <p:nvSpPr>
              <p:cNvPr id="148" name="Rectangle"/>
              <p:cNvSpPr/>
              <p:nvPr/>
            </p:nvSpPr>
            <p:spPr>
              <a:xfrm>
                <a:off x="-1" y="0"/>
                <a:ext cx="1779557" cy="11161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9" name="DividendState…"/>
              <p:cNvSpPr txBox="1"/>
              <p:nvPr/>
            </p:nvSpPr>
            <p:spPr>
              <a:xfrm>
                <a:off x="-1" y="-79708"/>
                <a:ext cx="1779557" cy="12755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15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 err="1"/>
                  <a:t>DividendState</a:t>
                </a:r>
                <a:endParaRPr baseline="-28799"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lang="en-US" sz="1300" dirty="0" smtClean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sz="1300" dirty="0" smtClean="0"/>
                  <a:t>Fund </a:t>
                </a:r>
                <a:r>
                  <a:rPr sz="1300" dirty="0"/>
                  <a:t>Name </a:t>
                </a:r>
                <a:endParaRPr sz="1300"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3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dirty="0"/>
                  <a:t> Value</a:t>
                </a: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/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>
                  <a:solidFill>
                    <a:srgbClr val="FFFFFF"/>
                  </a:solidFill>
                </a:endParaRPr>
              </a:p>
              <a:p>
                <a:pPr algn="l" defTabSz="1300480">
                  <a:spcBef>
                    <a:spcPts val="800"/>
                  </a:spcBef>
                  <a:defRPr sz="1800" b="1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1" name="Rectangle 15"/>
            <p:cNvSpPr/>
            <p:nvPr/>
          </p:nvSpPr>
          <p:spPr>
            <a:xfrm>
              <a:off x="220356" y="146708"/>
              <a:ext cx="1779557" cy="1113000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solidFill>
                <a:srgbClr val="808080"/>
              </a:solidFill>
              <a:prstDash val="sysDot"/>
              <a:miter lim="800000"/>
            </a:ln>
            <a:effectLst/>
          </p:spPr>
          <p:txBody>
            <a:bodyPr wrap="square" lIns="48767" tIns="48767" rIns="48767" bIns="48767" numCol="1" anchor="ctr">
              <a:noAutofit/>
            </a:bodyPr>
            <a:lstStyle/>
            <a:p>
              <a:pPr defTabSz="1300480">
                <a:defRPr sz="14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54" name="Right Arrow 13"/>
            <p:cNvGrpSpPr/>
            <p:nvPr/>
          </p:nvGrpSpPr>
          <p:grpSpPr>
            <a:xfrm>
              <a:off x="2160108" y="217776"/>
              <a:ext cx="1789581" cy="931304"/>
              <a:chOff x="0" y="0"/>
              <a:chExt cx="1789580" cy="931303"/>
            </a:xfrm>
          </p:grpSpPr>
          <p:sp>
            <p:nvSpPr>
              <p:cNvPr id="152" name="Arrow"/>
              <p:cNvSpPr/>
              <p:nvPr/>
            </p:nvSpPr>
            <p:spPr>
              <a:xfrm>
                <a:off x="0" y="0"/>
                <a:ext cx="1789581" cy="93130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D1C2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53" name="Issue…"/>
              <p:cNvSpPr txBox="1"/>
              <p:nvPr/>
            </p:nvSpPr>
            <p:spPr>
              <a:xfrm>
                <a:off x="-1" y="190363"/>
                <a:ext cx="1556756" cy="5505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8767" tIns="48767" rIns="48767" bIns="48767" numCol="1" anchor="ctr">
                <a:noAutofit/>
              </a:bodyPr>
              <a:lstStyle/>
              <a:p>
                <a:pPr defTabSz="1300480">
                  <a:defRPr sz="2400" b="1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r>
                  <a:rPr lang="en-GB" sz="2400" dirty="0" smtClean="0"/>
                  <a:t>Issue</a:t>
                </a:r>
                <a:endParaRPr sz="2400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161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Showroom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Deepa</cp:lastModifiedBy>
  <cp:revision>45</cp:revision>
  <dcterms:modified xsi:type="dcterms:W3CDTF">2018-08-05T12:32:02Z</dcterms:modified>
</cp:coreProperties>
</file>