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2" r:id="rId4"/>
    <p:sldId id="257" r:id="rId5"/>
    <p:sldId id="258" r:id="rId6"/>
    <p:sldId id="266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FF5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5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4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4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4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4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1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951"/>
            <a:ext cx="10929551" cy="1326291"/>
          </a:xfrm>
        </p:spPr>
        <p:txBody>
          <a:bodyPr/>
          <a:lstStyle>
            <a:lvl1pPr>
              <a:defRPr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1621"/>
            <a:ext cx="10929550" cy="4549845"/>
          </a:xfrm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99259" y="6236043"/>
            <a:ext cx="1600200" cy="377825"/>
          </a:xfrm>
        </p:spPr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4928"/>
            <a:ext cx="83840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4184" y="6234928"/>
            <a:ext cx="551167" cy="377825"/>
          </a:xfrm>
        </p:spPr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0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6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3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8668CB-4C6D-4EA2-B143-2380C0553496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6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F4B2-5A0E-43AE-8847-5AC8A1E7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888D2-B58E-4074-B29B-7ADE65DCD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57671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drupal.org/files/responsive_panels_sample_1.png">
            <a:extLst>
              <a:ext uri="{FF2B5EF4-FFF2-40B4-BE49-F238E27FC236}">
                <a16:creationId xmlns:a16="http://schemas.microsoft.com/office/drawing/2014/main" id="{48C5449B-A813-41EB-A93B-A4C15529B7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7" t="28723"/>
          <a:stretch/>
        </p:blipFill>
        <p:spPr bwMode="auto">
          <a:xfrm>
            <a:off x="2242039" y="136281"/>
            <a:ext cx="9060974" cy="663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5894A-DA97-4951-AE47-FA93148A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4" y="136281"/>
            <a:ext cx="1758627" cy="2092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Layouts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rgbClr val="FFFF00"/>
                </a:solidFill>
              </a:rPr>
              <a:t>12 column </a:t>
            </a:r>
            <a:br>
              <a:rPr lang="en-US" sz="2200" dirty="0">
                <a:solidFill>
                  <a:srgbClr val="FFFF00"/>
                </a:solidFill>
              </a:rPr>
            </a:br>
            <a:r>
              <a:rPr lang="en-US" sz="2200" dirty="0">
                <a:solidFill>
                  <a:srgbClr val="FFFF00"/>
                </a:solidFill>
              </a:rPr>
              <a:t>grid </a:t>
            </a:r>
            <a:br>
              <a:rPr lang="en-US" sz="2200" dirty="0">
                <a:solidFill>
                  <a:srgbClr val="FFFF00"/>
                </a:solidFill>
              </a:rPr>
            </a:br>
            <a:r>
              <a:rPr lang="en-US" sz="2200" dirty="0">
                <a:solidFill>
                  <a:srgbClr val="FFFF00"/>
                </a:solidFill>
              </a:rPr>
              <a:t>responsive layout - examples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69DBB2-F3EC-461F-BD80-7E2F2AF80094}"/>
              </a:ext>
            </a:extLst>
          </p:cNvPr>
          <p:cNvSpPr/>
          <p:nvPr/>
        </p:nvSpPr>
        <p:spPr>
          <a:xfrm>
            <a:off x="8317523" y="3429000"/>
            <a:ext cx="1459523" cy="16353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09AAB3-4FFE-402C-9395-78E58BC24268}"/>
              </a:ext>
            </a:extLst>
          </p:cNvPr>
          <p:cNvSpPr/>
          <p:nvPr/>
        </p:nvSpPr>
        <p:spPr>
          <a:xfrm>
            <a:off x="2242039" y="136281"/>
            <a:ext cx="1134207" cy="12529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EC38-4516-4E39-859B-BDA42444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951"/>
            <a:ext cx="10867292" cy="13262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Flexbox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9488-DF94-480C-B7B7-03612550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1621"/>
            <a:ext cx="10805746" cy="4549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Bootstrap 4</a:t>
            </a:r>
            <a:r>
              <a:rPr lang="en-US" dirty="0">
                <a:solidFill>
                  <a:srgbClr val="FFC000"/>
                </a:solidFill>
              </a:rPr>
              <a:t> Grid System Layout: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powerful mobile-first flexbox grid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12 column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5 tier default responsive tiers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SaSS</a:t>
            </a:r>
            <a:r>
              <a:rPr lang="en-US" dirty="0"/>
              <a:t> Variables &amp; </a:t>
            </a:r>
            <a:r>
              <a:rPr lang="en-US" dirty="0" err="1"/>
              <a:t>Mixins</a:t>
            </a:r>
            <a:r>
              <a:rPr lang="en-US" sz="16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E6AF00"/>
                </a:solidFill>
              </a:rPr>
              <a:t>[A </a:t>
            </a:r>
            <a:r>
              <a:rPr lang="en-US" sz="1600" i="1" dirty="0" err="1">
                <a:solidFill>
                  <a:srgbClr val="E6AF00"/>
                </a:solidFill>
              </a:rPr>
              <a:t>Mixin</a:t>
            </a:r>
            <a:r>
              <a:rPr lang="en-US" sz="1600" i="1" dirty="0">
                <a:solidFill>
                  <a:srgbClr val="E6AF00"/>
                </a:solidFill>
              </a:rPr>
              <a:t> is a block of code that lets us group CSS declarations we may reuse throughout a site]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 several Pre-defined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Flexbox to build </a:t>
            </a:r>
          </a:p>
          <a:p>
            <a:pPr lvl="1"/>
            <a:r>
              <a:rPr lang="en-US" dirty="0"/>
              <a:t>layouts of all shapes and sizes, </a:t>
            </a:r>
          </a:p>
          <a:p>
            <a:pPr lvl="1"/>
            <a:r>
              <a:rPr lang="en-US" dirty="0"/>
              <a:t>align and distribute space among items in a container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A flex layout gives the container: </a:t>
            </a:r>
          </a:p>
          <a:p>
            <a:pPr marL="0" indent="0">
              <a:buNone/>
            </a:pPr>
            <a:r>
              <a:rPr lang="en-US" dirty="0"/>
              <a:t>The ability to alter its items' width/height (and order) to best fill the available space (mostly to accommodate to all kind of display devices and screen sizes). </a:t>
            </a:r>
          </a:p>
        </p:txBody>
      </p:sp>
    </p:spTree>
    <p:extLst>
      <p:ext uri="{BB962C8B-B14F-4D97-AF65-F5344CB8AC3E}">
        <p14:creationId xmlns:p14="http://schemas.microsoft.com/office/powerpoint/2010/main" val="20606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5EBC-7AE6-4164-8AE6-21F77B96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520A-6AA6-4DCA-82E8-153F8492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49" y="1463136"/>
            <a:ext cx="2937142" cy="4549845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&lt;div class="container"&gt;</a:t>
            </a:r>
          </a:p>
          <a:p>
            <a:pPr marL="0" indent="0">
              <a:buNone/>
            </a:pPr>
            <a:r>
              <a:rPr lang="en-US" dirty="0"/>
              <a:t>     &lt;!-- Content here --&gt;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Use .container-fluid for a full width container, spanning the entire width of the viewport.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class="container-fluid"&gt;</a:t>
            </a:r>
          </a:p>
          <a:p>
            <a:pPr marL="0" indent="0">
              <a:buNone/>
            </a:pPr>
            <a:r>
              <a:rPr lang="en-US" dirty="0"/>
              <a:t>     ...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E323F4-7D94-4A8A-B624-7750EAF0F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" t="5862" r="2370" b="7349"/>
          <a:stretch/>
        </p:blipFill>
        <p:spPr>
          <a:xfrm>
            <a:off x="4389119" y="4421393"/>
            <a:ext cx="7315200" cy="115106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C3669F-17E5-44F8-99AB-D1AC9D639301}"/>
              </a:ext>
            </a:extLst>
          </p:cNvPr>
          <p:cNvSpPr/>
          <p:nvPr/>
        </p:nvSpPr>
        <p:spPr>
          <a:xfrm>
            <a:off x="3453205" y="2162287"/>
            <a:ext cx="739894" cy="5378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07C5FE-C473-4F91-A649-88840EC71B2D}"/>
              </a:ext>
            </a:extLst>
          </p:cNvPr>
          <p:cNvSpPr/>
          <p:nvPr/>
        </p:nvSpPr>
        <p:spPr>
          <a:xfrm>
            <a:off x="3453205" y="4878497"/>
            <a:ext cx="739894" cy="5378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4E907C-A57C-4086-9D5D-CDD3D281A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5"/>
          <a:stretch/>
        </p:blipFill>
        <p:spPr>
          <a:xfrm>
            <a:off x="4335613" y="1909194"/>
            <a:ext cx="7368706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53A8-7828-4A12-B61E-57CA07B9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– Break points (Grid Options)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7EB3A-B86F-4884-87A7-71FBEAA48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82" y="1563471"/>
            <a:ext cx="11565168" cy="50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2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FBC1-082E-495B-9CBF-3372107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 –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1A63-E097-46A8-AE8A-8910AD2E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7108"/>
            <a:ext cx="10816697" cy="180242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12 Column Grid Layout structure</a:t>
            </a:r>
          </a:p>
          <a:p>
            <a:pPr>
              <a:lnSpc>
                <a:spcPct val="170000"/>
              </a:lnSpc>
            </a:pPr>
            <a:r>
              <a:rPr lang="en-US" dirty="0"/>
              <a:t>Bootstrap provides 12 column grid layout structure to make the layout responsive. </a:t>
            </a:r>
            <a:br>
              <a:rPr lang="en-US" dirty="0"/>
            </a:br>
            <a:r>
              <a:rPr lang="en-US" dirty="0"/>
              <a:t>Bootstrap divides the complete device width into 12 columns</a:t>
            </a:r>
          </a:p>
          <a:p>
            <a:pPr>
              <a:lnSpc>
                <a:spcPct val="170000"/>
              </a:lnSpc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If you do not want to use all 12 columns individually, you can group the columns together to create wider columns: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D26569-8AB2-49A1-A2FD-3E5A66192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13366"/>
              </p:ext>
            </p:extLst>
          </p:nvPr>
        </p:nvGraphicFramePr>
        <p:xfrm>
          <a:off x="2741082" y="4503125"/>
          <a:ext cx="8761416" cy="1692772"/>
        </p:xfrm>
        <a:graphic>
          <a:graphicData uri="http://schemas.openxmlformats.org/drawingml/2006/table">
            <a:tbl>
              <a:tblPr/>
              <a:tblGrid>
                <a:gridCol w="730118">
                  <a:extLst>
                    <a:ext uri="{9D8B030D-6E8A-4147-A177-3AD203B41FA5}">
                      <a16:colId xmlns:a16="http://schemas.microsoft.com/office/drawing/2014/main" val="1044214737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3888229849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907900839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3573562439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064712843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729602825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3086383138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1815805833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515397791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2124717173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123285403"/>
                    </a:ext>
                  </a:extLst>
                </a:gridCol>
                <a:gridCol w="730118">
                  <a:extLst>
                    <a:ext uri="{9D8B030D-6E8A-4147-A177-3AD203B41FA5}">
                      <a16:colId xmlns:a16="http://schemas.microsoft.com/office/drawing/2014/main" val="1252334223"/>
                    </a:ext>
                  </a:extLst>
                </a:gridCol>
              </a:tblGrid>
              <a:tr h="327542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80029"/>
                  </a:ext>
                </a:extLst>
              </a:tr>
              <a:tr h="327542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4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 unit 4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 unit 4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06330"/>
                  </a:ext>
                </a:extLst>
              </a:tr>
              <a:tr h="327542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4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8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37783"/>
                  </a:ext>
                </a:extLst>
              </a:tr>
              <a:tr h="382604"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6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6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87614"/>
                  </a:ext>
                </a:extLst>
              </a:tr>
              <a:tr h="327542">
                <a:tc gridSpan="12"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unit 12</a:t>
                      </a:r>
                    </a:p>
                  </a:txBody>
                  <a:tcPr marL="54041" marR="54041" marT="54041" marB="54041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795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02191C-D87D-4C86-892F-94272F1F75B2}"/>
              </a:ext>
            </a:extLst>
          </p:cNvPr>
          <p:cNvSpPr txBox="1"/>
          <p:nvPr/>
        </p:nvSpPr>
        <p:spPr>
          <a:xfrm>
            <a:off x="268815" y="4498533"/>
            <a:ext cx="24722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Columns: 12</a:t>
            </a:r>
          </a:p>
          <a:p>
            <a:endParaRPr lang="en-US" sz="1200" dirty="0"/>
          </a:p>
          <a:p>
            <a:r>
              <a:rPr lang="en-US" sz="1200" dirty="0"/>
              <a:t>Columns: 3 </a:t>
            </a:r>
            <a:r>
              <a:rPr lang="en-US" sz="1000" dirty="0"/>
              <a:t>(Equal Width)    </a:t>
            </a:r>
          </a:p>
          <a:p>
            <a:endParaRPr lang="en-US" sz="1200" dirty="0"/>
          </a:p>
          <a:p>
            <a:r>
              <a:rPr lang="en-US" sz="1200" dirty="0"/>
              <a:t>Columns: 2 </a:t>
            </a:r>
            <a:r>
              <a:rPr lang="en-US" sz="900" dirty="0"/>
              <a:t>(Variable width)</a:t>
            </a:r>
          </a:p>
          <a:p>
            <a:endParaRPr lang="en-US" sz="1200" dirty="0"/>
          </a:p>
          <a:p>
            <a:r>
              <a:rPr lang="en-US" sz="1200" dirty="0"/>
              <a:t>Columns: 2 </a:t>
            </a:r>
            <a:r>
              <a:rPr lang="en-US" sz="1000" dirty="0"/>
              <a:t>(Equal width)</a:t>
            </a:r>
          </a:p>
          <a:p>
            <a:endParaRPr lang="en-US" sz="1000" dirty="0"/>
          </a:p>
          <a:p>
            <a:r>
              <a:rPr lang="en-US" sz="1000" dirty="0"/>
              <a:t>Column: 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F291D3-A7D2-43A7-A313-C23082513A31}"/>
              </a:ext>
            </a:extLst>
          </p:cNvPr>
          <p:cNvSpPr/>
          <p:nvPr/>
        </p:nvSpPr>
        <p:spPr>
          <a:xfrm>
            <a:off x="2184400" y="4936067"/>
            <a:ext cx="4826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9C9273-FE27-40F5-BF01-DB5BC75E6EFF}"/>
              </a:ext>
            </a:extLst>
          </p:cNvPr>
          <p:cNvSpPr/>
          <p:nvPr/>
        </p:nvSpPr>
        <p:spPr>
          <a:xfrm>
            <a:off x="2184400" y="5234851"/>
            <a:ext cx="482600" cy="22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21D21D8-59B4-4421-AC5F-3DF09ACB23AF}"/>
              </a:ext>
            </a:extLst>
          </p:cNvPr>
          <p:cNvSpPr/>
          <p:nvPr/>
        </p:nvSpPr>
        <p:spPr>
          <a:xfrm>
            <a:off x="2174874" y="5576801"/>
            <a:ext cx="4826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CA8EE0-C20C-4922-B051-2727F0A2BF24}"/>
              </a:ext>
            </a:extLst>
          </p:cNvPr>
          <p:cNvSpPr/>
          <p:nvPr/>
        </p:nvSpPr>
        <p:spPr>
          <a:xfrm>
            <a:off x="1388533" y="5944712"/>
            <a:ext cx="1268941" cy="19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6E26652-D337-4EF5-9799-DE63AC3336BA}"/>
              </a:ext>
            </a:extLst>
          </p:cNvPr>
          <p:cNvSpPr/>
          <p:nvPr/>
        </p:nvSpPr>
        <p:spPr>
          <a:xfrm>
            <a:off x="1387474" y="4621237"/>
            <a:ext cx="1268941" cy="19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6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556F-1CFF-4E39-9520-71257D20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rows, columns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971A5F-2A36-4311-B5AF-B4E84870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44" y="2215868"/>
            <a:ext cx="5224631" cy="21544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"container"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"row"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12529"/>
                </a:solidFill>
                <a:latin typeface="SFMono-Regular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1 of 3 columns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endParaRPr lang="en-US" altLang="en-US" sz="20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2 of 3 columns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F6F9F"/>
                </a:solidFill>
                <a:latin typeface="SFMono-Regular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3 of 3 columns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F6F9F"/>
                </a:solidFill>
                <a:latin typeface="SFMono-Regular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endParaRPr lang="en-US" altLang="en-US" sz="20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E62F2-10B2-4077-A51C-A77AE5808886}"/>
              </a:ext>
            </a:extLst>
          </p:cNvPr>
          <p:cNvSpPr txBox="1"/>
          <p:nvPr/>
        </p:nvSpPr>
        <p:spPr>
          <a:xfrm>
            <a:off x="871369" y="1602889"/>
            <a:ext cx="980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– for “SMALL” Device.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5374E2-CD3B-4993-9E55-B9889B654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683" y="4370304"/>
            <a:ext cx="5224631" cy="21544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"container"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"row"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12529"/>
                </a:solidFill>
                <a:latin typeface="SFMono-Regular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"col-sm-4"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1 of 3 columns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endParaRPr lang="en-US" altLang="en-US" sz="20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"col-sm-4"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2 of 3 columns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F6F9F"/>
                </a:solidFill>
                <a:latin typeface="SFMono-Regular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"col-sm-4"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3 of 3 columns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F6F9F"/>
                </a:solidFill>
                <a:latin typeface="SFMono-Regular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endParaRPr lang="en-US" altLang="en-US" sz="20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8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C31-247E-4130-979F-FA0E1C32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117D-FCA0-4FE7-B154-F01B4761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D5FF5"/>
                </a:solidFill>
              </a:rPr>
              <a:t>&lt;div </a:t>
            </a:r>
            <a:r>
              <a:rPr lang="en-US" dirty="0"/>
              <a:t>class="media"&gt;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img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class="mr-3" </a:t>
            </a:r>
            <a:r>
              <a:rPr lang="en-US" dirty="0" err="1"/>
              <a:t>src</a:t>
            </a:r>
            <a:r>
              <a:rPr lang="en-US" dirty="0"/>
              <a:t>="..." alt="Generic placeholder image"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D5FF5"/>
                </a:solidFill>
              </a:rPr>
              <a:t>  &lt;div </a:t>
            </a:r>
            <a:r>
              <a:rPr lang="en-US" dirty="0"/>
              <a:t>class="media-body"&gt;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/>
              <a:t>h5 class="mt-0"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&gt;</a:t>
            </a:r>
            <a:r>
              <a:rPr lang="en-US" dirty="0">
                <a:solidFill>
                  <a:srgbClr val="92D050"/>
                </a:solidFill>
              </a:rPr>
              <a:t>Media heading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&lt;/h5&gt;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2D050"/>
                </a:solidFill>
              </a:rPr>
              <a:t>Cras sit </a:t>
            </a:r>
            <a:r>
              <a:rPr lang="en-US" dirty="0" err="1">
                <a:solidFill>
                  <a:srgbClr val="92D050"/>
                </a:solidFill>
              </a:rPr>
              <a:t>amet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nibh</a:t>
            </a:r>
            <a:r>
              <a:rPr lang="en-US" dirty="0">
                <a:solidFill>
                  <a:srgbClr val="92D050"/>
                </a:solidFill>
              </a:rPr>
              <a:t> libero, in gravida </a:t>
            </a:r>
            <a:r>
              <a:rPr lang="en-US" dirty="0" err="1">
                <a:solidFill>
                  <a:srgbClr val="92D050"/>
                </a:solidFill>
              </a:rPr>
              <a:t>nulla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dirty="0" err="1">
                <a:solidFill>
                  <a:srgbClr val="92D050"/>
                </a:solidFill>
              </a:rPr>
              <a:t>Nulla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vel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metus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scelerisque</a:t>
            </a:r>
            <a:r>
              <a:rPr lang="en-US" dirty="0">
                <a:solidFill>
                  <a:srgbClr val="92D050"/>
                </a:solidFill>
              </a:rPr>
              <a:t> ante </a:t>
            </a:r>
            <a:r>
              <a:rPr lang="en-US" dirty="0" err="1">
                <a:solidFill>
                  <a:srgbClr val="92D050"/>
                </a:solidFill>
              </a:rPr>
              <a:t>sollicitudin</a:t>
            </a:r>
            <a:r>
              <a:rPr lang="en-US" dirty="0">
                <a:solidFill>
                  <a:srgbClr val="92D050"/>
                </a:solidFill>
              </a:rPr>
              <a:t>. Cras </a:t>
            </a:r>
            <a:r>
              <a:rPr lang="en-US" dirty="0" err="1">
                <a:solidFill>
                  <a:srgbClr val="92D050"/>
                </a:solidFill>
              </a:rPr>
              <a:t>purus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odio</a:t>
            </a:r>
            <a:r>
              <a:rPr lang="en-US" dirty="0">
                <a:solidFill>
                  <a:srgbClr val="92D050"/>
                </a:solidFill>
              </a:rPr>
              <a:t>, vestibulum in </a:t>
            </a:r>
            <a:r>
              <a:rPr lang="en-US" dirty="0" err="1">
                <a:solidFill>
                  <a:srgbClr val="92D050"/>
                </a:solidFill>
              </a:rPr>
              <a:t>vulputate</a:t>
            </a:r>
            <a:r>
              <a:rPr lang="en-US" dirty="0">
                <a:solidFill>
                  <a:srgbClr val="92D050"/>
                </a:solidFill>
              </a:rPr>
              <a:t> at, tempus </a:t>
            </a:r>
            <a:r>
              <a:rPr lang="en-US" dirty="0" err="1">
                <a:solidFill>
                  <a:srgbClr val="92D050"/>
                </a:solidFill>
              </a:rPr>
              <a:t>viverra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turpis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dirty="0" err="1">
                <a:solidFill>
                  <a:srgbClr val="92D050"/>
                </a:solidFill>
              </a:rPr>
              <a:t>Fusce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condimentum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nunc</a:t>
            </a:r>
            <a:r>
              <a:rPr lang="en-US" dirty="0">
                <a:solidFill>
                  <a:srgbClr val="92D050"/>
                </a:solidFill>
              </a:rPr>
              <a:t> ac nisi </a:t>
            </a:r>
            <a:r>
              <a:rPr lang="en-US" dirty="0" err="1">
                <a:solidFill>
                  <a:srgbClr val="92D050"/>
                </a:solidFill>
              </a:rPr>
              <a:t>vulputate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fringilla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dirty="0" err="1">
                <a:solidFill>
                  <a:srgbClr val="92D050"/>
                </a:solidFill>
              </a:rPr>
              <a:t>Donec</a:t>
            </a:r>
            <a:r>
              <a:rPr lang="en-US" dirty="0">
                <a:solidFill>
                  <a:srgbClr val="92D050"/>
                </a:solidFill>
              </a:rPr>
              <a:t> lacinia </a:t>
            </a:r>
            <a:r>
              <a:rPr lang="en-US" dirty="0" err="1">
                <a:solidFill>
                  <a:srgbClr val="92D050"/>
                </a:solidFill>
              </a:rPr>
              <a:t>congue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felis</a:t>
            </a:r>
            <a:r>
              <a:rPr lang="en-US" dirty="0">
                <a:solidFill>
                  <a:srgbClr val="92D050"/>
                </a:solidFill>
              </a:rPr>
              <a:t> in </a:t>
            </a:r>
            <a:r>
              <a:rPr lang="en-US" dirty="0" err="1">
                <a:solidFill>
                  <a:srgbClr val="92D050"/>
                </a:solidFill>
              </a:rPr>
              <a:t>faucibus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D5FF5"/>
                </a:solidFill>
              </a:rPr>
              <a:t> 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D5FF5"/>
                </a:solidFill>
              </a:rPr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9FDD5-1C5C-4FBF-A1C3-D9E08D695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0" t="24359" r="18726" b="57820"/>
          <a:stretch/>
        </p:blipFill>
        <p:spPr>
          <a:xfrm>
            <a:off x="685800" y="4851714"/>
            <a:ext cx="11280531" cy="18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4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F87B-DF20-4FC6-87FC-954D0A6B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5D60-4FA0-4AF4-B80A-C5ADF28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Display Utility</a:t>
            </a:r>
          </a:p>
          <a:p>
            <a:r>
              <a:rPr lang="en-US" dirty="0"/>
              <a:t>Flexbox Utility</a:t>
            </a:r>
          </a:p>
          <a:p>
            <a:r>
              <a:rPr lang="en-US" dirty="0"/>
              <a:t>Spacing &amp; Margin Utility</a:t>
            </a:r>
          </a:p>
          <a:p>
            <a:r>
              <a:rPr lang="en-US" dirty="0"/>
              <a:t>Visibility Utility</a:t>
            </a:r>
          </a:p>
        </p:txBody>
      </p:sp>
    </p:spTree>
    <p:extLst>
      <p:ext uri="{BB962C8B-B14F-4D97-AF65-F5344CB8AC3E}">
        <p14:creationId xmlns:p14="http://schemas.microsoft.com/office/powerpoint/2010/main" val="3008797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1953</TotalTime>
  <Words>389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SFMono-Regular</vt:lpstr>
      <vt:lpstr>Verdana</vt:lpstr>
      <vt:lpstr>Wingdings</vt:lpstr>
      <vt:lpstr>Celestial</vt:lpstr>
      <vt:lpstr>Bootstrap 4</vt:lpstr>
      <vt:lpstr>Layouts 12 column  grid  responsive layout - examples</vt:lpstr>
      <vt:lpstr>Flexbox Grid System</vt:lpstr>
      <vt:lpstr>container</vt:lpstr>
      <vt:lpstr>Device – Break points (Grid Options)</vt:lpstr>
      <vt:lpstr>Responsive Design – Grid System</vt:lpstr>
      <vt:lpstr>How to create rows, columns</vt:lpstr>
      <vt:lpstr>Media objects</vt:lpstr>
      <vt:lpstr>Utilities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</dc:title>
  <dc:creator>ADRUSYA TECHNOLOGIES</dc:creator>
  <cp:lastModifiedBy>ADRUSYA TECHNOLOGIES</cp:lastModifiedBy>
  <cp:revision>104</cp:revision>
  <dcterms:created xsi:type="dcterms:W3CDTF">2018-02-07T03:41:00Z</dcterms:created>
  <dcterms:modified xsi:type="dcterms:W3CDTF">2018-02-17T16:04:42Z</dcterms:modified>
</cp:coreProperties>
</file>