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2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queuniversity.com/library/responsive/1-non-responsiv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0D0B-86D6-45C0-A1A9-EBFF1ABAB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E5E47-25CF-4DCA-828A-BC6E70AE1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Responsive layout in Bootstrap 3, 4</a:t>
            </a:r>
          </a:p>
        </p:txBody>
      </p:sp>
    </p:spTree>
    <p:extLst>
      <p:ext uri="{BB962C8B-B14F-4D97-AF65-F5344CB8AC3E}">
        <p14:creationId xmlns:p14="http://schemas.microsoft.com/office/powerpoint/2010/main" val="11033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0660-3B19-4C0B-8931-5353F1A6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Hide / View classes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374E27-A882-4CD1-89DB-C52E94C7B4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5" y="3088238"/>
            <a:ext cx="3475234" cy="24468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As such, the classes are named using the format: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.d-{value}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for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xs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.d-{breakpoint}-{value}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for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sm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lg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 and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xl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Where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is one of: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none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inline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inline-block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block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table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table-cell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table-row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flex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inline-flex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78642-8705-4EC5-B558-947D36197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558" y="2391841"/>
            <a:ext cx="5806007" cy="446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9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0E89-509C-41B5-B7DB-CC04EB45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C4240-E0B6-4891-8B23-32F69836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is Responsive Web Design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 makes your web page look good on all devices (desktops, laptops, tablets, and mobiles).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do we do it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HTML and CSS to resize, hide, shrink, enlarge, or move the  content.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components can responsive design be applied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Layouts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Images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Menu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Slider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1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B58A-8E75-4E04-A3DC-AFE02465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Responsive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06E4-C14C-4C3D-8D53-1E191805C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[Earlier, more than one site was built in order to accommodate different screen sizes]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Responsive web design</a:t>
            </a:r>
            <a:r>
              <a:rPr lang="en-US" dirty="0"/>
              <a:t> creates a system for a single site to react to the size of a user’s device—</a:t>
            </a:r>
            <a:r>
              <a:rPr lang="en-US" b="1" dirty="0">
                <a:solidFill>
                  <a:srgbClr val="0070C0"/>
                </a:solidFill>
              </a:rPr>
              <a:t>with one URL and one content source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responsive website has a fluid and flexible layout which adjusts according to screen size.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offers an optimized browsing experience.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Looks good on all devices</a:t>
            </a:r>
          </a:p>
          <a:p>
            <a:pPr marL="0" indent="0">
              <a:buNone/>
            </a:pPr>
            <a:r>
              <a:rPr lang="en-US" b="1" dirty="0"/>
              <a:t>For Businesses: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Increase reach to customers and clients on smaller devices (tablets &amp; smartphones)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Increase lead generation, sales and conversions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Analytics, tracking and reporting can be consolidated in one place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Time and cost on site content management is decreased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4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16C5-E4EC-4501-947F-7AB6DE2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Non-Responsive Site Looks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600E1-5FC2-459F-805F-AB183D72D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https://dequeuniversity.com/library/responsive/1-non-responsive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https://www.amazon.in/</a:t>
            </a:r>
          </a:p>
        </p:txBody>
      </p:sp>
    </p:spTree>
    <p:extLst>
      <p:ext uri="{BB962C8B-B14F-4D97-AF65-F5344CB8AC3E}">
        <p14:creationId xmlns:p14="http://schemas.microsoft.com/office/powerpoint/2010/main" val="301347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3089-BC49-40BC-B45D-7CA852B3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Responsive Site Looks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1A25-17F0-4AAC-B391-DFD02454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https://www.smashingmagazine.com/</a:t>
            </a:r>
          </a:p>
        </p:txBody>
      </p:sp>
    </p:spTree>
    <p:extLst>
      <p:ext uri="{BB962C8B-B14F-4D97-AF65-F5344CB8AC3E}">
        <p14:creationId xmlns:p14="http://schemas.microsoft.com/office/powerpoint/2010/main" val="125198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FBC1-082E-495B-9CBF-33721075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 – 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1A63-E097-46A8-AE8A-8910AD2E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765" y="2461682"/>
            <a:ext cx="8761412" cy="150183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12 Column Grid Layout structure</a:t>
            </a:r>
          </a:p>
          <a:p>
            <a:pPr>
              <a:lnSpc>
                <a:spcPct val="170000"/>
              </a:lnSpc>
            </a:pPr>
            <a:r>
              <a:rPr lang="en-US" dirty="0"/>
              <a:t>Bootstrap provides 12 column grid layout structure to make the layout responsive. Bootstrap divides the complete device width into 12 columns</a:t>
            </a:r>
          </a:p>
          <a:p>
            <a:pPr>
              <a:lnSpc>
                <a:spcPct val="170000"/>
              </a:lnSpc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If you do not want to use all 12 columns individually, you can group the columns together to create wider columns: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D26569-8AB2-49A1-A2FD-3E5A66192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34633"/>
              </p:ext>
            </p:extLst>
          </p:nvPr>
        </p:nvGraphicFramePr>
        <p:xfrm>
          <a:off x="2741082" y="4503125"/>
          <a:ext cx="8761416" cy="1692772"/>
        </p:xfrm>
        <a:graphic>
          <a:graphicData uri="http://schemas.openxmlformats.org/drawingml/2006/table">
            <a:tbl>
              <a:tblPr/>
              <a:tblGrid>
                <a:gridCol w="730118">
                  <a:extLst>
                    <a:ext uri="{9D8B030D-6E8A-4147-A177-3AD203B41FA5}">
                      <a16:colId xmlns:a16="http://schemas.microsoft.com/office/drawing/2014/main" val="1044214737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3888229849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2907900839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3573562439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2064712843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2729602825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3086383138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1815805833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2515397791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2124717173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123285403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1252334223"/>
                    </a:ext>
                  </a:extLst>
                </a:gridCol>
              </a:tblGrid>
              <a:tr h="327542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80029"/>
                  </a:ext>
                </a:extLst>
              </a:tr>
              <a:tr h="327542"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4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 unit 4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 unit 4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306330"/>
                  </a:ext>
                </a:extLst>
              </a:tr>
              <a:tr h="327542"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4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8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337783"/>
                  </a:ext>
                </a:extLst>
              </a:tr>
              <a:tr h="382604">
                <a:tc gridSpan="6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6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6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87614"/>
                  </a:ext>
                </a:extLst>
              </a:tr>
              <a:tr h="327542">
                <a:tc gridSpan="12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12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795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02191C-D87D-4C86-892F-94272F1F75B2}"/>
              </a:ext>
            </a:extLst>
          </p:cNvPr>
          <p:cNvSpPr txBox="1"/>
          <p:nvPr/>
        </p:nvSpPr>
        <p:spPr>
          <a:xfrm>
            <a:off x="268815" y="4498533"/>
            <a:ext cx="24722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Columns: 12</a:t>
            </a:r>
          </a:p>
          <a:p>
            <a:endParaRPr lang="en-US" sz="1200" dirty="0"/>
          </a:p>
          <a:p>
            <a:r>
              <a:rPr lang="en-US" sz="1200" dirty="0"/>
              <a:t>Columns: 3 </a:t>
            </a:r>
            <a:r>
              <a:rPr lang="en-US" sz="1000" dirty="0"/>
              <a:t>(Equal Width)    </a:t>
            </a:r>
          </a:p>
          <a:p>
            <a:endParaRPr lang="en-US" sz="1200" dirty="0"/>
          </a:p>
          <a:p>
            <a:r>
              <a:rPr lang="en-US" sz="1200" dirty="0"/>
              <a:t>Columns: 2 </a:t>
            </a:r>
            <a:r>
              <a:rPr lang="en-US" sz="900" dirty="0"/>
              <a:t>(Variable width)</a:t>
            </a:r>
          </a:p>
          <a:p>
            <a:endParaRPr lang="en-US" sz="1200" dirty="0"/>
          </a:p>
          <a:p>
            <a:r>
              <a:rPr lang="en-US" sz="1200" dirty="0"/>
              <a:t>Columns: 2 </a:t>
            </a:r>
            <a:r>
              <a:rPr lang="en-US" sz="1000" dirty="0"/>
              <a:t>(Equal width)</a:t>
            </a:r>
          </a:p>
          <a:p>
            <a:endParaRPr lang="en-US" sz="1000" dirty="0"/>
          </a:p>
          <a:p>
            <a:r>
              <a:rPr lang="en-US" sz="1000" dirty="0"/>
              <a:t>Column: 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F291D3-A7D2-43A7-A313-C23082513A31}"/>
              </a:ext>
            </a:extLst>
          </p:cNvPr>
          <p:cNvSpPr/>
          <p:nvPr/>
        </p:nvSpPr>
        <p:spPr>
          <a:xfrm>
            <a:off x="2184400" y="4936067"/>
            <a:ext cx="4826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F9C9273-FE27-40F5-BF01-DB5BC75E6EFF}"/>
              </a:ext>
            </a:extLst>
          </p:cNvPr>
          <p:cNvSpPr/>
          <p:nvPr/>
        </p:nvSpPr>
        <p:spPr>
          <a:xfrm>
            <a:off x="2184400" y="5234851"/>
            <a:ext cx="482600" cy="220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21D21D8-59B4-4421-AC5F-3DF09ACB23AF}"/>
              </a:ext>
            </a:extLst>
          </p:cNvPr>
          <p:cNvSpPr/>
          <p:nvPr/>
        </p:nvSpPr>
        <p:spPr>
          <a:xfrm>
            <a:off x="2174874" y="5576801"/>
            <a:ext cx="4826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CA8EE0-C20C-4922-B051-2727F0A2BF24}"/>
              </a:ext>
            </a:extLst>
          </p:cNvPr>
          <p:cNvSpPr/>
          <p:nvPr/>
        </p:nvSpPr>
        <p:spPr>
          <a:xfrm>
            <a:off x="1388533" y="5944712"/>
            <a:ext cx="1268941" cy="191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6E26652-D337-4EF5-9799-DE63AC3336BA}"/>
              </a:ext>
            </a:extLst>
          </p:cNvPr>
          <p:cNvSpPr/>
          <p:nvPr/>
        </p:nvSpPr>
        <p:spPr>
          <a:xfrm>
            <a:off x="1387474" y="4621237"/>
            <a:ext cx="1268941" cy="191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6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A5A-8295-428C-8E9D-B46509EA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options for Devices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EBE422-5149-445B-B308-C3B4DAE42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324600"/>
              </p:ext>
            </p:extLst>
          </p:nvPr>
        </p:nvGraphicFramePr>
        <p:xfrm>
          <a:off x="789708" y="2730389"/>
          <a:ext cx="10764984" cy="3153943"/>
        </p:xfrm>
        <a:graphic>
          <a:graphicData uri="http://schemas.openxmlformats.org/drawingml/2006/table">
            <a:tbl>
              <a:tblPr/>
              <a:tblGrid>
                <a:gridCol w="1794164">
                  <a:extLst>
                    <a:ext uri="{9D8B030D-6E8A-4147-A177-3AD203B41FA5}">
                      <a16:colId xmlns:a16="http://schemas.microsoft.com/office/drawing/2014/main" val="2843377915"/>
                    </a:ext>
                  </a:extLst>
                </a:gridCol>
                <a:gridCol w="1794164">
                  <a:extLst>
                    <a:ext uri="{9D8B030D-6E8A-4147-A177-3AD203B41FA5}">
                      <a16:colId xmlns:a16="http://schemas.microsoft.com/office/drawing/2014/main" val="1003476462"/>
                    </a:ext>
                  </a:extLst>
                </a:gridCol>
                <a:gridCol w="1794164">
                  <a:extLst>
                    <a:ext uri="{9D8B030D-6E8A-4147-A177-3AD203B41FA5}">
                      <a16:colId xmlns:a16="http://schemas.microsoft.com/office/drawing/2014/main" val="519928167"/>
                    </a:ext>
                  </a:extLst>
                </a:gridCol>
                <a:gridCol w="1794164">
                  <a:extLst>
                    <a:ext uri="{9D8B030D-6E8A-4147-A177-3AD203B41FA5}">
                      <a16:colId xmlns:a16="http://schemas.microsoft.com/office/drawing/2014/main" val="4208639288"/>
                    </a:ext>
                  </a:extLst>
                </a:gridCol>
                <a:gridCol w="1794164">
                  <a:extLst>
                    <a:ext uri="{9D8B030D-6E8A-4147-A177-3AD203B41FA5}">
                      <a16:colId xmlns:a16="http://schemas.microsoft.com/office/drawing/2014/main" val="3585156814"/>
                    </a:ext>
                  </a:extLst>
                </a:gridCol>
                <a:gridCol w="1794164">
                  <a:extLst>
                    <a:ext uri="{9D8B030D-6E8A-4147-A177-3AD203B41FA5}">
                      <a16:colId xmlns:a16="http://schemas.microsoft.com/office/drawing/2014/main" val="3925168987"/>
                    </a:ext>
                  </a:extLst>
                </a:gridCol>
              </a:tblGrid>
              <a:tr h="650104"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Extra small</a:t>
                      </a:r>
                      <a:b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&lt;576px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Small</a:t>
                      </a:r>
                      <a:b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≥576px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b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≥768px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Large</a:t>
                      </a:r>
                      <a:b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≥992px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Extra large</a:t>
                      </a:r>
                      <a:b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≥1200px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96667"/>
                  </a:ext>
                </a:extLst>
              </a:tr>
              <a:tr h="6501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Max container width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None (auto)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540px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720px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960px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1140px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712571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Class prefix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.col-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.col-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.col-md-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.col-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.col-xl-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06415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# of columns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904736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Gutter width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30px (15px on each side of a column)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742224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</a:rPr>
                        <a:t>Nestable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87701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Column ordering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69800" marR="69800" marT="34900" marB="3490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9700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AB4C35FA-6F9E-4A34-A1DF-5A36515DC2D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375833" y="2214035"/>
            <a:ext cx="89735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6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5357-884A-4C77-AF4E-0EA01ED0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1D89-0762-4346-A6C0-6DC779DBF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Example - Demo</a:t>
            </a:r>
          </a:p>
        </p:txBody>
      </p:sp>
    </p:spTree>
    <p:extLst>
      <p:ext uri="{BB962C8B-B14F-4D97-AF65-F5344CB8AC3E}">
        <p14:creationId xmlns:p14="http://schemas.microsoft.com/office/powerpoint/2010/main" val="326199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D5FE-5D5A-44A4-AA11-FDFBC24E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Spacing Between Rows and Columns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E6199A-C9EA-4969-BCA2-0BB997725B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3558" y="2412307"/>
            <a:ext cx="5653169" cy="3963555"/>
          </a:xfrm>
        </p:spPr>
        <p:txBody>
          <a:bodyPr>
            <a:normAutofit fontScale="62500" lnSpcReduction="2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en-US" b="1" dirty="0">
                <a:latin typeface="+mj-lt"/>
              </a:rPr>
              <a:t>Notation</a:t>
            </a:r>
          </a:p>
          <a:p>
            <a:pPr>
              <a:lnSpc>
                <a:spcPct val="170000"/>
              </a:lnSpc>
            </a:pPr>
            <a:r>
              <a:rPr lang="en-US" altLang="en-US" dirty="0">
                <a:latin typeface="+mj-lt"/>
              </a:rPr>
              <a:t>The classes are named using the format </a:t>
            </a:r>
            <a:r>
              <a:rPr lang="en-US" altLang="en-US" b="1" dirty="0">
                <a:solidFill>
                  <a:srgbClr val="0070C0"/>
                </a:solidFill>
                <a:latin typeface="+mj-lt"/>
              </a:rPr>
              <a:t>{property}{</a:t>
            </a:r>
            <a:r>
              <a:rPr lang="en-US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sides</a:t>
            </a:r>
            <a:r>
              <a:rPr lang="en-US" altLang="en-US" b="1" dirty="0">
                <a:solidFill>
                  <a:srgbClr val="0070C0"/>
                </a:solidFill>
                <a:latin typeface="+mj-lt"/>
              </a:rPr>
              <a:t>}-{</a:t>
            </a:r>
            <a:r>
              <a:rPr lang="en-US" altLang="en-US" b="1" dirty="0">
                <a:solidFill>
                  <a:srgbClr val="00B050"/>
                </a:solidFill>
                <a:latin typeface="+mj-lt"/>
              </a:rPr>
              <a:t>size</a:t>
            </a:r>
            <a:r>
              <a:rPr lang="en-US" altLang="en-US" b="1" dirty="0">
                <a:solidFill>
                  <a:srgbClr val="0070C0"/>
                </a:solidFill>
                <a:latin typeface="+mj-lt"/>
              </a:rPr>
              <a:t>}</a:t>
            </a:r>
            <a:r>
              <a:rPr lang="en-US" altLang="en-US" dirty="0">
                <a:latin typeface="+mj-lt"/>
              </a:rPr>
              <a:t> for </a:t>
            </a:r>
            <a:r>
              <a:rPr lang="en-US" altLang="en-US" dirty="0" err="1">
                <a:latin typeface="+mj-lt"/>
              </a:rPr>
              <a:t>xs</a:t>
            </a:r>
            <a:r>
              <a:rPr lang="en-US" altLang="en-US" dirty="0">
                <a:latin typeface="+mj-lt"/>
              </a:rPr>
              <a:t> and 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		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{</a:t>
            </a:r>
            <a:r>
              <a:rPr lang="en-US" altLang="en-US" b="1" dirty="0">
                <a:solidFill>
                  <a:srgbClr val="0070C0"/>
                </a:solidFill>
                <a:latin typeface="+mj-lt"/>
              </a:rPr>
              <a:t>property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}{</a:t>
            </a:r>
            <a:r>
              <a:rPr lang="en-US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sides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}-{</a:t>
            </a:r>
            <a:r>
              <a:rPr lang="en-US" altLang="en-US" b="1" dirty="0">
                <a:solidFill>
                  <a:srgbClr val="E824C3"/>
                </a:solidFill>
                <a:latin typeface="+mj-lt"/>
              </a:rPr>
              <a:t>breakpoint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}-{</a:t>
            </a:r>
            <a:r>
              <a:rPr lang="en-US" altLang="en-US" b="1" dirty="0">
                <a:solidFill>
                  <a:srgbClr val="00B050"/>
                </a:solidFill>
                <a:latin typeface="+mj-lt"/>
              </a:rPr>
              <a:t>size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}</a:t>
            </a:r>
            <a:r>
              <a:rPr lang="en-US" altLang="en-US" dirty="0">
                <a:latin typeface="+mj-lt"/>
              </a:rPr>
              <a:t> for</a:t>
            </a:r>
            <a:r>
              <a:rPr lang="en-US" altLang="en-US" dirty="0">
                <a:solidFill>
                  <a:srgbClr val="E824C3"/>
                </a:solidFill>
                <a:latin typeface="+mj-lt"/>
              </a:rPr>
              <a:t> </a:t>
            </a:r>
            <a:r>
              <a:rPr lang="en-US" altLang="en-US" dirty="0" err="1">
                <a:solidFill>
                  <a:srgbClr val="E824C3"/>
                </a:solidFill>
                <a:latin typeface="+mj-lt"/>
              </a:rPr>
              <a:t>sm</a:t>
            </a:r>
            <a:r>
              <a:rPr lang="en-US" altLang="en-US" dirty="0">
                <a:solidFill>
                  <a:srgbClr val="E824C3"/>
                </a:solidFill>
                <a:latin typeface="+mj-lt"/>
              </a:rPr>
              <a:t>, md, </a:t>
            </a:r>
            <a:r>
              <a:rPr lang="en-US" altLang="en-US" dirty="0" err="1">
                <a:solidFill>
                  <a:srgbClr val="E824C3"/>
                </a:solidFill>
                <a:latin typeface="+mj-lt"/>
              </a:rPr>
              <a:t>lg</a:t>
            </a:r>
            <a:r>
              <a:rPr lang="en-US" altLang="en-US" dirty="0">
                <a:solidFill>
                  <a:srgbClr val="E824C3"/>
                </a:solidFill>
                <a:latin typeface="+mj-lt"/>
              </a:rPr>
              <a:t>, and xl.</a:t>
            </a:r>
          </a:p>
          <a:p>
            <a:pPr>
              <a:lnSpc>
                <a:spcPct val="170000"/>
              </a:lnSpc>
            </a:pPr>
            <a:r>
              <a:rPr lang="en-US" altLang="en-US" b="1" dirty="0">
                <a:solidFill>
                  <a:srgbClr val="0070C0"/>
                </a:solidFill>
                <a:latin typeface="+mj-lt"/>
              </a:rPr>
              <a:t>Property</a:t>
            </a:r>
            <a:r>
              <a:rPr lang="en-US" altLang="en-US" dirty="0">
                <a:latin typeface="+mj-lt"/>
              </a:rPr>
              <a:t> is one of:</a:t>
            </a:r>
          </a:p>
          <a:p>
            <a:pPr lvl="1">
              <a:lnSpc>
                <a:spcPct val="170000"/>
              </a:lnSpc>
            </a:pPr>
            <a:r>
              <a:rPr lang="en-US" altLang="en-US" dirty="0">
                <a:latin typeface="+mj-lt"/>
              </a:rPr>
              <a:t>m - for classes that set margin</a:t>
            </a:r>
          </a:p>
          <a:p>
            <a:pPr lvl="1">
              <a:lnSpc>
                <a:spcPct val="170000"/>
              </a:lnSpc>
            </a:pPr>
            <a:r>
              <a:rPr lang="en-US" altLang="en-US" dirty="0">
                <a:latin typeface="+mj-lt"/>
              </a:rPr>
              <a:t>p - for classes that set padding</a:t>
            </a:r>
          </a:p>
          <a:p>
            <a:pPr>
              <a:lnSpc>
                <a:spcPct val="170000"/>
              </a:lnSpc>
            </a:pPr>
            <a:r>
              <a:rPr lang="en-US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Sides</a:t>
            </a:r>
            <a:r>
              <a:rPr lang="en-US" altLang="en-US" dirty="0">
                <a:latin typeface="+mj-lt"/>
              </a:rPr>
              <a:t> is one of:</a:t>
            </a:r>
          </a:p>
          <a:p>
            <a:pPr lvl="1">
              <a:lnSpc>
                <a:spcPct val="170000"/>
              </a:lnSpc>
            </a:pPr>
            <a:r>
              <a:rPr lang="en-US" altLang="en-US" dirty="0">
                <a:latin typeface="+mj-lt"/>
              </a:rPr>
              <a:t>t - for classes that set margin-top or padding-top</a:t>
            </a:r>
          </a:p>
          <a:p>
            <a:pPr lvl="1">
              <a:lnSpc>
                <a:spcPct val="170000"/>
              </a:lnSpc>
            </a:pPr>
            <a:r>
              <a:rPr lang="en-US" altLang="en-US" dirty="0">
                <a:latin typeface="+mj-lt"/>
              </a:rPr>
              <a:t>b - for classes that set margin-bottom or padding-bottom</a:t>
            </a:r>
          </a:p>
          <a:p>
            <a:pPr lvl="1">
              <a:lnSpc>
                <a:spcPct val="170000"/>
              </a:lnSpc>
            </a:pPr>
            <a:r>
              <a:rPr lang="en-US" altLang="en-US" dirty="0">
                <a:latin typeface="+mj-lt"/>
              </a:rPr>
              <a:t>l - for classes that set margin-left or padding-left</a:t>
            </a:r>
          </a:p>
          <a:p>
            <a:pPr lvl="1">
              <a:lnSpc>
                <a:spcPct val="170000"/>
              </a:lnSpc>
            </a:pPr>
            <a:r>
              <a:rPr lang="en-US" altLang="en-US" dirty="0">
                <a:latin typeface="+mj-lt"/>
              </a:rPr>
              <a:t>r - for classes that set margin-right or padding-right</a:t>
            </a:r>
          </a:p>
          <a:p>
            <a:pPr lvl="1">
              <a:lnSpc>
                <a:spcPct val="170000"/>
              </a:lnSpc>
            </a:pPr>
            <a:r>
              <a:rPr lang="en-US" altLang="en-US" dirty="0">
                <a:latin typeface="+mj-lt"/>
              </a:rPr>
              <a:t>x - for classes that set both *-left and *-right</a:t>
            </a:r>
          </a:p>
          <a:p>
            <a:pPr lvl="1">
              <a:lnSpc>
                <a:spcPct val="170000"/>
              </a:lnSpc>
            </a:pPr>
            <a:r>
              <a:rPr lang="en-US" altLang="en-US" dirty="0">
                <a:latin typeface="+mj-lt"/>
              </a:rPr>
              <a:t>y - for classes that set both *-top and *-bottom </a:t>
            </a:r>
          </a:p>
          <a:p>
            <a:pPr lvl="0">
              <a:lnSpc>
                <a:spcPct val="170000"/>
              </a:lnSpc>
            </a:pPr>
            <a:r>
              <a:rPr lang="en-US" altLang="en-US" b="1" dirty="0">
                <a:solidFill>
                  <a:srgbClr val="00B050"/>
                </a:solidFill>
                <a:latin typeface="+mj-lt"/>
              </a:rPr>
              <a:t>Size</a:t>
            </a:r>
            <a:r>
              <a:rPr lang="en-US" altLang="en-US" dirty="0">
                <a:latin typeface="+mj-lt"/>
              </a:rPr>
              <a:t> is one of:</a:t>
            </a:r>
          </a:p>
          <a:p>
            <a:pPr lvl="1">
              <a:lnSpc>
                <a:spcPct val="170000"/>
              </a:lnSpc>
            </a:pPr>
            <a:r>
              <a:rPr lang="en-US" altLang="en-US" dirty="0">
                <a:latin typeface="+mj-lt"/>
              </a:rPr>
              <a:t>0, 1, 2, 3, 4, 5</a:t>
            </a:r>
          </a:p>
          <a:p>
            <a:pPr>
              <a:lnSpc>
                <a:spcPct val="170000"/>
              </a:lnSpc>
            </a:pPr>
            <a:endParaRPr lang="en-US" alt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DE1C3-C059-4317-9D80-205C577E6EFB}"/>
              </a:ext>
            </a:extLst>
          </p:cNvPr>
          <p:cNvSpPr txBox="1"/>
          <p:nvPr/>
        </p:nvSpPr>
        <p:spPr>
          <a:xfrm>
            <a:off x="6301048" y="2676698"/>
            <a:ext cx="5328458" cy="2227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&lt;div class="row mt-2 pt-3  pb-3" style="background-color: grey;"&gt;</a:t>
            </a:r>
          </a:p>
          <a:p>
            <a:r>
              <a:rPr lang="en-US" sz="1000" dirty="0"/>
              <a:t>    &lt;div class="col-xs-12" style="</a:t>
            </a:r>
            <a:r>
              <a:rPr lang="en-US" sz="1000" dirty="0" err="1"/>
              <a:t>background-color:yellow</a:t>
            </a:r>
            <a:r>
              <a:rPr lang="en-US" sz="1000" dirty="0"/>
              <a:t>;"&gt;</a:t>
            </a:r>
          </a:p>
          <a:p>
            <a:r>
              <a:rPr lang="en-US" sz="1000" dirty="0"/>
              <a:t>     This is col 1 in row 1</a:t>
            </a:r>
          </a:p>
          <a:p>
            <a:r>
              <a:rPr lang="en-US" sz="1000" dirty="0"/>
              <a:t>    &lt;/div&gt;</a:t>
            </a:r>
          </a:p>
          <a:p>
            <a:r>
              <a:rPr lang="en-US" sz="1000" dirty="0"/>
              <a:t>  &lt;/div&gt; 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&lt;div class="row mt-2 pt-3 pb-3 " style="background-color: grey;"&gt;</a:t>
            </a:r>
          </a:p>
          <a:p>
            <a:r>
              <a:rPr lang="en-US" sz="1000" dirty="0"/>
              <a:t>    &lt;div class="col-6 p-3" style="</a:t>
            </a:r>
            <a:r>
              <a:rPr lang="en-US" sz="1000" dirty="0" err="1"/>
              <a:t>background-color:yellow</a:t>
            </a:r>
            <a:r>
              <a:rPr lang="en-US" sz="1000" dirty="0"/>
              <a:t>;"&gt;</a:t>
            </a:r>
          </a:p>
          <a:p>
            <a:r>
              <a:rPr lang="en-US" sz="1000" dirty="0"/>
              <a:t>     This is col 1 in row 2 (without padding)</a:t>
            </a:r>
          </a:p>
          <a:p>
            <a:r>
              <a:rPr lang="en-US" sz="1000" dirty="0"/>
              <a:t>    &lt;/div&gt;</a:t>
            </a:r>
          </a:p>
          <a:p>
            <a:r>
              <a:rPr lang="en-US" sz="1000" dirty="0"/>
              <a:t>   &lt;div class="col-6 p-3" style="</a:t>
            </a:r>
            <a:r>
              <a:rPr lang="en-US" sz="1000" dirty="0" err="1"/>
              <a:t>background-color:lightblue</a:t>
            </a:r>
            <a:r>
              <a:rPr lang="en-US" sz="1000" dirty="0"/>
              <a:t>;"&gt;</a:t>
            </a:r>
          </a:p>
          <a:p>
            <a:r>
              <a:rPr lang="en-US" sz="1000" dirty="0"/>
              <a:t>     This is col 2 in row 2 (with padding)</a:t>
            </a:r>
          </a:p>
          <a:p>
            <a:r>
              <a:rPr lang="en-US" sz="1000" dirty="0"/>
              <a:t>   &lt;/div&gt;</a:t>
            </a:r>
          </a:p>
          <a:p>
            <a:r>
              <a:rPr lang="en-US" sz="1000" dirty="0"/>
              <a:t>  &lt;/div&gt;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A3E08E-5DEA-4C7E-98AF-5B99544E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776" y="5070417"/>
            <a:ext cx="6324666" cy="93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03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796</TotalTime>
  <Words>463</Words>
  <Application>Microsoft Office PowerPoint</Application>
  <PresentationFormat>Widescreen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Century Gothic</vt:lpstr>
      <vt:lpstr>SFMono-Regular</vt:lpstr>
      <vt:lpstr>Verdana</vt:lpstr>
      <vt:lpstr>Wingdings</vt:lpstr>
      <vt:lpstr>Wingdings 3</vt:lpstr>
      <vt:lpstr>Ion Boardroom</vt:lpstr>
      <vt:lpstr>Bootstrap</vt:lpstr>
      <vt:lpstr>Responsive Design</vt:lpstr>
      <vt:lpstr>Why a Responsive Design?</vt:lpstr>
      <vt:lpstr>How a Non-Responsive Site Looks</vt:lpstr>
      <vt:lpstr>How a Responsive Site Looks</vt:lpstr>
      <vt:lpstr>Responsive Design – Grid System</vt:lpstr>
      <vt:lpstr>Grid options for Devices</vt:lpstr>
      <vt:lpstr>Live Example</vt:lpstr>
      <vt:lpstr>Spacing Between Rows and Columns</vt:lpstr>
      <vt:lpstr>Hide / View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ADRUSYA TECHNOLOGIES</dc:creator>
  <cp:lastModifiedBy>ADRUSYA TECHNOLOGIES</cp:lastModifiedBy>
  <cp:revision>53</cp:revision>
  <dcterms:created xsi:type="dcterms:W3CDTF">2018-02-05T03:41:20Z</dcterms:created>
  <dcterms:modified xsi:type="dcterms:W3CDTF">2018-02-05T16:57:59Z</dcterms:modified>
</cp:coreProperties>
</file>