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62" r:id="rId4"/>
    <p:sldId id="258" r:id="rId5"/>
    <p:sldId id="268" r:id="rId6"/>
    <p:sldId id="266" r:id="rId7"/>
    <p:sldId id="259" r:id="rId8"/>
    <p:sldId id="269" r:id="rId9"/>
    <p:sldId id="271" r:id="rId10"/>
    <p:sldId id="272" r:id="rId11"/>
    <p:sldId id="273" r:id="rId12"/>
    <p:sldId id="257" r:id="rId13"/>
    <p:sldId id="270" r:id="rId14"/>
    <p:sldId id="274" r:id="rId15"/>
    <p:sldId id="275" r:id="rId16"/>
    <p:sldId id="276" r:id="rId17"/>
    <p:sldId id="277" r:id="rId18"/>
    <p:sldId id="278" r:id="rId19"/>
    <p:sldId id="261" r:id="rId20"/>
    <p:sldId id="280" r:id="rId21"/>
    <p:sldId id="279" r:id="rId22"/>
    <p:sldId id="264" r:id="rId23"/>
    <p:sldId id="267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920624-6894-436C-BE1B-8BD699938C3C}">
          <p14:sldIdLst>
            <p14:sldId id="256"/>
            <p14:sldId id="263"/>
            <p14:sldId id="262"/>
            <p14:sldId id="258"/>
            <p14:sldId id="268"/>
            <p14:sldId id="266"/>
            <p14:sldId id="259"/>
            <p14:sldId id="269"/>
            <p14:sldId id="271"/>
            <p14:sldId id="272"/>
            <p14:sldId id="273"/>
            <p14:sldId id="257"/>
            <p14:sldId id="270"/>
            <p14:sldId id="274"/>
            <p14:sldId id="275"/>
            <p14:sldId id="276"/>
            <p14:sldId id="277"/>
            <p14:sldId id="278"/>
          </p14:sldIdLst>
        </p14:section>
        <p14:section name="Untitled Section" id="{ED517D32-4697-46A9-8F83-D7FB5E6FE562}">
          <p14:sldIdLst>
            <p14:sldId id="261"/>
            <p14:sldId id="280"/>
            <p14:sldId id="279"/>
            <p14:sldId id="264"/>
            <p14:sldId id="267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FF00"/>
    <a:srgbClr val="FD5FF5"/>
    <a:srgbClr val="00FFFF"/>
    <a:srgbClr val="FF9BE2"/>
    <a:srgbClr val="E6AF00"/>
    <a:srgbClr val="FF66FF"/>
    <a:srgbClr val="57B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01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9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1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03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78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12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50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4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861766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456267"/>
            <a:ext cx="10861764" cy="4622316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86346" y="6308966"/>
            <a:ext cx="1600200" cy="377825"/>
          </a:xfrm>
        </p:spPr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91549"/>
            <a:ext cx="8490693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6399" y="6275523"/>
            <a:ext cx="551167" cy="377825"/>
          </a:xfrm>
        </p:spPr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0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8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095" y="0"/>
            <a:ext cx="10845054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094" y="1482151"/>
            <a:ext cx="5316367" cy="482563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3781" y="1490859"/>
            <a:ext cx="5316368" cy="481692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6393085"/>
            <a:ext cx="1600200" cy="377825"/>
          </a:xfrm>
        </p:spPr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393085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6393085"/>
            <a:ext cx="551167" cy="377825"/>
          </a:xfrm>
        </p:spPr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7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3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4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6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migration/#labels-and-badg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F4B2-5A0E-43AE-8847-5AC8A1E7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888D2-B58E-4074-B29B-7ADE65DCD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57671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1188-8847-426A-A385-36798993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/>
              <a:t>The cascading rule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2A340E-C429-436D-97D3-AC804C852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0666"/>
              </p:ext>
            </p:extLst>
          </p:nvPr>
        </p:nvGraphicFramePr>
        <p:xfrm>
          <a:off x="263768" y="1966816"/>
          <a:ext cx="11316416" cy="2209530"/>
        </p:xfrm>
        <a:graphic>
          <a:graphicData uri="http://schemas.openxmlformats.org/drawingml/2006/table">
            <a:tbl>
              <a:tblPr/>
              <a:tblGrid>
                <a:gridCol w="2268459">
                  <a:extLst>
                    <a:ext uri="{9D8B030D-6E8A-4147-A177-3AD203B41FA5}">
                      <a16:colId xmlns:a16="http://schemas.microsoft.com/office/drawing/2014/main" val="406233831"/>
                    </a:ext>
                  </a:extLst>
                </a:gridCol>
                <a:gridCol w="1932071">
                  <a:extLst>
                    <a:ext uri="{9D8B030D-6E8A-4147-A177-3AD203B41FA5}">
                      <a16:colId xmlns:a16="http://schemas.microsoft.com/office/drawing/2014/main" val="264100803"/>
                    </a:ext>
                  </a:extLst>
                </a:gridCol>
                <a:gridCol w="1811316">
                  <a:extLst>
                    <a:ext uri="{9D8B030D-6E8A-4147-A177-3AD203B41FA5}">
                      <a16:colId xmlns:a16="http://schemas.microsoft.com/office/drawing/2014/main" val="2112008143"/>
                    </a:ext>
                  </a:extLst>
                </a:gridCol>
                <a:gridCol w="1811316">
                  <a:extLst>
                    <a:ext uri="{9D8B030D-6E8A-4147-A177-3AD203B41FA5}">
                      <a16:colId xmlns:a16="http://schemas.microsoft.com/office/drawing/2014/main" val="2861510149"/>
                    </a:ext>
                  </a:extLst>
                </a:gridCol>
                <a:gridCol w="1802692">
                  <a:extLst>
                    <a:ext uri="{9D8B030D-6E8A-4147-A177-3AD203B41FA5}">
                      <a16:colId xmlns:a16="http://schemas.microsoft.com/office/drawing/2014/main" val="2845686852"/>
                    </a:ext>
                  </a:extLst>
                </a:gridCol>
                <a:gridCol w="1690562">
                  <a:extLst>
                    <a:ext uri="{9D8B030D-6E8A-4147-A177-3AD203B41FA5}">
                      <a16:colId xmlns:a16="http://schemas.microsoft.com/office/drawing/2014/main" val="2978376130"/>
                    </a:ext>
                  </a:extLst>
                </a:gridCol>
              </a:tblGrid>
              <a:tr h="13246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Extra small</a:t>
                      </a:r>
                    </a:p>
                    <a:p>
                      <a:pPr algn="l" fontAlgn="t"/>
                      <a:endParaRPr lang="en-US" sz="1800" dirty="0">
                        <a:effectLst/>
                        <a:latin typeface="Trebuchet MS" panose="020B0603020202020204" pitchFamily="34" charset="0"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 (&lt;576px)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Small </a:t>
                      </a:r>
                    </a:p>
                    <a:p>
                      <a:pPr algn="l" fontAlgn="t"/>
                      <a:endParaRPr lang="en-US" sz="1800" dirty="0">
                        <a:effectLst/>
                        <a:latin typeface="Trebuchet MS" panose="020B0603020202020204" pitchFamily="34" charset="0"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(&gt;=576px)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Medium </a:t>
                      </a:r>
                    </a:p>
                    <a:p>
                      <a:pPr algn="l" fontAlgn="t"/>
                      <a:endParaRPr lang="en-US" sz="1800" dirty="0">
                        <a:effectLst/>
                        <a:latin typeface="Trebuchet MS" panose="020B0603020202020204" pitchFamily="34" charset="0"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(&gt;=768px)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Large </a:t>
                      </a:r>
                    </a:p>
                    <a:p>
                      <a:pPr algn="l" fontAlgn="t"/>
                      <a:endParaRPr lang="en-US" sz="1800" dirty="0">
                        <a:effectLst/>
                        <a:latin typeface="Trebuchet MS" panose="020B0603020202020204" pitchFamily="34" charset="0"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(&gt;=992px)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Extra Large </a:t>
                      </a:r>
                    </a:p>
                    <a:p>
                      <a:pPr algn="l" fontAlgn="t"/>
                      <a:endParaRPr lang="en-US" sz="1800" dirty="0">
                        <a:effectLst/>
                        <a:latin typeface="Trebuchet MS" panose="020B0603020202020204" pitchFamily="34" charset="0"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(&gt;=1200px)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669167"/>
                  </a:ext>
                </a:extLst>
              </a:tr>
              <a:tr h="884878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Trebuchet MS" panose="020B0603020202020204" pitchFamily="34" charset="0"/>
                        </a:rPr>
                        <a:t>Class prefix</a:t>
                      </a:r>
                      <a:endParaRPr lang="en-US" sz="1800" dirty="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.col-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.col-sm-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.col-md-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.col-lg-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.col-xl-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1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40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0BC-4244-4C40-9F5F-EE7540C9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194"/>
            <a:ext cx="10131425" cy="1456267"/>
          </a:xfrm>
        </p:spPr>
        <p:txBody>
          <a:bodyPr/>
          <a:lstStyle/>
          <a:p>
            <a:r>
              <a:rPr lang="en-US" dirty="0"/>
              <a:t>FIXED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7082-EDDF-4419-AE3D-6B03472C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9" y="1479462"/>
            <a:ext cx="6576647" cy="51677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FFFF"/>
                </a:solidFill>
              </a:rPr>
              <a:t>BOOTSTRAP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&lt;div class="row"&gt;</a:t>
            </a:r>
            <a:br>
              <a:rPr lang="en-US" sz="2200" dirty="0"/>
            </a:br>
            <a:r>
              <a:rPr lang="en-US" sz="2200" dirty="0"/>
              <a:t>	 &lt;div 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class="</a:t>
            </a:r>
            <a:r>
              <a:rPr lang="en-US" sz="2200" dirty="0">
                <a:solidFill>
                  <a:srgbClr val="FFFF00"/>
                </a:solidFill>
              </a:rPr>
              <a:t>col-xs-3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"&gt;</a:t>
            </a:r>
            <a:r>
              <a:rPr lang="en-US" sz="2200" dirty="0"/>
              <a:t>Col 1&lt;/div&gt; </a:t>
            </a:r>
            <a:br>
              <a:rPr lang="en-US" sz="2200" dirty="0"/>
            </a:br>
            <a:r>
              <a:rPr lang="en-US" sz="2200" dirty="0"/>
              <a:t>	 &lt;div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 class="</a:t>
            </a:r>
            <a:r>
              <a:rPr lang="en-US" sz="2200" dirty="0">
                <a:solidFill>
                  <a:srgbClr val="FFFF00"/>
                </a:solidFill>
              </a:rPr>
              <a:t>col-xs-3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"&gt;</a:t>
            </a:r>
            <a:r>
              <a:rPr lang="en-US" sz="2200" dirty="0"/>
              <a:t>Col 2&lt;/div&gt;</a:t>
            </a:r>
            <a:br>
              <a:rPr lang="en-US" sz="2200" dirty="0"/>
            </a:br>
            <a:r>
              <a:rPr lang="en-US" sz="2200" dirty="0"/>
              <a:t>	 &lt;div 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class="</a:t>
            </a:r>
            <a:r>
              <a:rPr lang="en-US" sz="2200" dirty="0">
                <a:solidFill>
                  <a:srgbClr val="FFFF00"/>
                </a:solidFill>
              </a:rPr>
              <a:t>col-xs-3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"&gt;</a:t>
            </a:r>
            <a:r>
              <a:rPr lang="en-US" sz="2200" dirty="0"/>
              <a:t>Col 3&lt;/div&gt;</a:t>
            </a:r>
            <a:br>
              <a:rPr lang="en-US" sz="2200" dirty="0"/>
            </a:br>
            <a:r>
              <a:rPr lang="en-US" sz="2200" dirty="0"/>
              <a:t>	 &lt;div 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class="</a:t>
            </a:r>
            <a:r>
              <a:rPr lang="en-US" sz="2200" dirty="0">
                <a:solidFill>
                  <a:srgbClr val="FFFF00"/>
                </a:solidFill>
              </a:rPr>
              <a:t>col-xs-3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"&gt;</a:t>
            </a:r>
            <a:r>
              <a:rPr lang="en-US" sz="2200" dirty="0"/>
              <a:t>Col 4&lt;/div&gt;</a:t>
            </a:r>
            <a:br>
              <a:rPr lang="en-US" sz="2200" dirty="0"/>
            </a:br>
            <a:r>
              <a:rPr lang="en-US" sz="2200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-------------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FFFF"/>
                </a:solidFill>
              </a:rPr>
              <a:t>BOOTSTRAP 4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&lt;div class="row"&gt;</a:t>
            </a:r>
            <a:br>
              <a:rPr lang="en-US" sz="2200" dirty="0"/>
            </a:br>
            <a:r>
              <a:rPr lang="en-US" sz="2200" dirty="0"/>
              <a:t>	 &lt;div 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class="</a:t>
            </a:r>
            <a:r>
              <a:rPr lang="en-US" sz="2200" dirty="0">
                <a:solidFill>
                  <a:srgbClr val="FFFF00"/>
                </a:solidFill>
              </a:rPr>
              <a:t>col-3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"&gt;</a:t>
            </a:r>
            <a:r>
              <a:rPr lang="en-US" sz="2200" dirty="0"/>
              <a:t>Col 1&lt;/div&gt; </a:t>
            </a:r>
            <a:br>
              <a:rPr lang="en-US" sz="2200" dirty="0"/>
            </a:br>
            <a:r>
              <a:rPr lang="en-US" sz="2200" dirty="0"/>
              <a:t>	 &lt;div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 class="</a:t>
            </a:r>
            <a:r>
              <a:rPr lang="en-US" sz="2200" dirty="0">
                <a:solidFill>
                  <a:srgbClr val="FFFF00"/>
                </a:solidFill>
              </a:rPr>
              <a:t>col-3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"&gt;</a:t>
            </a:r>
            <a:r>
              <a:rPr lang="en-US" sz="2200" dirty="0"/>
              <a:t>Col 2&lt;/div&gt;</a:t>
            </a:r>
            <a:br>
              <a:rPr lang="en-US" sz="2200" dirty="0"/>
            </a:br>
            <a:r>
              <a:rPr lang="en-US" sz="2200" dirty="0"/>
              <a:t>	 &lt;div 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class="</a:t>
            </a:r>
            <a:r>
              <a:rPr lang="en-US" sz="2200" dirty="0">
                <a:solidFill>
                  <a:srgbClr val="FFFF00"/>
                </a:solidFill>
              </a:rPr>
              <a:t>col-3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"&gt;</a:t>
            </a:r>
            <a:r>
              <a:rPr lang="en-US" sz="2200" dirty="0"/>
              <a:t>Col 3&lt;/div&gt;</a:t>
            </a:r>
            <a:br>
              <a:rPr lang="en-US" sz="2200" dirty="0"/>
            </a:br>
            <a:r>
              <a:rPr lang="en-US" sz="2200" dirty="0"/>
              <a:t>	 &lt;div 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class="</a:t>
            </a:r>
            <a:r>
              <a:rPr lang="en-US" sz="2200" dirty="0">
                <a:solidFill>
                  <a:srgbClr val="FFFF00"/>
                </a:solidFill>
              </a:rPr>
              <a:t>col-3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"&gt;</a:t>
            </a:r>
            <a:r>
              <a:rPr lang="en-US" sz="2200" dirty="0"/>
              <a:t>Col 4&lt;/div&gt;</a:t>
            </a:r>
            <a:br>
              <a:rPr lang="en-US" sz="2200" dirty="0"/>
            </a:br>
            <a:r>
              <a:rPr lang="en-US" sz="2200" dirty="0"/>
              <a:t>&lt;/div&gt;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E8C2F5-18CE-48D9-80EB-03FED061DC51}"/>
              </a:ext>
            </a:extLst>
          </p:cNvPr>
          <p:cNvSpPr/>
          <p:nvPr/>
        </p:nvSpPr>
        <p:spPr>
          <a:xfrm>
            <a:off x="5257800" y="2850012"/>
            <a:ext cx="6778874" cy="24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800" b="1" dirty="0">
                <a:sym typeface="Wingdings" panose="05000000000000000000" pitchFamily="2" charset="2"/>
              </a:rPr>
              <a:t></a:t>
            </a:r>
            <a:r>
              <a:rPr lang="en-US" sz="2800" b="1" dirty="0"/>
              <a:t>  </a:t>
            </a:r>
            <a:r>
              <a:rPr lang="en-US" dirty="0"/>
              <a:t>Shows behavior for one device (extra-small)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 is MOBILE-FIRST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devices from </a:t>
            </a:r>
            <a:r>
              <a:rPr lang="en-US" b="1" dirty="0">
                <a:solidFill>
                  <a:srgbClr val="002060"/>
                </a:solidFill>
              </a:rPr>
              <a:t>EXTRA-SMALL </a:t>
            </a:r>
            <a:r>
              <a:rPr lang="en-US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ONWARDS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will have 4 columns.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columns get fixed for all devices and do not adjust itself for each device</a:t>
            </a:r>
          </a:p>
        </p:txBody>
      </p:sp>
    </p:spTree>
    <p:extLst>
      <p:ext uri="{BB962C8B-B14F-4D97-AF65-F5344CB8AC3E}">
        <p14:creationId xmlns:p14="http://schemas.microsoft.com/office/powerpoint/2010/main" val="44732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5EBC-7AE6-4164-8AE6-21F77B96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62" y="0"/>
            <a:ext cx="11088857" cy="1690455"/>
          </a:xfrm>
        </p:spPr>
        <p:txBody>
          <a:bodyPr/>
          <a:lstStyle/>
          <a:p>
            <a:r>
              <a:rPr lang="en-US" dirty="0"/>
              <a:t>Fluid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520A-6AA6-4DCA-82E8-153F84925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&lt;div class="container"&gt;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&lt;!-- Content here --&gt;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&lt;/div&gt;</a:t>
            </a:r>
          </a:p>
          <a:p>
            <a:pPr marL="0" indent="0">
              <a:buNone/>
            </a:pPr>
            <a:r>
              <a:rPr lang="en-US" dirty="0"/>
              <a:t>Use .container-fluid for a full width container, spanning the entire width of the viewport.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&lt;div class="container-fluid"&gt;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...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&lt;/div&gt;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E323F4-7D94-4A8A-B624-7750EAF0F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8" t="5862" r="2370" b="7349"/>
          <a:stretch/>
        </p:blipFill>
        <p:spPr>
          <a:xfrm>
            <a:off x="4389119" y="4421393"/>
            <a:ext cx="7315200" cy="115106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9C3669F-17E5-44F8-99AB-D1AC9D639301}"/>
              </a:ext>
            </a:extLst>
          </p:cNvPr>
          <p:cNvSpPr/>
          <p:nvPr/>
        </p:nvSpPr>
        <p:spPr>
          <a:xfrm>
            <a:off x="3453205" y="2162287"/>
            <a:ext cx="739894" cy="53788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07C5FE-C473-4F91-A649-88840EC71B2D}"/>
              </a:ext>
            </a:extLst>
          </p:cNvPr>
          <p:cNvSpPr/>
          <p:nvPr/>
        </p:nvSpPr>
        <p:spPr>
          <a:xfrm>
            <a:off x="3453205" y="4878497"/>
            <a:ext cx="739894" cy="53788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4E907C-A57C-4086-9D5D-CDD3D281A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5"/>
          <a:stretch/>
        </p:blipFill>
        <p:spPr>
          <a:xfrm>
            <a:off x="4335613" y="1909194"/>
            <a:ext cx="7368706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8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0BC-4244-4C40-9F5F-EE7540C9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194"/>
            <a:ext cx="10131425" cy="1456267"/>
          </a:xfrm>
        </p:spPr>
        <p:txBody>
          <a:bodyPr/>
          <a:lstStyle/>
          <a:p>
            <a:r>
              <a:rPr lang="en-US" dirty="0"/>
              <a:t>Responsiveness &amp; </a:t>
            </a:r>
            <a:br>
              <a:rPr lang="en-US" dirty="0"/>
            </a:br>
            <a:r>
              <a:rPr lang="en-US" dirty="0"/>
              <a:t>responsive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7082-EDDF-4419-AE3D-6B03472C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9" y="2159652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 class="row"&gt;</a:t>
            </a:r>
            <a:br>
              <a:rPr lang="en-US" dirty="0"/>
            </a:br>
            <a:r>
              <a:rPr lang="en-US" dirty="0"/>
              <a:t>	 &lt;div 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class="</a:t>
            </a:r>
            <a:r>
              <a:rPr lang="en-US" dirty="0">
                <a:solidFill>
                  <a:srgbClr val="FFFF00"/>
                </a:solidFill>
              </a:rPr>
              <a:t>col-sm-3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"&gt;</a:t>
            </a:r>
            <a:r>
              <a:rPr lang="en-US" dirty="0"/>
              <a:t>Col 1&lt;/div&gt; </a:t>
            </a:r>
            <a:br>
              <a:rPr lang="en-US" dirty="0"/>
            </a:br>
            <a:r>
              <a:rPr lang="en-US" dirty="0"/>
              <a:t>	 &lt;div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 class="</a:t>
            </a:r>
            <a:r>
              <a:rPr lang="en-US" dirty="0">
                <a:solidFill>
                  <a:srgbClr val="FFFF00"/>
                </a:solidFill>
              </a:rPr>
              <a:t>col-sm-3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"&gt;</a:t>
            </a:r>
            <a:r>
              <a:rPr lang="en-US" dirty="0"/>
              <a:t>Col 2&lt;/div&gt;</a:t>
            </a:r>
            <a:br>
              <a:rPr lang="en-US" dirty="0"/>
            </a:br>
            <a:r>
              <a:rPr lang="en-US" dirty="0"/>
              <a:t>	 &lt;div 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class="</a:t>
            </a:r>
            <a:r>
              <a:rPr lang="en-US" dirty="0">
                <a:solidFill>
                  <a:srgbClr val="FFFF00"/>
                </a:solidFill>
              </a:rPr>
              <a:t>col-sm-3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"&gt;</a:t>
            </a:r>
            <a:r>
              <a:rPr lang="en-US" dirty="0"/>
              <a:t>Col 3&lt;/div&gt;</a:t>
            </a:r>
            <a:br>
              <a:rPr lang="en-US" dirty="0"/>
            </a:br>
            <a:r>
              <a:rPr lang="en-US" dirty="0"/>
              <a:t>	 &lt;div 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class="</a:t>
            </a:r>
            <a:r>
              <a:rPr lang="en-US" dirty="0">
                <a:solidFill>
                  <a:srgbClr val="FFFF00"/>
                </a:solidFill>
              </a:rPr>
              <a:t>col-sm-3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"&gt;</a:t>
            </a:r>
            <a:r>
              <a:rPr lang="en-US" dirty="0"/>
              <a:t>Col 4&lt;/div&gt;</a:t>
            </a:r>
            <a:br>
              <a:rPr lang="en-US" dirty="0"/>
            </a:b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&lt;div class="row"&gt;</a:t>
            </a:r>
            <a:br>
              <a:rPr lang="en-US" dirty="0"/>
            </a:br>
            <a:r>
              <a:rPr lang="en-US" dirty="0"/>
              <a:t>	 &lt;div 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class="</a:t>
            </a:r>
            <a:r>
              <a:rPr lang="en-US" dirty="0">
                <a:solidFill>
                  <a:srgbClr val="00FF00"/>
                </a:solidFill>
              </a:rPr>
              <a:t>col-12 </a:t>
            </a:r>
            <a:r>
              <a:rPr lang="en-US" dirty="0">
                <a:solidFill>
                  <a:srgbClr val="FFFF00"/>
                </a:solidFill>
              </a:rPr>
              <a:t>col-sm-3 </a:t>
            </a:r>
            <a:r>
              <a:rPr lang="en-US" dirty="0">
                <a:solidFill>
                  <a:srgbClr val="00FFFF"/>
                </a:solidFill>
              </a:rPr>
              <a:t>col-md-4</a:t>
            </a:r>
            <a:r>
              <a:rPr lang="en-US" dirty="0">
                <a:solidFill>
                  <a:srgbClr val="FF9BE2"/>
                </a:solidFill>
              </a:rPr>
              <a:t> col-lg-2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"&gt;</a:t>
            </a:r>
            <a:r>
              <a:rPr lang="en-US" dirty="0"/>
              <a:t>Col 1&lt;/div&gt; </a:t>
            </a:r>
            <a:br>
              <a:rPr lang="en-US" dirty="0"/>
            </a:br>
            <a:r>
              <a:rPr lang="en-US" dirty="0"/>
              <a:t>	 &lt;div 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class="</a:t>
            </a:r>
            <a:r>
              <a:rPr lang="en-US" dirty="0">
                <a:solidFill>
                  <a:srgbClr val="00FF00"/>
                </a:solidFill>
              </a:rPr>
              <a:t>col-12 </a:t>
            </a:r>
            <a:r>
              <a:rPr lang="en-US" dirty="0">
                <a:solidFill>
                  <a:srgbClr val="FFFF00"/>
                </a:solidFill>
              </a:rPr>
              <a:t>col-sm-3</a:t>
            </a:r>
            <a:r>
              <a:rPr lang="en-US" dirty="0">
                <a:solidFill>
                  <a:srgbClr val="00FFFF"/>
                </a:solidFill>
              </a:rPr>
              <a:t> col-md-4 </a:t>
            </a:r>
            <a:r>
              <a:rPr lang="en-US" dirty="0">
                <a:solidFill>
                  <a:srgbClr val="FF9BE2"/>
                </a:solidFill>
              </a:rPr>
              <a:t>col-lg-10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"&gt;</a:t>
            </a:r>
            <a:r>
              <a:rPr lang="en-US" dirty="0"/>
              <a:t>Col 2&lt;/div&gt;</a:t>
            </a:r>
            <a:br>
              <a:rPr lang="en-US" dirty="0"/>
            </a:br>
            <a:r>
              <a:rPr lang="en-US" dirty="0"/>
              <a:t>	 &lt;div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 class="</a:t>
            </a:r>
            <a:r>
              <a:rPr lang="en-US" dirty="0">
                <a:solidFill>
                  <a:srgbClr val="00FF00"/>
                </a:solidFill>
              </a:rPr>
              <a:t>col-12 </a:t>
            </a:r>
            <a:r>
              <a:rPr lang="en-US" dirty="0">
                <a:solidFill>
                  <a:srgbClr val="FFFF00"/>
                </a:solidFill>
              </a:rPr>
              <a:t>col-sm-3</a:t>
            </a:r>
            <a:r>
              <a:rPr lang="en-US" dirty="0">
                <a:solidFill>
                  <a:srgbClr val="00FFFF"/>
                </a:solidFill>
              </a:rPr>
              <a:t> col-md-4 </a:t>
            </a:r>
            <a:r>
              <a:rPr lang="en-US" dirty="0">
                <a:solidFill>
                  <a:srgbClr val="FF9BE2"/>
                </a:solidFill>
              </a:rPr>
              <a:t>col-lg-4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"&gt;</a:t>
            </a:r>
            <a:r>
              <a:rPr lang="en-US" dirty="0"/>
              <a:t>Col 3&lt;/div&gt;</a:t>
            </a:r>
            <a:br>
              <a:rPr lang="en-US" dirty="0"/>
            </a:br>
            <a:r>
              <a:rPr lang="en-US" dirty="0"/>
              <a:t>	 &lt;div 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class="</a:t>
            </a:r>
            <a:r>
              <a:rPr lang="en-US" dirty="0">
                <a:solidFill>
                  <a:srgbClr val="00FF00"/>
                </a:solidFill>
              </a:rPr>
              <a:t>col-12 </a:t>
            </a:r>
            <a:r>
              <a:rPr lang="en-US" dirty="0">
                <a:solidFill>
                  <a:srgbClr val="FFFF00"/>
                </a:solidFill>
              </a:rPr>
              <a:t>col-sm-3</a:t>
            </a:r>
            <a:r>
              <a:rPr lang="en-US" dirty="0">
                <a:solidFill>
                  <a:srgbClr val="00FFFF"/>
                </a:solidFill>
              </a:rPr>
              <a:t> col-md-4 </a:t>
            </a:r>
            <a:r>
              <a:rPr lang="en-US" dirty="0">
                <a:solidFill>
                  <a:srgbClr val="FF9BE2"/>
                </a:solidFill>
              </a:rPr>
              <a:t>col-lg-8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"&gt;</a:t>
            </a:r>
            <a:r>
              <a:rPr lang="en-US" dirty="0"/>
              <a:t>Col 4&lt;/div&gt;</a:t>
            </a:r>
            <a:br>
              <a:rPr lang="en-US" dirty="0"/>
            </a:b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E8C2F5-18CE-48D9-80EB-03FED061DC51}"/>
              </a:ext>
            </a:extLst>
          </p:cNvPr>
          <p:cNvSpPr/>
          <p:nvPr/>
        </p:nvSpPr>
        <p:spPr>
          <a:xfrm>
            <a:off x="7438292" y="861646"/>
            <a:ext cx="4360985" cy="2373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one snippet of code to add a behavior for one device (small)</a:t>
            </a:r>
          </a:p>
          <a:p>
            <a:r>
              <a:rPr lang="en-US" sz="1600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devices from small and up will have 4 columns.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xs</a:t>
            </a:r>
            <a:r>
              <a:rPr lang="en-US" sz="1400" dirty="0"/>
              <a:t> (mobile) will have default 1 column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B7C46-6D33-41B1-9A89-91EC45CCAA97}"/>
              </a:ext>
            </a:extLst>
          </p:cNvPr>
          <p:cNvSpPr/>
          <p:nvPr/>
        </p:nvSpPr>
        <p:spPr>
          <a:xfrm>
            <a:off x="7438292" y="3410068"/>
            <a:ext cx="4360985" cy="292039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one snippet of code to add a behavior for multiple devices</a:t>
            </a:r>
            <a:br>
              <a:rPr lang="en-US" sz="1600" dirty="0"/>
            </a:br>
            <a:r>
              <a:rPr lang="en-US" sz="1600" dirty="0"/>
              <a:t> – 4 devices in this example: </a:t>
            </a:r>
            <a:br>
              <a:rPr lang="en-US" sz="1600" dirty="0"/>
            </a:br>
            <a:r>
              <a:rPr lang="en-US" sz="1600" dirty="0"/>
              <a:t>(small, tablet, laptop, desktop)</a:t>
            </a:r>
          </a:p>
          <a:p>
            <a:r>
              <a:rPr lang="en-US" sz="16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Extra-Small (</a:t>
            </a:r>
            <a:r>
              <a:rPr lang="en-US" sz="1400" dirty="0" err="1"/>
              <a:t>xs</a:t>
            </a:r>
            <a:r>
              <a:rPr lang="en-US" sz="1400" dirty="0"/>
              <a:t> or blank): 1 column – equal widths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(</a:t>
            </a:r>
            <a:r>
              <a:rPr lang="en-US" sz="1400" dirty="0" err="1"/>
              <a:t>sm</a:t>
            </a:r>
            <a:r>
              <a:rPr lang="en-US" sz="1400" dirty="0"/>
              <a:t>): 3 columns – equal widths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Medium (md): 4 columns – equal widths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Large + up (</a:t>
            </a:r>
            <a:r>
              <a:rPr lang="en-US" sz="1400" dirty="0" err="1"/>
              <a:t>lg</a:t>
            </a:r>
            <a:r>
              <a:rPr lang="en-US" sz="1400" dirty="0"/>
              <a:t>, xl): 2 columns with variable widths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401DF38-AFBA-46B3-B996-F431837280D1}"/>
              </a:ext>
            </a:extLst>
          </p:cNvPr>
          <p:cNvCxnSpPr>
            <a:cxnSpLocks/>
          </p:cNvCxnSpPr>
          <p:nvPr/>
        </p:nvCxnSpPr>
        <p:spPr>
          <a:xfrm rot="10800000">
            <a:off x="5926016" y="5122437"/>
            <a:ext cx="1441939" cy="894108"/>
          </a:xfrm>
          <a:prstGeom prst="curvedConnector3">
            <a:avLst>
              <a:gd name="adj1" fmla="val 99516"/>
            </a:avLst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BDC5317D-1AF3-4C2F-871A-51596F1622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14900" y="2085028"/>
            <a:ext cx="2453056" cy="605417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77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149B7A-ED04-4B64-9227-BB9CB25E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209543"/>
            <a:ext cx="10131427" cy="14688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TYPOGRAPHY IN BOOTSTRAP 4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0AAE7-042C-4C34-8BB9-0E79B450C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976" y="3783849"/>
            <a:ext cx="9419249" cy="2300427"/>
          </a:xfrm>
        </p:spPr>
        <p:txBody>
          <a:bodyPr>
            <a:normAutofit/>
          </a:bodyPr>
          <a:lstStyle/>
          <a:p>
            <a:r>
              <a:rPr lang="en-US" dirty="0"/>
              <a:t>Headings</a:t>
            </a:r>
          </a:p>
          <a:p>
            <a:r>
              <a:rPr lang="en-US" dirty="0"/>
              <a:t>Lead</a:t>
            </a:r>
          </a:p>
          <a:p>
            <a:r>
              <a:rPr lang="en-US" dirty="0"/>
              <a:t>Text-utilities (New in bootstrap 4)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RESPONSIVE TYPOGRAPHY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47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482E-4413-4BF1-A7A7-CC6302CF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720"/>
            <a:ext cx="10920045" cy="1456267"/>
          </a:xfrm>
        </p:spPr>
        <p:txBody>
          <a:bodyPr/>
          <a:lstStyle/>
          <a:p>
            <a:r>
              <a:rPr lang="en-US" dirty="0"/>
              <a:t>Heading, Display Heading, 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B76B-C0AE-4F93-91C1-365665547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67987"/>
            <a:ext cx="10920045" cy="50295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Using heading classes</a:t>
            </a:r>
          </a:p>
          <a:p>
            <a:pPr marL="457200" lvl="1" indent="0">
              <a:buNone/>
            </a:pPr>
            <a:r>
              <a:rPr lang="en-US" dirty="0"/>
              <a:t>&lt;p </a:t>
            </a:r>
            <a:r>
              <a:rPr lang="en-US" dirty="0">
                <a:solidFill>
                  <a:srgbClr val="FF66FF"/>
                </a:solidFill>
              </a:rPr>
              <a:t>class="h1"&gt;</a:t>
            </a:r>
            <a:r>
              <a:rPr lang="en-US" dirty="0"/>
              <a:t>h1. Bootstrap heading&lt;/p&gt;</a:t>
            </a:r>
          </a:p>
          <a:p>
            <a:pPr marL="457200" lvl="1" indent="0">
              <a:buNone/>
            </a:pPr>
            <a:r>
              <a:rPr lang="en-US" dirty="0"/>
              <a:t>&lt;p </a:t>
            </a:r>
            <a:r>
              <a:rPr lang="en-US" dirty="0">
                <a:solidFill>
                  <a:srgbClr val="FF66FF"/>
                </a:solidFill>
              </a:rPr>
              <a:t>class="h2"&gt;</a:t>
            </a:r>
            <a:r>
              <a:rPr lang="en-US" dirty="0"/>
              <a:t>h2. Bootstrap heading&lt;/p&gt;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Heading with Sub title in gray/light color</a:t>
            </a:r>
          </a:p>
          <a:p>
            <a:pPr marL="457200" lvl="1" indent="0">
              <a:buNone/>
            </a:pPr>
            <a:r>
              <a:rPr lang="en-US" dirty="0"/>
              <a:t>&lt;h3&gt;  </a:t>
            </a:r>
          </a:p>
          <a:p>
            <a:pPr marL="457200" lvl="1" indent="0">
              <a:buNone/>
            </a:pPr>
            <a:r>
              <a:rPr lang="en-US" dirty="0"/>
              <a:t>Fancy display heading  </a:t>
            </a:r>
            <a:r>
              <a:rPr lang="en-US" dirty="0">
                <a:solidFill>
                  <a:srgbClr val="00FFFF"/>
                </a:solidFill>
              </a:rPr>
              <a:t>&lt;small class="text-muted"&gt;With faded secondary text&lt;/small&gt;</a:t>
            </a:r>
          </a:p>
          <a:p>
            <a:pPr marL="457200" lvl="1" indent="0">
              <a:buNone/>
            </a:pPr>
            <a:r>
              <a:rPr lang="en-US" dirty="0"/>
              <a:t>&lt;/h3&gt;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Display is slightly bigger than headings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&lt;h1 class="display-1"&gt;Display 1&lt;/h1&gt;</a:t>
            </a:r>
          </a:p>
          <a:p>
            <a:pPr marL="457200" lvl="1" indent="0">
              <a:buNone/>
            </a:pPr>
            <a:r>
              <a:rPr lang="en-US" dirty="0"/>
              <a:t>&lt;h1 class="display-2"&gt;Display 2&lt;/h1&gt;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Make a para standout</a:t>
            </a:r>
          </a:p>
          <a:p>
            <a:pPr marL="457200" lvl="1" indent="0">
              <a:buNone/>
            </a:pPr>
            <a:r>
              <a:rPr lang="en-US" dirty="0"/>
              <a:t>&lt;p class="lead"&gt;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auctor</a:t>
            </a:r>
            <a:r>
              <a:rPr lang="en-US" dirty="0"/>
              <a:t>. Duis </a:t>
            </a:r>
            <a:r>
              <a:rPr lang="en-US" dirty="0" err="1"/>
              <a:t>mollis</a:t>
            </a:r>
            <a:r>
              <a:rPr lang="en-US" dirty="0"/>
              <a:t>, </a:t>
            </a:r>
            <a:r>
              <a:rPr lang="en-US" dirty="0" err="1"/>
              <a:t>est</a:t>
            </a:r>
            <a:r>
              <a:rPr lang="en-US" dirty="0"/>
              <a:t> non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57526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482E-4413-4BF1-A7A7-CC6302CF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720"/>
            <a:ext cx="10920045" cy="1456267"/>
          </a:xfrm>
        </p:spPr>
        <p:txBody>
          <a:bodyPr/>
          <a:lstStyle/>
          <a:p>
            <a:r>
              <a:rPr lang="en-US" dirty="0"/>
              <a:t>Blockquotes,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B76B-C0AE-4F93-91C1-365665547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67987"/>
            <a:ext cx="10920045" cy="5029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Blockquotes with Quote-Source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FF00"/>
                </a:solidFill>
              </a:rPr>
              <a:t>&lt;blockquote class="blockquote"&gt;</a:t>
            </a:r>
          </a:p>
          <a:p>
            <a:pPr marL="457200" lvl="1" indent="0">
              <a:buNone/>
            </a:pPr>
            <a:r>
              <a:rPr lang="en-US" dirty="0"/>
              <a:t>  &lt;p class="mb-0"&gt;Lorem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a ante.&lt;/p&gt;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FFFF"/>
                </a:solidFill>
              </a:rPr>
              <a:t>&lt;footer class="blockquote-footer"&gt;</a:t>
            </a:r>
            <a:r>
              <a:rPr lang="en-US" dirty="0"/>
              <a:t>Someone famous in &lt;cite title="Source Title"&gt;Source Title&lt;/cite&gt;&lt;/footer&gt;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FF00"/>
                </a:solidFill>
              </a:rPr>
              <a:t>&lt;/blockquote&gt;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Unstyled</a:t>
            </a:r>
            <a:r>
              <a:rPr lang="en-US" dirty="0">
                <a:solidFill>
                  <a:srgbClr val="FFFF00"/>
                </a:solidFill>
              </a:rPr>
              <a:t> Lists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class="list-</a:t>
            </a:r>
            <a:r>
              <a:rPr lang="en-US" dirty="0" err="1">
                <a:solidFill>
                  <a:srgbClr val="00FF00"/>
                </a:solidFill>
              </a:rPr>
              <a:t>unstyled</a:t>
            </a:r>
            <a:r>
              <a:rPr lang="en-US" dirty="0">
                <a:solidFill>
                  <a:srgbClr val="00FF00"/>
                </a:solidFill>
              </a:rPr>
              <a:t>"&gt;</a:t>
            </a:r>
          </a:p>
          <a:p>
            <a:pPr marL="457200" lvl="1" indent="0">
              <a:buNone/>
            </a:pPr>
            <a:r>
              <a:rPr lang="en-US" dirty="0"/>
              <a:t>  &lt;li&gt;Lorem ipsum dolor sit </a:t>
            </a:r>
            <a:r>
              <a:rPr lang="en-US" dirty="0" err="1"/>
              <a:t>amet</a:t>
            </a:r>
            <a:r>
              <a:rPr lang="en-US" dirty="0"/>
              <a:t>&lt;/li&gt;</a:t>
            </a:r>
          </a:p>
          <a:p>
            <a:pPr marL="457200" lvl="1" indent="0">
              <a:buNone/>
            </a:pPr>
            <a:r>
              <a:rPr lang="en-US" dirty="0"/>
              <a:t>  &lt;li&gt;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velit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       &lt;li&gt;Ac </a:t>
            </a:r>
            <a:r>
              <a:rPr lang="en-US" dirty="0" err="1"/>
              <a:t>tristique</a:t>
            </a:r>
            <a:r>
              <a:rPr lang="en-US" dirty="0"/>
              <a:t> libero </a:t>
            </a:r>
            <a:r>
              <a:rPr lang="en-US" dirty="0" err="1"/>
              <a:t>volutpat</a:t>
            </a:r>
            <a:r>
              <a:rPr lang="en-US" dirty="0"/>
              <a:t> at&lt;/li&gt;</a:t>
            </a:r>
          </a:p>
          <a:p>
            <a:pPr marL="457200" lvl="1" indent="0">
              <a:buNone/>
            </a:pPr>
            <a:r>
              <a:rPr lang="en-US" dirty="0"/>
              <a:t>   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  &lt;/li&gt;</a:t>
            </a:r>
          </a:p>
          <a:p>
            <a:pPr marL="457200" lvl="1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9738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482E-4413-4BF1-A7A7-CC6302CF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720"/>
            <a:ext cx="10920045" cy="1456267"/>
          </a:xfrm>
        </p:spPr>
        <p:txBody>
          <a:bodyPr/>
          <a:lstStyle/>
          <a:p>
            <a:r>
              <a:rPr lang="en-US" dirty="0"/>
              <a:t>RESPONSIVE TYPOGRAPHY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B76B-C0AE-4F93-91C1-365665547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467987"/>
            <a:ext cx="4571998" cy="5029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Customizing Using SASS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@include media-breakpoint-up(</a:t>
            </a:r>
            <a:r>
              <a:rPr lang="en-US" dirty="0" err="1"/>
              <a:t>sm</a:t>
            </a:r>
            <a:r>
              <a:rPr lang="en-US" dirty="0"/>
              <a:t>) {</a:t>
            </a:r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html {</a:t>
            </a:r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font-size: 1.2rem;</a:t>
            </a:r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@include media-breakpoint-up(md) {</a:t>
            </a:r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html {</a:t>
            </a:r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font-size: 1.4rem;</a:t>
            </a:r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@include media-breakpoint-up(</a:t>
            </a:r>
            <a:r>
              <a:rPr lang="en-US" dirty="0" err="1"/>
              <a:t>lg</a:t>
            </a:r>
            <a:r>
              <a:rPr lang="en-US" dirty="0"/>
              <a:t>) {</a:t>
            </a:r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html {</a:t>
            </a:r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font-size: 1.6rem;</a:t>
            </a:r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E09CB9-53A8-49B3-8F8B-2A27E76A1AD3}"/>
              </a:ext>
            </a:extLst>
          </p:cNvPr>
          <p:cNvSpPr/>
          <p:nvPr/>
        </p:nvSpPr>
        <p:spPr>
          <a:xfrm>
            <a:off x="5615354" y="1859339"/>
            <a:ext cx="62806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Result in CSS File</a:t>
            </a:r>
          </a:p>
          <a:p>
            <a:endParaRPr lang="en-US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@media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min-width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576px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1.2rem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} 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@media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min-width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768px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1.4rem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} 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@media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min-width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992px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1.6rem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} 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24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149B7A-ED04-4B64-9227-BB9CB25E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209543"/>
            <a:ext cx="10131427" cy="14688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media IN BOOTSTRAP 4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0AAE7-042C-4C34-8BB9-0E79B450C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976" y="3783849"/>
            <a:ext cx="9419249" cy="2300427"/>
          </a:xfrm>
        </p:spPr>
        <p:txBody>
          <a:bodyPr>
            <a:normAutofit/>
          </a:bodyPr>
          <a:lstStyle/>
          <a:p>
            <a:r>
              <a:rPr lang="en-US" dirty="0"/>
              <a:t>MEDIA OBJECTS</a:t>
            </a:r>
          </a:p>
          <a:p>
            <a:r>
              <a:rPr lang="en-US" dirty="0"/>
              <a:t>Responsive images</a:t>
            </a:r>
          </a:p>
          <a:p>
            <a:r>
              <a:rPr lang="en-US" dirty="0"/>
              <a:t>Embeds</a:t>
            </a:r>
          </a:p>
          <a:p>
            <a:pPr lvl="1"/>
            <a:r>
              <a:rPr lang="en-US" dirty="0"/>
              <a:t>RESPONSIVE SLIDESHOW</a:t>
            </a:r>
          </a:p>
          <a:p>
            <a:pPr lvl="1"/>
            <a:r>
              <a:rPr lang="en-US" dirty="0"/>
              <a:t>RESPONSIVE VIDEOS</a:t>
            </a:r>
          </a:p>
        </p:txBody>
      </p:sp>
    </p:spTree>
    <p:extLst>
      <p:ext uri="{BB962C8B-B14F-4D97-AF65-F5344CB8AC3E}">
        <p14:creationId xmlns:p14="http://schemas.microsoft.com/office/powerpoint/2010/main" val="958075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C31-247E-4130-979F-FA0E1C32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117D-FCA0-4FE7-B154-F01B4761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D5FF5"/>
                </a:solidFill>
              </a:rPr>
              <a:t>&lt;div </a:t>
            </a:r>
            <a:r>
              <a:rPr lang="en-US" dirty="0"/>
              <a:t>class="media"&gt;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img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class="mr-3" </a:t>
            </a:r>
            <a:r>
              <a:rPr lang="en-US" dirty="0" err="1"/>
              <a:t>src</a:t>
            </a:r>
            <a:r>
              <a:rPr lang="en-US" dirty="0"/>
              <a:t>="..." alt=“alt info"</a:t>
            </a:r>
            <a:r>
              <a:rPr lang="en-US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D5FF5"/>
                </a:solidFill>
              </a:rPr>
              <a:t>  &lt;div </a:t>
            </a:r>
            <a:r>
              <a:rPr lang="en-US" dirty="0"/>
              <a:t>class="media-body"&gt;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&lt;</a:t>
            </a:r>
            <a:r>
              <a:rPr lang="en-US" dirty="0"/>
              <a:t>h5 class="mt-0"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&gt;</a:t>
            </a:r>
            <a:r>
              <a:rPr lang="en-US" dirty="0">
                <a:solidFill>
                  <a:srgbClr val="92D050"/>
                </a:solidFill>
              </a:rPr>
              <a:t>Media heading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&lt;/h5&gt;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2D050"/>
                </a:solidFill>
              </a:rPr>
              <a:t>Cras sit </a:t>
            </a:r>
            <a:r>
              <a:rPr lang="en-US" dirty="0" err="1">
                <a:solidFill>
                  <a:srgbClr val="92D050"/>
                </a:solidFill>
              </a:rPr>
              <a:t>amet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nibh</a:t>
            </a:r>
            <a:r>
              <a:rPr lang="en-US" dirty="0">
                <a:solidFill>
                  <a:srgbClr val="92D050"/>
                </a:solidFill>
              </a:rPr>
              <a:t> libero, in gravida </a:t>
            </a:r>
            <a:r>
              <a:rPr lang="en-US" dirty="0" err="1">
                <a:solidFill>
                  <a:srgbClr val="92D050"/>
                </a:solidFill>
              </a:rPr>
              <a:t>nulla</a:t>
            </a:r>
            <a:r>
              <a:rPr lang="en-US" dirty="0">
                <a:solidFill>
                  <a:srgbClr val="92D050"/>
                </a:solidFill>
              </a:rPr>
              <a:t>. </a:t>
            </a:r>
            <a:r>
              <a:rPr lang="en-US" dirty="0" err="1">
                <a:solidFill>
                  <a:srgbClr val="92D050"/>
                </a:solidFill>
              </a:rPr>
              <a:t>Nulla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vel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metus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scelerisque</a:t>
            </a:r>
            <a:r>
              <a:rPr lang="en-US" dirty="0">
                <a:solidFill>
                  <a:srgbClr val="92D050"/>
                </a:solidFill>
              </a:rPr>
              <a:t> ante </a:t>
            </a:r>
            <a:r>
              <a:rPr lang="en-US" dirty="0" err="1">
                <a:solidFill>
                  <a:srgbClr val="92D050"/>
                </a:solidFill>
              </a:rPr>
              <a:t>sollicitudin</a:t>
            </a:r>
            <a:r>
              <a:rPr lang="en-US" dirty="0">
                <a:solidFill>
                  <a:srgbClr val="92D050"/>
                </a:solidFill>
              </a:rPr>
              <a:t>. Cras </a:t>
            </a:r>
            <a:r>
              <a:rPr lang="en-US" dirty="0" err="1">
                <a:solidFill>
                  <a:srgbClr val="92D050"/>
                </a:solidFill>
              </a:rPr>
              <a:t>purus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odio</a:t>
            </a:r>
            <a:r>
              <a:rPr lang="en-US" dirty="0">
                <a:solidFill>
                  <a:srgbClr val="92D050"/>
                </a:solidFill>
              </a:rPr>
              <a:t>, vestibulum in </a:t>
            </a:r>
            <a:r>
              <a:rPr lang="en-US" dirty="0" err="1">
                <a:solidFill>
                  <a:srgbClr val="92D050"/>
                </a:solidFill>
              </a:rPr>
              <a:t>vulputate</a:t>
            </a:r>
            <a:r>
              <a:rPr lang="en-US" dirty="0">
                <a:solidFill>
                  <a:srgbClr val="92D050"/>
                </a:solidFill>
              </a:rPr>
              <a:t> at, tempus </a:t>
            </a:r>
            <a:r>
              <a:rPr lang="en-US" dirty="0" err="1">
                <a:solidFill>
                  <a:srgbClr val="92D050"/>
                </a:solidFill>
              </a:rPr>
              <a:t>viverra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turpis</a:t>
            </a:r>
            <a:r>
              <a:rPr lang="en-US" dirty="0">
                <a:solidFill>
                  <a:srgbClr val="92D050"/>
                </a:solidFill>
              </a:rPr>
              <a:t>. </a:t>
            </a:r>
            <a:r>
              <a:rPr lang="en-US" dirty="0" err="1">
                <a:solidFill>
                  <a:srgbClr val="92D050"/>
                </a:solidFill>
              </a:rPr>
              <a:t>Fusce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condimentum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nunc</a:t>
            </a:r>
            <a:r>
              <a:rPr lang="en-US" dirty="0">
                <a:solidFill>
                  <a:srgbClr val="92D050"/>
                </a:solidFill>
              </a:rPr>
              <a:t> ac nisi </a:t>
            </a:r>
            <a:r>
              <a:rPr lang="en-US" dirty="0" err="1">
                <a:solidFill>
                  <a:srgbClr val="92D050"/>
                </a:solidFill>
              </a:rPr>
              <a:t>vulputate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fringilla</a:t>
            </a:r>
            <a:r>
              <a:rPr lang="en-US" dirty="0">
                <a:solidFill>
                  <a:srgbClr val="92D050"/>
                </a:solidFill>
              </a:rPr>
              <a:t>. </a:t>
            </a:r>
            <a:r>
              <a:rPr lang="en-US" dirty="0" err="1">
                <a:solidFill>
                  <a:srgbClr val="92D050"/>
                </a:solidFill>
              </a:rPr>
              <a:t>Donec</a:t>
            </a:r>
            <a:r>
              <a:rPr lang="en-US" dirty="0">
                <a:solidFill>
                  <a:srgbClr val="92D050"/>
                </a:solidFill>
              </a:rPr>
              <a:t> lacinia </a:t>
            </a:r>
            <a:r>
              <a:rPr lang="en-US" dirty="0" err="1">
                <a:solidFill>
                  <a:srgbClr val="92D050"/>
                </a:solidFill>
              </a:rPr>
              <a:t>congue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felis</a:t>
            </a:r>
            <a:r>
              <a:rPr lang="en-US" dirty="0">
                <a:solidFill>
                  <a:srgbClr val="92D050"/>
                </a:solidFill>
              </a:rPr>
              <a:t> in </a:t>
            </a:r>
            <a:r>
              <a:rPr lang="en-US" dirty="0" err="1">
                <a:solidFill>
                  <a:srgbClr val="92D050"/>
                </a:solidFill>
              </a:rPr>
              <a:t>faucibus</a:t>
            </a:r>
            <a:r>
              <a:rPr lang="en-US" dirty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D5FF5"/>
                </a:solidFill>
              </a:rPr>
              <a:t>  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FD5FF5"/>
                </a:solidFill>
              </a:rPr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9FDD5-1C5C-4FBF-A1C3-D9E08D695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20" t="24359" r="18726" b="57820"/>
          <a:stretch/>
        </p:blipFill>
        <p:spPr>
          <a:xfrm>
            <a:off x="685800" y="4851714"/>
            <a:ext cx="11280531" cy="184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4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894A-DA97-4951-AE47-FA93148A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64" y="136281"/>
            <a:ext cx="1758627" cy="20925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Layouts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rgbClr val="FFFF00"/>
                </a:solidFill>
              </a:rPr>
              <a:t>12 column </a:t>
            </a:r>
            <a:br>
              <a:rPr lang="en-US" sz="2200" dirty="0">
                <a:solidFill>
                  <a:srgbClr val="FFFF00"/>
                </a:solidFill>
              </a:rPr>
            </a:br>
            <a:r>
              <a:rPr lang="en-US" sz="2200" dirty="0">
                <a:solidFill>
                  <a:srgbClr val="FFFF00"/>
                </a:solidFill>
              </a:rPr>
              <a:t>grid </a:t>
            </a:r>
            <a:br>
              <a:rPr lang="en-US" sz="2200" dirty="0">
                <a:solidFill>
                  <a:srgbClr val="FFFF00"/>
                </a:solidFill>
              </a:rPr>
            </a:br>
            <a:r>
              <a:rPr lang="en-US" sz="2200" dirty="0">
                <a:solidFill>
                  <a:srgbClr val="FFFF00"/>
                </a:solidFill>
              </a:rPr>
              <a:t>responsive layout - examples</a:t>
            </a:r>
          </a:p>
        </p:txBody>
      </p:sp>
      <p:pic>
        <p:nvPicPr>
          <p:cNvPr id="3074" name="Picture 2" descr="https://www.drupal.org/files/responsive_panels_sample_1.png">
            <a:extLst>
              <a:ext uri="{FF2B5EF4-FFF2-40B4-BE49-F238E27FC236}">
                <a16:creationId xmlns:a16="http://schemas.microsoft.com/office/drawing/2014/main" id="{48C5449B-A813-41EB-A93B-A4C15529B7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28723"/>
          <a:stretch/>
        </p:blipFill>
        <p:spPr bwMode="auto">
          <a:xfrm>
            <a:off x="2242039" y="136281"/>
            <a:ext cx="9060974" cy="663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469DBB2-F3EC-461F-BD80-7E2F2AF80094}"/>
              </a:ext>
            </a:extLst>
          </p:cNvPr>
          <p:cNvSpPr/>
          <p:nvPr/>
        </p:nvSpPr>
        <p:spPr>
          <a:xfrm>
            <a:off x="8317523" y="3429000"/>
            <a:ext cx="1459523" cy="16353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09AAB3-4FFE-402C-9395-78E58BC24268}"/>
              </a:ext>
            </a:extLst>
          </p:cNvPr>
          <p:cNvSpPr/>
          <p:nvPr/>
        </p:nvSpPr>
        <p:spPr>
          <a:xfrm>
            <a:off x="2242039" y="136281"/>
            <a:ext cx="1134207" cy="12529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19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C829-85C1-44FD-8D36-22775CA4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/>
              <a:t>Responsive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6256-0D3E-474D-A319-B6AB29B6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96915"/>
            <a:ext cx="10858499" cy="480060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Images in Bootstrap are made responsive with .</a:t>
            </a:r>
            <a:r>
              <a:rPr lang="en-US" dirty="0" err="1"/>
              <a:t>img</a:t>
            </a:r>
            <a:r>
              <a:rPr lang="en-US" dirty="0"/>
              <a:t>-fluid. max-width: 100%; and height: auto; are applied to the image so that it scales with the parent element.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img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="..." class="</a:t>
            </a:r>
            <a:r>
              <a:rPr lang="en-US" dirty="0" err="1">
                <a:solidFill>
                  <a:srgbClr val="FFFF00"/>
                </a:solidFill>
              </a:rPr>
              <a:t>img</a:t>
            </a:r>
            <a:r>
              <a:rPr lang="en-US" dirty="0">
                <a:solidFill>
                  <a:srgbClr val="FFFF00"/>
                </a:solidFill>
              </a:rPr>
              <a:t>-fluid" alt="Responsive image"&gt;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Image thumbnails: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img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="..." alt="..." class="</a:t>
            </a:r>
            <a:r>
              <a:rPr lang="en-US" dirty="0" err="1">
                <a:solidFill>
                  <a:srgbClr val="FFFF00"/>
                </a:solidFill>
              </a:rPr>
              <a:t>img</a:t>
            </a:r>
            <a:r>
              <a:rPr lang="en-US" dirty="0">
                <a:solidFill>
                  <a:srgbClr val="FFFF00"/>
                </a:solidFill>
              </a:rPr>
              <a:t>-thumbnail"&gt;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Figures: (Images with Captions)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&lt;figure class="figure"&gt;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FFC000"/>
                </a:solidFill>
              </a:rPr>
              <a:t>  &lt;</a:t>
            </a:r>
            <a:r>
              <a:rPr lang="en-US" sz="1700" dirty="0" err="1">
                <a:solidFill>
                  <a:srgbClr val="FFC000"/>
                </a:solidFill>
              </a:rPr>
              <a:t>img</a:t>
            </a:r>
            <a:r>
              <a:rPr lang="en-US" sz="1700" dirty="0">
                <a:solidFill>
                  <a:srgbClr val="FFC000"/>
                </a:solidFill>
              </a:rPr>
              <a:t> </a:t>
            </a:r>
            <a:r>
              <a:rPr lang="en-US" sz="1700" dirty="0" err="1">
                <a:solidFill>
                  <a:srgbClr val="FFC000"/>
                </a:solidFill>
              </a:rPr>
              <a:t>src</a:t>
            </a:r>
            <a:r>
              <a:rPr lang="en-US" sz="1700" dirty="0">
                <a:solidFill>
                  <a:srgbClr val="FFC000"/>
                </a:solidFill>
              </a:rPr>
              <a:t>="..." class="figure-</a:t>
            </a:r>
            <a:r>
              <a:rPr lang="en-US" sz="1700" dirty="0" err="1">
                <a:solidFill>
                  <a:srgbClr val="FFC000"/>
                </a:solidFill>
              </a:rPr>
              <a:t>img</a:t>
            </a:r>
            <a:r>
              <a:rPr lang="en-US" sz="1700" dirty="0">
                <a:solidFill>
                  <a:srgbClr val="FFC000"/>
                </a:solidFill>
              </a:rPr>
              <a:t> </a:t>
            </a:r>
            <a:r>
              <a:rPr lang="en-US" sz="1700" dirty="0" err="1">
                <a:solidFill>
                  <a:srgbClr val="FFC000"/>
                </a:solidFill>
              </a:rPr>
              <a:t>img</a:t>
            </a:r>
            <a:r>
              <a:rPr lang="en-US" sz="1700" dirty="0">
                <a:solidFill>
                  <a:srgbClr val="FFC000"/>
                </a:solidFill>
              </a:rPr>
              <a:t>-fluid rounded" alt="A generic square placeholder image with rounded </a:t>
            </a:r>
            <a:br>
              <a:rPr lang="en-US" sz="1700" dirty="0">
                <a:solidFill>
                  <a:srgbClr val="FFC000"/>
                </a:solidFill>
              </a:rPr>
            </a:br>
            <a:r>
              <a:rPr lang="en-US" sz="1700" dirty="0">
                <a:solidFill>
                  <a:srgbClr val="FFC000"/>
                </a:solidFill>
              </a:rPr>
              <a:t>	corners in a figure."&gt;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C000"/>
                </a:solidFill>
              </a:rPr>
              <a:t>  	</a:t>
            </a:r>
            <a:r>
              <a:rPr lang="en-US" sz="1700" dirty="0">
                <a:solidFill>
                  <a:srgbClr val="00FFFF"/>
                </a:solidFill>
              </a:rPr>
              <a:t>&lt;</a:t>
            </a:r>
            <a:r>
              <a:rPr lang="en-US" sz="1700" dirty="0" err="1">
                <a:solidFill>
                  <a:srgbClr val="00FFFF"/>
                </a:solidFill>
              </a:rPr>
              <a:t>figcaption</a:t>
            </a:r>
            <a:r>
              <a:rPr lang="en-US" sz="1700" dirty="0">
                <a:solidFill>
                  <a:srgbClr val="00FFFF"/>
                </a:solidFill>
              </a:rPr>
              <a:t> class="figure-caption"&gt;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C000"/>
                </a:solidFill>
              </a:rPr>
              <a:t>		A caption for the above image.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C000"/>
                </a:solidFill>
              </a:rPr>
              <a:t>	</a:t>
            </a:r>
            <a:r>
              <a:rPr lang="en-US" sz="1700" dirty="0">
                <a:solidFill>
                  <a:srgbClr val="00FFFF"/>
                </a:solidFill>
              </a:rPr>
              <a:t>&lt;/</a:t>
            </a:r>
            <a:r>
              <a:rPr lang="en-US" sz="1700" dirty="0" err="1">
                <a:solidFill>
                  <a:srgbClr val="00FFFF"/>
                </a:solidFill>
              </a:rPr>
              <a:t>figcaption</a:t>
            </a:r>
            <a:r>
              <a:rPr lang="en-US" sz="1700" dirty="0">
                <a:solidFill>
                  <a:srgbClr val="00FF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&lt;/figure&gt;</a:t>
            </a:r>
          </a:p>
        </p:txBody>
      </p:sp>
    </p:spTree>
    <p:extLst>
      <p:ext uri="{BB962C8B-B14F-4D97-AF65-F5344CB8AC3E}">
        <p14:creationId xmlns:p14="http://schemas.microsoft.com/office/powerpoint/2010/main" val="103861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CFE0-8C55-47EF-961F-F3D9B52C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820399" cy="1456267"/>
          </a:xfrm>
        </p:spPr>
        <p:txBody>
          <a:bodyPr/>
          <a:lstStyle/>
          <a:p>
            <a:r>
              <a:rPr lang="en-US" dirty="0"/>
              <a:t>EMBEDS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4938-8410-4554-BBD2-FFE0D38A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56267"/>
            <a:ext cx="5764821" cy="497970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Create responsive video or slideshow embeds based on the width of the parent.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How ?</a:t>
            </a:r>
          </a:p>
          <a:p>
            <a:pPr marL="0" indent="0">
              <a:buNone/>
            </a:pPr>
            <a:r>
              <a:rPr lang="en-US" dirty="0"/>
              <a:t>By creating a ratio that scales on any device.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Example:</a:t>
            </a:r>
          </a:p>
          <a:p>
            <a:pPr lvl="1"/>
            <a:r>
              <a:rPr lang="en-US" dirty="0"/>
              <a:t>Wrap any embed like an </a:t>
            </a:r>
            <a:r>
              <a:rPr lang="en-US" dirty="0">
                <a:solidFill>
                  <a:srgbClr val="00FF00"/>
                </a:solidFill>
              </a:rPr>
              <a:t>&lt;</a:t>
            </a:r>
            <a:r>
              <a:rPr lang="en-US" dirty="0" err="1">
                <a:solidFill>
                  <a:srgbClr val="00FF00"/>
                </a:solidFill>
              </a:rPr>
              <a:t>iframe</a:t>
            </a:r>
            <a:r>
              <a:rPr lang="en-US" dirty="0">
                <a:solidFill>
                  <a:srgbClr val="00FF00"/>
                </a:solidFill>
              </a:rPr>
              <a:t>&gt; </a:t>
            </a:r>
            <a:r>
              <a:rPr lang="en-US" dirty="0"/>
              <a:t>in a parent element</a:t>
            </a:r>
          </a:p>
          <a:p>
            <a:pPr lvl="1"/>
            <a:r>
              <a:rPr lang="en-US" dirty="0"/>
              <a:t>Add </a:t>
            </a:r>
            <a:r>
              <a:rPr lang="en-US" dirty="0">
                <a:solidFill>
                  <a:srgbClr val="FFFF00"/>
                </a:solidFill>
              </a:rPr>
              <a:t>.embed-responsive </a:t>
            </a:r>
            <a:r>
              <a:rPr lang="en-US" dirty="0"/>
              <a:t>(optional)</a:t>
            </a:r>
          </a:p>
          <a:p>
            <a:pPr lvl="1"/>
            <a:r>
              <a:rPr lang="en-US" dirty="0"/>
              <a:t>Add an aspect ratio</a:t>
            </a:r>
          </a:p>
          <a:p>
            <a:pPr marL="0" indent="0">
              <a:buNone/>
            </a:pPr>
            <a:r>
              <a:rPr lang="en-US" dirty="0"/>
              <a:t>&lt;div class="embed-responsive </a:t>
            </a:r>
            <a:r>
              <a:rPr lang="en-US" dirty="0">
                <a:solidFill>
                  <a:srgbClr val="00FF00"/>
                </a:solidFill>
              </a:rPr>
              <a:t>embed-responsive-</a:t>
            </a:r>
            <a:r>
              <a:rPr lang="en-US" b="1" dirty="0">
                <a:solidFill>
                  <a:srgbClr val="00FF00"/>
                </a:solidFill>
              </a:rPr>
              <a:t>16by9</a:t>
            </a:r>
            <a:r>
              <a:rPr lang="en-US" dirty="0">
                <a:solidFill>
                  <a:srgbClr val="00FF00"/>
                </a:solidFill>
              </a:rPr>
              <a:t>"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  &lt;</a:t>
            </a:r>
            <a:r>
              <a:rPr lang="en-US" dirty="0" err="1"/>
              <a:t>iframe</a:t>
            </a:r>
            <a:r>
              <a:rPr lang="en-US" dirty="0"/>
              <a:t> class="embed-responsive-item" </a:t>
            </a:r>
            <a:r>
              <a:rPr lang="en-US" dirty="0" err="1"/>
              <a:t>src</a:t>
            </a:r>
            <a:r>
              <a:rPr lang="en-US" dirty="0"/>
              <a:t>="https://www.youtube.com/embed/zpOULjyy-n8?rel=0" </a:t>
            </a:r>
            <a:r>
              <a:rPr lang="en-US" dirty="0" err="1"/>
              <a:t>allowfullscreen</a:t>
            </a:r>
            <a:r>
              <a:rPr lang="en-US" dirty="0"/>
              <a:t>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&lt;/div&gt;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9BF08-35CB-4097-B202-6AC0EAFB71E2}"/>
              </a:ext>
            </a:extLst>
          </p:cNvPr>
          <p:cNvSpPr txBox="1"/>
          <p:nvPr/>
        </p:nvSpPr>
        <p:spPr>
          <a:xfrm>
            <a:off x="6627933" y="728133"/>
            <a:ext cx="50555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Aspect Ratios:</a:t>
            </a:r>
          </a:p>
          <a:p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&lt;!-- 21:9 aspect ratio --&gt;</a:t>
            </a:r>
          </a:p>
          <a:p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&lt;div class="embed-responsive </a:t>
            </a:r>
            <a:r>
              <a:rPr lang="en-US" sz="1600" dirty="0">
                <a:solidFill>
                  <a:srgbClr val="FFFF00"/>
                </a:solidFill>
              </a:rPr>
              <a:t>embed-responsive-21by9"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&gt;</a:t>
            </a:r>
          </a:p>
          <a:p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  &lt;</a:t>
            </a:r>
            <a:r>
              <a:rPr lang="en-US" sz="1600" dirty="0" err="1">
                <a:solidFill>
                  <a:schemeClr val="tx2">
                    <a:lumMod val="90000"/>
                  </a:schemeClr>
                </a:solidFill>
              </a:rPr>
              <a:t>iframe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 class="embed-responsive-item" </a:t>
            </a:r>
            <a:r>
              <a:rPr lang="en-US" sz="1600" dirty="0" err="1">
                <a:solidFill>
                  <a:schemeClr val="tx2">
                    <a:lumMod val="90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="..."&gt;&lt;/</a:t>
            </a:r>
            <a:r>
              <a:rPr lang="en-US" sz="1600" dirty="0" err="1">
                <a:solidFill>
                  <a:schemeClr val="tx2">
                    <a:lumMod val="90000"/>
                  </a:schemeClr>
                </a:solidFill>
              </a:rPr>
              <a:t>iframe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&gt;</a:t>
            </a:r>
          </a:p>
          <a:p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&lt;/div&gt;</a:t>
            </a:r>
          </a:p>
          <a:p>
            <a:endParaRPr lang="en-US" sz="16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&lt;!-- 16:9 aspect ratio --&gt;</a:t>
            </a:r>
          </a:p>
          <a:p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&lt;div class="embed-responsive </a:t>
            </a:r>
            <a:r>
              <a:rPr lang="en-US" sz="1600" dirty="0">
                <a:solidFill>
                  <a:srgbClr val="FFFF00"/>
                </a:solidFill>
              </a:rPr>
              <a:t>embed-responsive-16by9"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&gt;</a:t>
            </a:r>
          </a:p>
          <a:p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  &lt;</a:t>
            </a:r>
            <a:r>
              <a:rPr lang="en-US" sz="1600" dirty="0" err="1">
                <a:solidFill>
                  <a:schemeClr val="tx2">
                    <a:lumMod val="90000"/>
                  </a:schemeClr>
                </a:solidFill>
              </a:rPr>
              <a:t>iframe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 class="embed-responsive-item" </a:t>
            </a:r>
            <a:r>
              <a:rPr lang="en-US" sz="1600" dirty="0" err="1">
                <a:solidFill>
                  <a:schemeClr val="tx2">
                    <a:lumMod val="90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="..."&gt;&lt;/</a:t>
            </a:r>
            <a:r>
              <a:rPr lang="en-US" sz="1600" dirty="0" err="1">
                <a:solidFill>
                  <a:schemeClr val="tx2">
                    <a:lumMod val="90000"/>
                  </a:schemeClr>
                </a:solidFill>
              </a:rPr>
              <a:t>iframe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&gt;</a:t>
            </a:r>
          </a:p>
          <a:p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&lt;/div&gt;</a:t>
            </a:r>
          </a:p>
          <a:p>
            <a:endParaRPr lang="en-US" sz="16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&lt;!-- 4:3 aspect ratio --&gt;</a:t>
            </a:r>
          </a:p>
          <a:p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&lt;div class="embed-responsive </a:t>
            </a:r>
            <a:r>
              <a:rPr lang="en-US" sz="1600" dirty="0">
                <a:solidFill>
                  <a:srgbClr val="FFFF00"/>
                </a:solidFill>
              </a:rPr>
              <a:t>embed-responsive-4by3"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&gt;</a:t>
            </a:r>
          </a:p>
          <a:p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  &lt;</a:t>
            </a:r>
            <a:r>
              <a:rPr lang="en-US" sz="1600" dirty="0" err="1">
                <a:solidFill>
                  <a:schemeClr val="tx2">
                    <a:lumMod val="90000"/>
                  </a:schemeClr>
                </a:solidFill>
              </a:rPr>
              <a:t>iframe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 class="embed-responsive-item" </a:t>
            </a:r>
            <a:r>
              <a:rPr lang="en-US" sz="1600" dirty="0" err="1">
                <a:solidFill>
                  <a:schemeClr val="tx2">
                    <a:lumMod val="90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="..."&gt;&lt;/</a:t>
            </a:r>
            <a:r>
              <a:rPr lang="en-US" sz="1600" dirty="0" err="1">
                <a:solidFill>
                  <a:schemeClr val="tx2">
                    <a:lumMod val="90000"/>
                  </a:schemeClr>
                </a:solidFill>
              </a:rPr>
              <a:t>iframe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&gt;</a:t>
            </a:r>
          </a:p>
          <a:p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&lt;/div&gt;</a:t>
            </a:r>
          </a:p>
          <a:p>
            <a:endParaRPr lang="en-US" sz="16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&lt;!-- 1:1 aspect ratio --&gt;</a:t>
            </a:r>
          </a:p>
          <a:p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&lt;div class="embed-responsive </a:t>
            </a:r>
            <a:r>
              <a:rPr lang="en-US" sz="1600" dirty="0">
                <a:solidFill>
                  <a:srgbClr val="FFFF00"/>
                </a:solidFill>
              </a:rPr>
              <a:t>embed-responsive-1by1"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&gt;</a:t>
            </a:r>
          </a:p>
          <a:p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  &lt;</a:t>
            </a:r>
            <a:r>
              <a:rPr lang="en-US" sz="1600" dirty="0" err="1">
                <a:solidFill>
                  <a:schemeClr val="tx2">
                    <a:lumMod val="90000"/>
                  </a:schemeClr>
                </a:solidFill>
              </a:rPr>
              <a:t>iframe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 class="embed-responsive-item" </a:t>
            </a:r>
            <a:r>
              <a:rPr lang="en-US" sz="1600" dirty="0" err="1">
                <a:solidFill>
                  <a:schemeClr val="tx2">
                    <a:lumMod val="90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="..."&gt;&lt;/</a:t>
            </a:r>
            <a:r>
              <a:rPr lang="en-US" sz="1600" dirty="0" err="1">
                <a:solidFill>
                  <a:schemeClr val="tx2">
                    <a:lumMod val="90000"/>
                  </a:schemeClr>
                </a:solidFill>
              </a:rPr>
              <a:t>iframe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&gt;</a:t>
            </a:r>
          </a:p>
          <a:p>
            <a:r>
              <a:rPr lang="en-US" sz="1600" dirty="0">
                <a:solidFill>
                  <a:schemeClr val="tx2">
                    <a:lumMod val="9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077472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F87B-DF20-4FC6-87FC-954D0A6B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5D60-4FA0-4AF4-B80A-C5ADF28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Borders</a:t>
            </a: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Clearfix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Close icon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Colors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Display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Embed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Flex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Float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Image replacement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Position</a:t>
            </a: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Screenreaders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Sizing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Spacing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Text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Vertical align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Visibility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Extend</a:t>
            </a:r>
          </a:p>
        </p:txBody>
      </p:sp>
    </p:spTree>
    <p:extLst>
      <p:ext uri="{BB962C8B-B14F-4D97-AF65-F5344CB8AC3E}">
        <p14:creationId xmlns:p14="http://schemas.microsoft.com/office/powerpoint/2010/main" val="3008797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5B10-2D8D-4084-A82C-1D2CF272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85" y="1"/>
            <a:ext cx="10972800" cy="1266092"/>
          </a:xfrm>
        </p:spPr>
        <p:txBody>
          <a:bodyPr/>
          <a:lstStyle/>
          <a:p>
            <a:r>
              <a:rPr lang="en-US" dirty="0"/>
              <a:t>Syntax (For Margin and Padding)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605E12E-F043-491E-9948-179D6BA4743B}"/>
              </a:ext>
            </a:extLst>
          </p:cNvPr>
          <p:cNvSpPr txBox="1">
            <a:spLocks noChangeArrowheads="1"/>
          </p:cNvSpPr>
          <p:nvPr/>
        </p:nvSpPr>
        <p:spPr>
          <a:xfrm>
            <a:off x="413239" y="1266093"/>
            <a:ext cx="5873262" cy="53721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3pPr>
            <a:lvl4pPr marL="1543050" indent="-17145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4pPr>
            <a:lvl5pPr marL="2000250" indent="-17145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/>
              <a:buNone/>
            </a:pPr>
            <a:r>
              <a:rPr lang="en-US" altLang="en-US" b="1" dirty="0">
                <a:latin typeface="+mj-lt"/>
              </a:rPr>
              <a:t>Notation</a:t>
            </a:r>
          </a:p>
          <a:p>
            <a:pPr>
              <a:lnSpc>
                <a:spcPct val="170000"/>
              </a:lnSpc>
            </a:pPr>
            <a:r>
              <a:rPr lang="en-US" altLang="en-US" dirty="0">
                <a:latin typeface="+mj-lt"/>
              </a:rPr>
              <a:t>The classes are named using the format </a:t>
            </a:r>
            <a:br>
              <a:rPr lang="en-US" altLang="en-US" dirty="0">
                <a:latin typeface="+mj-lt"/>
              </a:rPr>
            </a:br>
            <a:r>
              <a:rPr lang="en-US" altLang="en-US" b="1" dirty="0">
                <a:solidFill>
                  <a:srgbClr val="0070C0"/>
                </a:solidFill>
                <a:latin typeface="+mj-lt"/>
              </a:rPr>
              <a:t>{property}{</a:t>
            </a:r>
            <a:r>
              <a:rPr lang="en-US" altLang="en-US" b="1" dirty="0">
                <a:solidFill>
                  <a:srgbClr val="00FFFF"/>
                </a:solidFill>
                <a:latin typeface="+mj-lt"/>
              </a:rPr>
              <a:t>sides</a:t>
            </a:r>
            <a:r>
              <a:rPr lang="en-US" altLang="en-US" b="1" dirty="0">
                <a:solidFill>
                  <a:srgbClr val="0070C0"/>
                </a:solidFill>
                <a:latin typeface="+mj-lt"/>
              </a:rPr>
              <a:t>}-{</a:t>
            </a:r>
            <a:r>
              <a:rPr lang="en-US" altLang="en-US" b="1" dirty="0">
                <a:solidFill>
                  <a:srgbClr val="00B050"/>
                </a:solidFill>
                <a:latin typeface="+mj-lt"/>
              </a:rPr>
              <a:t>size</a:t>
            </a:r>
            <a:r>
              <a:rPr lang="en-US" altLang="en-US" b="1" dirty="0">
                <a:solidFill>
                  <a:srgbClr val="0070C0"/>
                </a:solidFill>
                <a:latin typeface="+mj-lt"/>
              </a:rPr>
              <a:t>}</a:t>
            </a:r>
            <a:r>
              <a:rPr lang="en-US" altLang="en-US" dirty="0">
                <a:latin typeface="+mj-lt"/>
              </a:rPr>
              <a:t> for </a:t>
            </a:r>
            <a:r>
              <a:rPr lang="en-US" altLang="en-US" dirty="0" err="1">
                <a:latin typeface="+mj-lt"/>
              </a:rPr>
              <a:t>xs</a:t>
            </a:r>
            <a:r>
              <a:rPr lang="en-US" altLang="en-US" dirty="0">
                <a:latin typeface="+mj-lt"/>
              </a:rPr>
              <a:t> and </a:t>
            </a:r>
            <a:br>
              <a:rPr lang="en-US" altLang="en-US" dirty="0">
                <a:latin typeface="+mj-lt"/>
              </a:rPr>
            </a:b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{</a:t>
            </a:r>
            <a:r>
              <a:rPr lang="en-US" altLang="en-US" b="1" dirty="0">
                <a:solidFill>
                  <a:srgbClr val="0070C0"/>
                </a:solidFill>
                <a:latin typeface="+mj-lt"/>
              </a:rPr>
              <a:t>property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}{</a:t>
            </a:r>
            <a:r>
              <a:rPr lang="en-US" altLang="en-US" b="1" dirty="0">
                <a:solidFill>
                  <a:srgbClr val="00FFFF"/>
                </a:solidFill>
                <a:latin typeface="+mj-lt"/>
              </a:rPr>
              <a:t>sides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}-{</a:t>
            </a:r>
            <a:r>
              <a:rPr lang="en-US" altLang="en-US" b="1" dirty="0">
                <a:solidFill>
                  <a:srgbClr val="E824C3"/>
                </a:solidFill>
                <a:latin typeface="+mj-lt"/>
              </a:rPr>
              <a:t>breakpoint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}-{</a:t>
            </a:r>
            <a:r>
              <a:rPr lang="en-US" altLang="en-US" b="1" dirty="0">
                <a:solidFill>
                  <a:srgbClr val="00B050"/>
                </a:solidFill>
                <a:latin typeface="+mj-lt"/>
              </a:rPr>
              <a:t>size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}</a:t>
            </a:r>
            <a:r>
              <a:rPr lang="en-US" altLang="en-US" dirty="0">
                <a:latin typeface="+mj-lt"/>
              </a:rPr>
              <a:t> for</a:t>
            </a:r>
            <a:r>
              <a:rPr lang="en-US" altLang="en-US" dirty="0">
                <a:solidFill>
                  <a:srgbClr val="E824C3"/>
                </a:solidFill>
                <a:latin typeface="+mj-lt"/>
              </a:rPr>
              <a:t> </a:t>
            </a:r>
            <a:r>
              <a:rPr lang="en-US" altLang="en-US" dirty="0" err="1">
                <a:solidFill>
                  <a:srgbClr val="E824C3"/>
                </a:solidFill>
                <a:latin typeface="+mj-lt"/>
              </a:rPr>
              <a:t>sm</a:t>
            </a:r>
            <a:r>
              <a:rPr lang="en-US" altLang="en-US" dirty="0">
                <a:solidFill>
                  <a:srgbClr val="E824C3"/>
                </a:solidFill>
                <a:latin typeface="+mj-lt"/>
              </a:rPr>
              <a:t>, md, </a:t>
            </a:r>
            <a:r>
              <a:rPr lang="en-US" altLang="en-US" dirty="0" err="1">
                <a:solidFill>
                  <a:srgbClr val="E824C3"/>
                </a:solidFill>
                <a:latin typeface="+mj-lt"/>
              </a:rPr>
              <a:t>lg</a:t>
            </a:r>
            <a:r>
              <a:rPr lang="en-US" altLang="en-US" dirty="0">
                <a:solidFill>
                  <a:srgbClr val="E824C3"/>
                </a:solidFill>
                <a:latin typeface="+mj-lt"/>
              </a:rPr>
              <a:t>, and xl.</a:t>
            </a:r>
          </a:p>
          <a:p>
            <a:pPr>
              <a:lnSpc>
                <a:spcPct val="170000"/>
              </a:lnSpc>
            </a:pPr>
            <a:r>
              <a:rPr lang="en-US" altLang="en-US" b="1" dirty="0">
                <a:solidFill>
                  <a:srgbClr val="0070C0"/>
                </a:solidFill>
                <a:latin typeface="+mj-lt"/>
              </a:rPr>
              <a:t>Property</a:t>
            </a:r>
            <a:r>
              <a:rPr lang="en-US" altLang="en-US" dirty="0">
                <a:latin typeface="+mj-lt"/>
              </a:rPr>
              <a:t> is one of: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+mj-lt"/>
              </a:rPr>
              <a:t>m - for classes that set margin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+mj-lt"/>
              </a:rPr>
              <a:t>p - for classes that set padding</a:t>
            </a:r>
          </a:p>
          <a:p>
            <a:pPr>
              <a:lnSpc>
                <a:spcPct val="170000"/>
              </a:lnSpc>
            </a:pPr>
            <a:r>
              <a:rPr lang="en-US" altLang="en-US" b="1" dirty="0">
                <a:solidFill>
                  <a:srgbClr val="00FFFF"/>
                </a:solidFill>
                <a:latin typeface="+mj-lt"/>
              </a:rPr>
              <a:t>Sides</a:t>
            </a:r>
            <a:r>
              <a:rPr lang="en-US" altLang="en-US" dirty="0">
                <a:latin typeface="+mj-lt"/>
              </a:rPr>
              <a:t> is one of: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+mj-lt"/>
              </a:rPr>
              <a:t>t - for classes that set margin-top or padding-top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+mj-lt"/>
              </a:rPr>
              <a:t>b - for classes that set margin-bottom or padding-bottom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+mj-lt"/>
              </a:rPr>
              <a:t>l - for classes that set margin-left or padding-left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+mj-lt"/>
              </a:rPr>
              <a:t>r - for classes that set margin-right or padding-right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+mj-lt"/>
              </a:rPr>
              <a:t>x - for classes that set both *-left and *-right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+mj-lt"/>
              </a:rPr>
              <a:t>y - for classes that set both *-top and *-bottom </a:t>
            </a:r>
          </a:p>
          <a:p>
            <a:pPr>
              <a:lnSpc>
                <a:spcPct val="170000"/>
              </a:lnSpc>
            </a:pPr>
            <a:r>
              <a:rPr lang="en-US" altLang="en-US" b="1" dirty="0">
                <a:solidFill>
                  <a:srgbClr val="00B050"/>
                </a:solidFill>
                <a:latin typeface="+mj-lt"/>
              </a:rPr>
              <a:t>Size</a:t>
            </a:r>
            <a:r>
              <a:rPr lang="en-US" altLang="en-US" dirty="0">
                <a:latin typeface="+mj-lt"/>
              </a:rPr>
              <a:t> is one of: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+mj-lt"/>
              </a:rPr>
              <a:t>0, 1, 2, 3, 4, 5 </a:t>
            </a:r>
          </a:p>
          <a:p>
            <a:pPr>
              <a:lnSpc>
                <a:spcPct val="170000"/>
              </a:lnSpc>
            </a:pPr>
            <a:endParaRPr lang="en-US" alt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8987C-D821-4ACA-AC3C-94382D018685}"/>
              </a:ext>
            </a:extLst>
          </p:cNvPr>
          <p:cNvSpPr txBox="1"/>
          <p:nvPr/>
        </p:nvSpPr>
        <p:spPr>
          <a:xfrm>
            <a:off x="6664569" y="1211140"/>
            <a:ext cx="53017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&lt;div class="</a:t>
            </a:r>
            <a:r>
              <a:rPr lang="en-US" sz="1400" dirty="0">
                <a:solidFill>
                  <a:srgbClr val="FFFF00"/>
                </a:solidFill>
              </a:rPr>
              <a:t>row mt-2 pt-3  pb-3</a:t>
            </a:r>
            <a:r>
              <a:rPr lang="en-US" sz="1400" dirty="0"/>
              <a:t>" style="background-color: grey;"&gt;</a:t>
            </a:r>
          </a:p>
          <a:p>
            <a:pPr lvl="1"/>
            <a:r>
              <a:rPr lang="en-US" sz="1400" dirty="0"/>
              <a:t>    &lt;div class="</a:t>
            </a:r>
            <a:r>
              <a:rPr lang="en-US" sz="1400" dirty="0">
                <a:solidFill>
                  <a:srgbClr val="00FFFF"/>
                </a:solidFill>
              </a:rPr>
              <a:t>col-xs-12</a:t>
            </a:r>
            <a:r>
              <a:rPr lang="en-US" sz="1400" dirty="0"/>
              <a:t>" style="</a:t>
            </a:r>
            <a:r>
              <a:rPr lang="en-US" sz="1400" dirty="0" err="1"/>
              <a:t>background-color:yellow</a:t>
            </a:r>
            <a:r>
              <a:rPr lang="en-US" sz="1400" dirty="0"/>
              <a:t>;"&gt;</a:t>
            </a:r>
          </a:p>
          <a:p>
            <a:pPr lvl="1"/>
            <a:r>
              <a:rPr lang="en-US" sz="1400" dirty="0"/>
              <a:t>     This is col 1 in row 1</a:t>
            </a:r>
          </a:p>
          <a:p>
            <a:pPr lvl="1"/>
            <a:r>
              <a:rPr lang="en-US" sz="1400" dirty="0"/>
              <a:t>    &lt;/div&gt;</a:t>
            </a:r>
          </a:p>
          <a:p>
            <a:r>
              <a:rPr lang="en-US" sz="1400" dirty="0"/>
              <a:t>  &lt;/div&gt; 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&lt;div class="</a:t>
            </a:r>
            <a:r>
              <a:rPr lang="en-US" sz="1400" dirty="0">
                <a:solidFill>
                  <a:srgbClr val="FFFF00"/>
                </a:solidFill>
              </a:rPr>
              <a:t>row mt-2 pt-3 pb-3 </a:t>
            </a:r>
            <a:r>
              <a:rPr lang="en-US" sz="1400" dirty="0"/>
              <a:t>" style="background-color: grey;"&gt;</a:t>
            </a:r>
          </a:p>
          <a:p>
            <a:r>
              <a:rPr lang="en-US" sz="1400" dirty="0"/>
              <a:t>    </a:t>
            </a:r>
          </a:p>
          <a:p>
            <a:pPr lvl="1"/>
            <a:r>
              <a:rPr lang="en-US" sz="1400" dirty="0"/>
              <a:t>   &lt;div class="</a:t>
            </a:r>
            <a:r>
              <a:rPr lang="en-US" sz="1400" dirty="0">
                <a:solidFill>
                  <a:srgbClr val="00FFFF"/>
                </a:solidFill>
              </a:rPr>
              <a:t>col-6 </a:t>
            </a:r>
            <a:r>
              <a:rPr lang="en-US" sz="1400" dirty="0"/>
              <a:t>" style="</a:t>
            </a:r>
            <a:r>
              <a:rPr lang="en-US" sz="1400" dirty="0" err="1"/>
              <a:t>background-color:yellow</a:t>
            </a:r>
            <a:r>
              <a:rPr lang="en-US" sz="1400" dirty="0"/>
              <a:t>;"&gt;</a:t>
            </a:r>
          </a:p>
          <a:p>
            <a:pPr lvl="1"/>
            <a:r>
              <a:rPr lang="en-US" sz="1400" dirty="0"/>
              <a:t>     This is col 1 in row 2 (without padding)</a:t>
            </a:r>
          </a:p>
          <a:p>
            <a:pPr lvl="1"/>
            <a:r>
              <a:rPr lang="en-US" sz="1400" dirty="0"/>
              <a:t>    &lt;/div&gt;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   &lt;div class="</a:t>
            </a:r>
            <a:r>
              <a:rPr lang="en-US" sz="1400" dirty="0">
                <a:solidFill>
                  <a:srgbClr val="00FFFF"/>
                </a:solidFill>
              </a:rPr>
              <a:t>col-6 p-3</a:t>
            </a:r>
            <a:r>
              <a:rPr lang="en-US" sz="1400" dirty="0"/>
              <a:t>" style="</a:t>
            </a:r>
            <a:r>
              <a:rPr lang="en-US" sz="1400" dirty="0" err="1"/>
              <a:t>background-color:lightblue</a:t>
            </a:r>
            <a:r>
              <a:rPr lang="en-US" sz="1400" dirty="0"/>
              <a:t>;"&gt;</a:t>
            </a:r>
          </a:p>
          <a:p>
            <a:pPr lvl="1"/>
            <a:r>
              <a:rPr lang="en-US" sz="1400" dirty="0"/>
              <a:t>     This is col 2 in row 2 (with padding)</a:t>
            </a:r>
          </a:p>
          <a:p>
            <a:pPr lvl="1"/>
            <a:r>
              <a:rPr lang="en-US" sz="1400" dirty="0"/>
              <a:t>   &lt;/div&gt;</a:t>
            </a:r>
          </a:p>
          <a:p>
            <a:endParaRPr lang="en-US" sz="1400" dirty="0"/>
          </a:p>
          <a:p>
            <a:r>
              <a:rPr lang="en-US" sz="1400" dirty="0"/>
              <a:t>  &lt;/div&gt; </a:t>
            </a: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0FC454C4-3D2C-468B-85CC-A880B15D41BE}"/>
              </a:ext>
            </a:extLst>
          </p:cNvPr>
          <p:cNvSpPr/>
          <p:nvPr/>
        </p:nvSpPr>
        <p:spPr>
          <a:xfrm>
            <a:off x="6286501" y="4911061"/>
            <a:ext cx="5055577" cy="1727132"/>
          </a:xfrm>
          <a:prstGeom prst="accentCallout1">
            <a:avLst>
              <a:gd name="adj1" fmla="val 59578"/>
              <a:gd name="adj2" fmla="val -2031"/>
              <a:gd name="adj3" fmla="val 79956"/>
              <a:gd name="adj4" fmla="val -75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0 - sets margin or padding to 0</a:t>
            </a:r>
          </a:p>
          <a:p>
            <a:r>
              <a:rPr lang="en-US" sz="1400" dirty="0"/>
              <a:t>1 - sets margin or padding to .25rem (4px if font-size is 16px)</a:t>
            </a:r>
          </a:p>
          <a:p>
            <a:r>
              <a:rPr lang="en-US" sz="1400" dirty="0"/>
              <a:t>2 - sets margin or padding to .5rem (8px if font-size is 16px)</a:t>
            </a:r>
          </a:p>
          <a:p>
            <a:r>
              <a:rPr lang="en-US" sz="1400" dirty="0"/>
              <a:t>3 - sets margin or padding to 1rem (16px if font-size is 16px)</a:t>
            </a:r>
          </a:p>
          <a:p>
            <a:r>
              <a:rPr lang="en-US" sz="1400" dirty="0"/>
              <a:t>4 - sets margin or padding to 1.5rem (24px if font-size is 16px)</a:t>
            </a:r>
          </a:p>
          <a:p>
            <a:r>
              <a:rPr lang="en-US" sz="1400" dirty="0"/>
              <a:t>5 - sets margin or padding to 3rem (48px if font-size is 16px)</a:t>
            </a:r>
          </a:p>
          <a:p>
            <a:r>
              <a:rPr lang="en-US" sz="1400" dirty="0"/>
              <a:t>auto - sets margin to auto</a:t>
            </a:r>
          </a:p>
        </p:txBody>
      </p:sp>
    </p:spTree>
    <p:extLst>
      <p:ext uri="{BB962C8B-B14F-4D97-AF65-F5344CB8AC3E}">
        <p14:creationId xmlns:p14="http://schemas.microsoft.com/office/powerpoint/2010/main" val="3821700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311D-ED4F-4AC7-BE9A-08C305EB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/>
              <a:t>Border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B63D-B8E8-4126-805B-93CFF1C89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56267"/>
            <a:ext cx="10131425" cy="43349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7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AE16-0EC8-4021-AE18-EEC4C704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"/>
            <a:ext cx="10131425" cy="1456267"/>
          </a:xfrm>
        </p:spPr>
        <p:txBody>
          <a:bodyPr/>
          <a:lstStyle/>
          <a:p>
            <a:r>
              <a:rPr lang="en-US" dirty="0"/>
              <a:t>Align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107D-FC53-4255-B1CC-67F8AE0E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94367"/>
            <a:ext cx="10131425" cy="494160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Used to change the alignment of elements </a:t>
            </a:r>
            <a:br>
              <a:rPr lang="en-US" dirty="0"/>
            </a:br>
            <a:r>
              <a:rPr lang="en-US" dirty="0"/>
              <a:t>- only works on inline, inline-block, inline-table and table cell elements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US" dirty="0"/>
              <a:t>&lt;span class="align-baseline"&gt;baseline&lt;/span&gt;</a:t>
            </a:r>
          </a:p>
          <a:p>
            <a:pPr marL="0" indent="0">
              <a:buNone/>
            </a:pPr>
            <a:r>
              <a:rPr lang="en-US" dirty="0"/>
              <a:t>&lt;span class="align-top"&gt;top&lt;/span&gt;</a:t>
            </a:r>
          </a:p>
          <a:p>
            <a:pPr marL="0" indent="0">
              <a:buNone/>
            </a:pPr>
            <a:r>
              <a:rPr lang="en-US" dirty="0"/>
              <a:t>&lt;span class="align-middle"&gt;middle&lt;/span&gt;</a:t>
            </a:r>
          </a:p>
          <a:p>
            <a:pPr marL="0" indent="0">
              <a:buNone/>
            </a:pPr>
            <a:r>
              <a:rPr lang="en-US" dirty="0"/>
              <a:t>&lt;span class="align-bottom"&gt;bottom&lt;/span&gt;</a:t>
            </a:r>
          </a:p>
          <a:p>
            <a:pPr marL="0" indent="0">
              <a:buNone/>
            </a:pPr>
            <a:r>
              <a:rPr lang="en-US" dirty="0"/>
              <a:t>&lt;span class="align-text-top"&gt;text-top&lt;/span&gt;</a:t>
            </a:r>
          </a:p>
          <a:p>
            <a:pPr marL="0" indent="0">
              <a:buNone/>
            </a:pPr>
            <a:r>
              <a:rPr lang="en-US" dirty="0"/>
              <a:t>&lt;span class="align-text-bottom"&gt;text-bottom&lt;/span&gt;</a:t>
            </a:r>
          </a:p>
        </p:txBody>
      </p:sp>
    </p:spTree>
    <p:extLst>
      <p:ext uri="{BB962C8B-B14F-4D97-AF65-F5344CB8AC3E}">
        <p14:creationId xmlns:p14="http://schemas.microsoft.com/office/powerpoint/2010/main" val="3319746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D433-BCDB-4BC9-8E09-F9188869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302B-62D0-4B4D-9CB2-0C3F28199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Width 25%, Width 50%, Width 75%, Width 100%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>
                <a:solidFill>
                  <a:srgbClr val="FFFF00"/>
                </a:solidFill>
              </a:rPr>
              <a:t>w-25 p-3</a:t>
            </a:r>
            <a:r>
              <a:rPr lang="en-US" dirty="0"/>
              <a:t>" style="background-color: #</a:t>
            </a:r>
            <a:r>
              <a:rPr lang="en-US" dirty="0" err="1"/>
              <a:t>eee</a:t>
            </a:r>
            <a:r>
              <a:rPr lang="en-US" dirty="0"/>
              <a:t>;"&gt;Width 25%&lt;/div&gt;</a:t>
            </a:r>
          </a:p>
          <a:p>
            <a:pPr marL="0" indent="0">
              <a:buNone/>
            </a:pPr>
            <a:r>
              <a:rPr lang="en-US" dirty="0"/>
              <a:t>&lt;div class="w-50 p-3" style="background-color: #</a:t>
            </a:r>
            <a:r>
              <a:rPr lang="en-US" dirty="0" err="1"/>
              <a:t>eee</a:t>
            </a:r>
            <a:r>
              <a:rPr lang="en-US" dirty="0"/>
              <a:t>;"&gt;Width 50%&lt;/div&gt;</a:t>
            </a:r>
          </a:p>
          <a:p>
            <a:pPr marL="0" indent="0">
              <a:buNone/>
            </a:pPr>
            <a:r>
              <a:rPr lang="en-US" dirty="0"/>
              <a:t>&lt;div class="w-75 p-3" style="background-color: #</a:t>
            </a:r>
            <a:r>
              <a:rPr lang="en-US" dirty="0" err="1"/>
              <a:t>eee</a:t>
            </a:r>
            <a:r>
              <a:rPr lang="en-US" dirty="0"/>
              <a:t>;"&gt;Width 75%&lt;/div&gt;</a:t>
            </a:r>
          </a:p>
          <a:p>
            <a:pPr marL="0" indent="0">
              <a:buNone/>
            </a:pPr>
            <a:r>
              <a:rPr lang="en-US" dirty="0"/>
              <a:t>&lt;div class="w-100 p-3" style="background-color: #</a:t>
            </a:r>
            <a:r>
              <a:rPr lang="en-US" dirty="0" err="1"/>
              <a:t>eee</a:t>
            </a:r>
            <a:r>
              <a:rPr lang="en-US" dirty="0"/>
              <a:t>;"&gt;Width 100%&lt;/div&gt;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Height 25% Height 50% Height 75% Height 100%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&lt;div style="height: 100px; background-color: </a:t>
            </a:r>
            <a:r>
              <a:rPr lang="en-US" dirty="0" err="1"/>
              <a:t>rgba</a:t>
            </a:r>
            <a:r>
              <a:rPr lang="en-US" dirty="0"/>
              <a:t>(255,0,0,0.1);"&gt;</a:t>
            </a:r>
          </a:p>
          <a:p>
            <a:pPr marL="457200" lvl="1" indent="0">
              <a:buNone/>
            </a:pPr>
            <a:r>
              <a:rPr lang="en-US" dirty="0"/>
              <a:t>  &lt;div class="</a:t>
            </a:r>
            <a:r>
              <a:rPr lang="en-US" dirty="0">
                <a:solidFill>
                  <a:srgbClr val="FFFF00"/>
                </a:solidFill>
              </a:rPr>
              <a:t>h-25 d-inline-block</a:t>
            </a:r>
            <a:r>
              <a:rPr lang="en-US" dirty="0"/>
              <a:t>" style="width: 120px; background-color: </a:t>
            </a:r>
            <a:r>
              <a:rPr lang="en-US" dirty="0" err="1"/>
              <a:t>rgba</a:t>
            </a:r>
            <a:r>
              <a:rPr lang="en-US" dirty="0"/>
              <a:t>(0,0,255,.1)"&gt;Height 25%&lt;/div&gt;</a:t>
            </a:r>
          </a:p>
          <a:p>
            <a:pPr marL="457200" lvl="1" indent="0">
              <a:buNone/>
            </a:pPr>
            <a:r>
              <a:rPr lang="en-US" dirty="0"/>
              <a:t>  &lt;div class="h-50 d-inline-block" style="width: 120px; background-color: </a:t>
            </a:r>
            <a:r>
              <a:rPr lang="en-US" dirty="0" err="1"/>
              <a:t>rgba</a:t>
            </a:r>
            <a:r>
              <a:rPr lang="en-US" dirty="0"/>
              <a:t>(0,0,255,.1)"&gt;Height 50%&lt;/div&gt;</a:t>
            </a:r>
          </a:p>
          <a:p>
            <a:pPr marL="457200" lvl="1" indent="0">
              <a:buNone/>
            </a:pPr>
            <a:r>
              <a:rPr lang="en-US" dirty="0"/>
              <a:t>  &lt;div class="h-75 d-inline-block" style="width: 120px; background-color: </a:t>
            </a:r>
            <a:r>
              <a:rPr lang="en-US" dirty="0" err="1"/>
              <a:t>rgba</a:t>
            </a:r>
            <a:r>
              <a:rPr lang="en-US" dirty="0"/>
              <a:t>(0,0,255,.1)"&gt;Height 75%&lt;/div&gt;</a:t>
            </a:r>
          </a:p>
          <a:p>
            <a:pPr marL="457200" lvl="1" indent="0">
              <a:buNone/>
            </a:pPr>
            <a:r>
              <a:rPr lang="en-US" dirty="0"/>
              <a:t>  &lt;div class="h-100 d-inline-block" style="width: 120px; background-color: </a:t>
            </a:r>
            <a:r>
              <a:rPr lang="en-US" dirty="0" err="1"/>
              <a:t>rgba</a:t>
            </a:r>
            <a:r>
              <a:rPr lang="en-US" dirty="0"/>
              <a:t>(0,0,255,.1)"&gt;Height 100%&lt;/div&gt;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164815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149B7A-ED04-4B64-9227-BB9CB25E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209543"/>
            <a:ext cx="10131427" cy="14688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COMPONENTS IN BOOTSTRAP 4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0AAE7-042C-4C34-8BB9-0E79B450C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976" y="3783849"/>
            <a:ext cx="9419249" cy="2300427"/>
          </a:xfrm>
        </p:spPr>
        <p:txBody>
          <a:bodyPr numCol="2">
            <a:normAutofit/>
          </a:bodyPr>
          <a:lstStyle/>
          <a:p>
            <a:r>
              <a:rPr lang="en-US" dirty="0"/>
              <a:t>Dropdown Menus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Button with Menus</a:t>
            </a:r>
          </a:p>
          <a:p>
            <a:r>
              <a:rPr lang="en-US" dirty="0"/>
              <a:t>Tabs and Pills</a:t>
            </a:r>
          </a:p>
          <a:p>
            <a:r>
              <a:rPr lang="en-US" dirty="0"/>
              <a:t>The </a:t>
            </a:r>
            <a:r>
              <a:rPr lang="en-US" dirty="0" err="1"/>
              <a:t>NavBar</a:t>
            </a:r>
            <a:endParaRPr lang="en-US" dirty="0"/>
          </a:p>
          <a:p>
            <a:r>
              <a:rPr lang="en-US" dirty="0"/>
              <a:t>Badges, Labels</a:t>
            </a:r>
          </a:p>
          <a:p>
            <a:r>
              <a:rPr lang="en-US" dirty="0"/>
              <a:t>Wells (CARDS IN B4)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Including </a:t>
            </a:r>
            <a:r>
              <a:rPr lang="en-US" dirty="0" err="1"/>
              <a:t>Glyphicons</a:t>
            </a:r>
            <a:r>
              <a:rPr lang="en-US" dirty="0"/>
              <a:t> (ICONS IN B4)</a:t>
            </a:r>
          </a:p>
          <a:p>
            <a:r>
              <a:rPr lang="en-US" dirty="0"/>
              <a:t>FORMS (INPUT GROUPS, FORM GROUPS)</a:t>
            </a:r>
          </a:p>
        </p:txBody>
      </p:sp>
    </p:spTree>
    <p:extLst>
      <p:ext uri="{BB962C8B-B14F-4D97-AF65-F5344CB8AC3E}">
        <p14:creationId xmlns:p14="http://schemas.microsoft.com/office/powerpoint/2010/main" val="1684607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D433-BCDB-4BC9-8E09-F9188869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ALERT, BADGES,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302B-62D0-4B4D-9CB2-0C3F28199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456266"/>
            <a:ext cx="10861764" cy="5076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FFFF00"/>
                </a:solidFill>
              </a:rPr>
              <a:t>&lt;div class="alert alert-success" role="alert"&gt;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/>
              <a:t>  &lt;h4 class="alert-heading"&gt;Well done!&lt;/h4&gt;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/>
              <a:t>  &lt;p&gt;My Message here &lt;p&gt;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/>
              <a:t>  &lt;</a:t>
            </a:r>
            <a:r>
              <a:rPr lang="en-US" sz="1600" dirty="0" err="1"/>
              <a:t>hr</a:t>
            </a:r>
            <a:r>
              <a:rPr lang="en-US" sz="1600" dirty="0"/>
              <a:t>&gt;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/>
              <a:t>  &lt;p class="mb-0"&gt;Whenever you need to, be sure to use margin utilities to keep things nice and tidy.&lt;/p&gt;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FFC000"/>
                </a:solidFill>
              </a:rPr>
              <a:t> &lt;button type="button" class="close" data-dismiss="alert" aria-label="Close"&gt;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FFC000"/>
                </a:solidFill>
              </a:rPr>
              <a:t>   	</a:t>
            </a:r>
            <a:r>
              <a:rPr lang="en-US" sz="1600" dirty="0"/>
              <a:t> &lt;span aria-hidden="true"&gt;&amp;times;&lt;/span&gt;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FFC000"/>
                </a:solidFill>
              </a:rPr>
              <a:t>  &lt;/button&gt;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FFFF00"/>
                </a:solidFill>
              </a:rPr>
              <a:t>&lt;/div&gt;</a:t>
            </a: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>
                <a:solidFill>
                  <a:srgbClr val="FFFF00"/>
                </a:solidFill>
              </a:rPr>
              <a:t>Badge:</a:t>
            </a: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SFMono-Regular"/>
              </a:rPr>
              <a:t>&lt;button type="button" class="</a:t>
            </a:r>
            <a:r>
              <a:rPr lang="en-US" altLang="en-US" sz="1600" dirty="0" err="1">
                <a:latin typeface="SFMono-Regular"/>
              </a:rPr>
              <a:t>btn</a:t>
            </a:r>
            <a:r>
              <a:rPr lang="en-US" altLang="en-US" sz="1600" dirty="0">
                <a:latin typeface="SFMono-Regular"/>
              </a:rPr>
              <a:t> </a:t>
            </a:r>
            <a:r>
              <a:rPr lang="en-US" altLang="en-US" sz="1600" dirty="0" err="1">
                <a:latin typeface="SFMono-Regular"/>
              </a:rPr>
              <a:t>btn</a:t>
            </a:r>
            <a:r>
              <a:rPr lang="en-US" altLang="en-US" sz="1600" dirty="0">
                <a:latin typeface="SFMono-Regular"/>
              </a:rPr>
              <a:t>-primary"&gt; Employee ID &lt;span class="badge badge-light"&gt;498&lt;/span&gt; &lt;/button&gt;</a:t>
            </a: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 &lt;span class="badge badge-primary"&gt;Primary&lt;/span&gt; </a:t>
            </a:r>
            <a:br>
              <a:rPr lang="en-US" altLang="en-US" sz="1600" dirty="0"/>
            </a:br>
            <a:r>
              <a:rPr lang="en-US" altLang="en-US" sz="1600" dirty="0"/>
              <a:t>&lt;span class="badge badge-secondary"&gt;Secondary&lt;/span&gt;</a:t>
            </a: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&lt;span class="badge badge-pill badge-primary"&gt;Primary&lt;/span&gt;</a:t>
            </a:r>
            <a:br>
              <a:rPr lang="en-US" altLang="en-US" sz="1600" dirty="0"/>
            </a:br>
            <a:r>
              <a:rPr lang="en-US" altLang="en-US" sz="1600" dirty="0"/>
              <a:t>&lt;a </a:t>
            </a:r>
            <a:r>
              <a:rPr lang="en-US" altLang="en-US" sz="1600" dirty="0" err="1"/>
              <a:t>href</a:t>
            </a:r>
            <a:r>
              <a:rPr lang="en-US" altLang="en-US" sz="1600" dirty="0"/>
              <a:t>="#" class="badge badge-info"&gt;Info&lt;/a&gt;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A82BE-6536-42CC-977F-7F4820547414}"/>
              </a:ext>
            </a:extLst>
          </p:cNvPr>
          <p:cNvSpPr/>
          <p:nvPr/>
        </p:nvSpPr>
        <p:spPr>
          <a:xfrm>
            <a:off x="5240215" y="0"/>
            <a:ext cx="67173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FFFF"/>
              </a:solidFill>
            </a:endParaRPr>
          </a:p>
          <a:p>
            <a:endParaRPr lang="en-US" sz="1400" dirty="0"/>
          </a:p>
          <a:p>
            <a:r>
              <a:rPr lang="en-US" sz="1400" dirty="0"/>
              <a:t>Label: Renamed .label to .badge to disambiguate from the &lt;label&gt; element. </a:t>
            </a:r>
          </a:p>
          <a:p>
            <a:r>
              <a:rPr lang="en-US" sz="1400" dirty="0">
                <a:hlinkClick r:id="rId2"/>
              </a:rPr>
              <a:t>https://getbootstrap.com/docs/4.0/migration/#labels-and-badges</a:t>
            </a:r>
            <a:r>
              <a:rPr lang="en-US" sz="1400" dirty="0"/>
              <a:t> (B3 -B4 changes)</a:t>
            </a:r>
          </a:p>
        </p:txBody>
      </p:sp>
    </p:spTree>
    <p:extLst>
      <p:ext uri="{BB962C8B-B14F-4D97-AF65-F5344CB8AC3E}">
        <p14:creationId xmlns:p14="http://schemas.microsoft.com/office/powerpoint/2010/main" val="3325153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441F-B1DA-4E10-8B11-1B9A6199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83" y="0"/>
            <a:ext cx="11339483" cy="1456267"/>
          </a:xfrm>
        </p:spPr>
        <p:txBody>
          <a:bodyPr/>
          <a:lstStyle/>
          <a:p>
            <a:r>
              <a:rPr lang="en-US" dirty="0"/>
              <a:t>Buttons &amp; Button Grp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AFED7-7B34-4E73-886F-285C3501C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84" y="1456267"/>
            <a:ext cx="5726723" cy="462231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FFFF"/>
                </a:solidFill>
              </a:rPr>
              <a:t>Button Syntax</a:t>
            </a:r>
          </a:p>
          <a:p>
            <a:pPr marL="0" indent="0">
              <a:buNone/>
            </a:pPr>
            <a:r>
              <a:rPr lang="en-US" sz="1600" dirty="0"/>
              <a:t>&lt;button type="button" </a:t>
            </a:r>
            <a:r>
              <a:rPr lang="en-US" sz="1600" dirty="0">
                <a:solidFill>
                  <a:srgbClr val="FFFF00"/>
                </a:solidFill>
              </a:rPr>
              <a:t>class="</a:t>
            </a:r>
            <a:r>
              <a:rPr lang="en-US" sz="1600" dirty="0" err="1">
                <a:solidFill>
                  <a:srgbClr val="FFFF00"/>
                </a:solidFill>
              </a:rPr>
              <a:t>btn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btn</a:t>
            </a:r>
            <a:r>
              <a:rPr lang="en-US" sz="1600" dirty="0">
                <a:solidFill>
                  <a:srgbClr val="FFFF00"/>
                </a:solidFill>
              </a:rPr>
              <a:t>-primary"&gt;</a:t>
            </a:r>
            <a:r>
              <a:rPr lang="en-US" sz="1600" dirty="0"/>
              <a:t>Primary&lt;/button&gt;</a:t>
            </a:r>
          </a:p>
          <a:p>
            <a:pPr marL="0" indent="0">
              <a:buNone/>
            </a:pPr>
            <a:r>
              <a:rPr lang="en-US" sz="1600" dirty="0"/>
              <a:t>&lt;button type="button" class="</a:t>
            </a:r>
            <a:r>
              <a:rPr lang="en-US" sz="1600" dirty="0" err="1"/>
              <a:t>btn</a:t>
            </a:r>
            <a:r>
              <a:rPr lang="en-US" sz="1600" dirty="0"/>
              <a:t> </a:t>
            </a:r>
            <a:r>
              <a:rPr lang="en-US" sz="1600" dirty="0" err="1"/>
              <a:t>btn</a:t>
            </a:r>
            <a:r>
              <a:rPr lang="en-US" sz="1600" dirty="0"/>
              <a:t>-secondary"&gt;Secondary&lt;/button&gt;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FF"/>
                </a:solidFill>
              </a:rPr>
              <a:t>Outline Only</a:t>
            </a:r>
          </a:p>
          <a:p>
            <a:pPr marL="0" indent="0">
              <a:buNone/>
            </a:pPr>
            <a:r>
              <a:rPr lang="en-US" sz="1600" dirty="0"/>
              <a:t>&lt;button type="button" </a:t>
            </a:r>
            <a:r>
              <a:rPr lang="en-US" sz="1600" dirty="0">
                <a:solidFill>
                  <a:srgbClr val="FFFF00"/>
                </a:solidFill>
              </a:rPr>
              <a:t>class="</a:t>
            </a:r>
            <a:r>
              <a:rPr lang="en-US" sz="1600" dirty="0" err="1">
                <a:solidFill>
                  <a:srgbClr val="FFFF00"/>
                </a:solidFill>
              </a:rPr>
              <a:t>btn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00FF00"/>
                </a:solidFill>
              </a:rPr>
              <a:t>btn</a:t>
            </a:r>
            <a:r>
              <a:rPr lang="en-US" sz="1600" dirty="0">
                <a:solidFill>
                  <a:srgbClr val="00FF00"/>
                </a:solidFill>
              </a:rPr>
              <a:t>-outline-primary</a:t>
            </a:r>
            <a:r>
              <a:rPr lang="en-US" sz="1600" dirty="0">
                <a:solidFill>
                  <a:srgbClr val="FFFF00"/>
                </a:solidFill>
              </a:rPr>
              <a:t>"</a:t>
            </a:r>
            <a:r>
              <a:rPr lang="en-US" sz="1600" dirty="0"/>
              <a:t>&gt;Primary&lt;/button&gt;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FF"/>
                </a:solidFill>
              </a:rPr>
              <a:t>Disable Button</a:t>
            </a:r>
          </a:p>
          <a:p>
            <a:pPr marL="0" indent="0">
              <a:buNone/>
            </a:pPr>
            <a:r>
              <a:rPr lang="en-US" sz="1600" dirty="0"/>
              <a:t>Add the </a:t>
            </a:r>
            <a:r>
              <a:rPr lang="en-US" sz="1600" dirty="0">
                <a:solidFill>
                  <a:srgbClr val="FFFF00"/>
                </a:solidFill>
              </a:rPr>
              <a:t>disabled</a:t>
            </a:r>
            <a:r>
              <a:rPr lang="en-US" sz="1600" dirty="0"/>
              <a:t> </a:t>
            </a:r>
            <a:r>
              <a:rPr lang="en-US" sz="1600" dirty="0" err="1"/>
              <a:t>boolean</a:t>
            </a:r>
            <a:r>
              <a:rPr lang="en-US" sz="1600" dirty="0"/>
              <a:t> attribute to &lt;button&gt; element.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29110E-1E37-42EA-BAAD-77370E8132F8}"/>
              </a:ext>
            </a:extLst>
          </p:cNvPr>
          <p:cNvSpPr/>
          <p:nvPr/>
        </p:nvSpPr>
        <p:spPr>
          <a:xfrm>
            <a:off x="5934808" y="779417"/>
            <a:ext cx="6392007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FFF"/>
                </a:solidFill>
              </a:rPr>
              <a:t>Make Radio buttons look like buttons</a:t>
            </a:r>
          </a:p>
          <a:p>
            <a:endParaRPr lang="en-US" dirty="0"/>
          </a:p>
          <a:p>
            <a:r>
              <a:rPr lang="en-US" dirty="0"/>
              <a:t>&lt;div </a:t>
            </a:r>
            <a:r>
              <a:rPr lang="en-US" dirty="0">
                <a:solidFill>
                  <a:srgbClr val="00FF00"/>
                </a:solidFill>
              </a:rPr>
              <a:t>class="</a:t>
            </a:r>
            <a:r>
              <a:rPr lang="en-US" dirty="0" err="1">
                <a:solidFill>
                  <a:srgbClr val="FF9BE2"/>
                </a:solidFill>
              </a:rPr>
              <a:t>btn</a:t>
            </a:r>
            <a:r>
              <a:rPr lang="en-US" dirty="0">
                <a:solidFill>
                  <a:srgbClr val="FF9BE2"/>
                </a:solidFill>
              </a:rPr>
              <a:t>-group </a:t>
            </a:r>
            <a:r>
              <a:rPr lang="en-US" dirty="0" err="1">
                <a:solidFill>
                  <a:srgbClr val="00FF00"/>
                </a:solidFill>
              </a:rPr>
              <a:t>btn</a:t>
            </a:r>
            <a:r>
              <a:rPr lang="en-US" dirty="0">
                <a:solidFill>
                  <a:srgbClr val="00FF00"/>
                </a:solidFill>
              </a:rPr>
              <a:t>-group-toggle" </a:t>
            </a:r>
            <a:r>
              <a:rPr lang="en-US" dirty="0"/>
              <a:t>data-toggle="buttons"&gt;</a:t>
            </a:r>
          </a:p>
          <a:p>
            <a:endParaRPr lang="en-US" dirty="0"/>
          </a:p>
          <a:p>
            <a:r>
              <a:rPr lang="en-US" dirty="0"/>
              <a:t>  &lt;label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active"&gt;</a:t>
            </a:r>
          </a:p>
          <a:p>
            <a:r>
              <a:rPr lang="en-US" dirty="0"/>
              <a:t>    &lt;</a:t>
            </a:r>
            <a:r>
              <a:rPr lang="en-US" dirty="0">
                <a:solidFill>
                  <a:srgbClr val="FFC000"/>
                </a:solidFill>
              </a:rPr>
              <a:t>input type="radio" name="options" id="option1" </a:t>
            </a:r>
            <a:br>
              <a:rPr lang="en-US" dirty="0"/>
            </a:br>
            <a:r>
              <a:rPr lang="en-US" dirty="0"/>
              <a:t>	autocomplete="off" checked&gt; Active</a:t>
            </a:r>
          </a:p>
          <a:p>
            <a:r>
              <a:rPr lang="en-US" dirty="0"/>
              <a:t>  &lt;/label&gt;</a:t>
            </a:r>
          </a:p>
          <a:p>
            <a:endParaRPr lang="en-US" dirty="0"/>
          </a:p>
          <a:p>
            <a:r>
              <a:rPr lang="en-US" dirty="0"/>
              <a:t>  &lt;label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-secondary"&gt;</a:t>
            </a:r>
          </a:p>
          <a:p>
            <a:r>
              <a:rPr lang="en-US" dirty="0"/>
              <a:t>    &lt;</a:t>
            </a:r>
            <a:r>
              <a:rPr lang="en-US" dirty="0">
                <a:solidFill>
                  <a:srgbClr val="FFC000"/>
                </a:solidFill>
              </a:rPr>
              <a:t>input type="radio" name="options" id="option2" </a:t>
            </a:r>
            <a:br>
              <a:rPr lang="en-US" dirty="0"/>
            </a:br>
            <a:r>
              <a:rPr lang="en-US" dirty="0"/>
              <a:t>	autocomplete="off"&gt; Radio</a:t>
            </a:r>
          </a:p>
          <a:p>
            <a:r>
              <a:rPr lang="en-US" dirty="0"/>
              <a:t>  &lt;/label&gt;</a:t>
            </a:r>
          </a:p>
          <a:p>
            <a:endParaRPr lang="en-US" dirty="0"/>
          </a:p>
          <a:p>
            <a:r>
              <a:rPr lang="en-US" dirty="0"/>
              <a:t>  &lt;label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-secondary"&gt;</a:t>
            </a:r>
          </a:p>
          <a:p>
            <a:r>
              <a:rPr lang="en-US" dirty="0"/>
              <a:t>    &lt;</a:t>
            </a:r>
            <a:r>
              <a:rPr lang="en-US" dirty="0">
                <a:solidFill>
                  <a:srgbClr val="FFC000"/>
                </a:solidFill>
              </a:rPr>
              <a:t>input type="radio" name="options" id="option3" </a:t>
            </a:r>
            <a:br>
              <a:rPr lang="en-US" dirty="0"/>
            </a:br>
            <a:r>
              <a:rPr lang="en-US" dirty="0"/>
              <a:t>	autocomplete="off"&gt; Radio</a:t>
            </a:r>
          </a:p>
          <a:p>
            <a:r>
              <a:rPr lang="en-US" dirty="0"/>
              <a:t>  &lt;/label&gt;</a:t>
            </a:r>
          </a:p>
          <a:p>
            <a:endParaRPr lang="en-US" dirty="0"/>
          </a:p>
          <a:p>
            <a:r>
              <a:rPr lang="en-US" dirty="0"/>
              <a:t>&lt;/div&gt;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BFEC6F-00A0-4414-ACDF-3C9DC12715F6}"/>
              </a:ext>
            </a:extLst>
          </p:cNvPr>
          <p:cNvCxnSpPr/>
          <p:nvPr/>
        </p:nvCxnSpPr>
        <p:spPr>
          <a:xfrm>
            <a:off x="5864469" y="114300"/>
            <a:ext cx="70338" cy="65942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53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EC38-4516-4E39-859B-BDA42444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951"/>
            <a:ext cx="10867292" cy="13262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Flexbox 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9488-DF94-480C-B7B7-036125509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1621"/>
            <a:ext cx="10805746" cy="49943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Bootstrap 4</a:t>
            </a:r>
            <a:r>
              <a:rPr lang="en-US" dirty="0">
                <a:solidFill>
                  <a:srgbClr val="FFC000"/>
                </a:solidFill>
              </a:rPr>
              <a:t> Grid System Layout: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Is powerful mobile-first flexbox grid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 12 column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5 tier default responsive tiers &gt;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FF00"/>
                </a:solidFill>
              </a:rPr>
              <a:t>Mobile (</a:t>
            </a:r>
            <a:r>
              <a:rPr lang="en-US" dirty="0" err="1">
                <a:solidFill>
                  <a:srgbClr val="00FF00"/>
                </a:solidFill>
              </a:rPr>
              <a:t>xs</a:t>
            </a:r>
            <a:r>
              <a:rPr lang="en-US" dirty="0">
                <a:solidFill>
                  <a:srgbClr val="00FF00"/>
                </a:solidFill>
              </a:rPr>
              <a:t>),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FF00"/>
                </a:solidFill>
              </a:rPr>
              <a:t>Small-Tablets Or Landscape Mobiles (</a:t>
            </a:r>
            <a:r>
              <a:rPr lang="en-US" dirty="0" err="1">
                <a:solidFill>
                  <a:srgbClr val="00FF00"/>
                </a:solidFill>
              </a:rPr>
              <a:t>sm</a:t>
            </a:r>
            <a:r>
              <a:rPr lang="en-US" dirty="0">
                <a:solidFill>
                  <a:srgbClr val="00FF00"/>
                </a:solidFill>
              </a:rPr>
              <a:t>),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FF00"/>
                </a:solidFill>
              </a:rPr>
              <a:t>Tablets or Small Laptops (md),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FF00"/>
                </a:solidFill>
              </a:rPr>
              <a:t>Laptops or Small desktops (</a:t>
            </a:r>
            <a:r>
              <a:rPr lang="en-US" dirty="0" err="1">
                <a:solidFill>
                  <a:srgbClr val="00FF00"/>
                </a:solidFill>
              </a:rPr>
              <a:t>lg</a:t>
            </a:r>
            <a:r>
              <a:rPr lang="en-US" dirty="0">
                <a:solidFill>
                  <a:srgbClr val="00FF00"/>
                </a:solidFill>
              </a:rPr>
              <a:t>),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FF00"/>
                </a:solidFill>
              </a:rPr>
              <a:t>Extra Large Devices (xl)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SASS Variables &amp; </a:t>
            </a:r>
            <a:r>
              <a:rPr lang="en-US" dirty="0" err="1"/>
              <a:t>Mixins</a:t>
            </a:r>
            <a:r>
              <a:rPr lang="en-US" sz="16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E6AF00"/>
                </a:solidFill>
              </a:rPr>
              <a:t>[A </a:t>
            </a:r>
            <a:r>
              <a:rPr lang="en-US" sz="1600" i="1" dirty="0" err="1">
                <a:solidFill>
                  <a:srgbClr val="E6AF00"/>
                </a:solidFill>
              </a:rPr>
              <a:t>Mixin</a:t>
            </a:r>
            <a:r>
              <a:rPr lang="en-US" sz="1600" i="1" dirty="0">
                <a:solidFill>
                  <a:srgbClr val="E6AF00"/>
                </a:solidFill>
              </a:rPr>
              <a:t> is a block of code that lets us group CSS declarations we may reuse throughout a site]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Has several Pre-defined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Uses Flexbox to build </a:t>
            </a:r>
          </a:p>
          <a:p>
            <a:pPr lvl="1"/>
            <a:r>
              <a:rPr lang="en-US" dirty="0"/>
              <a:t>layouts of all shapes and sizes, </a:t>
            </a:r>
          </a:p>
          <a:p>
            <a:pPr lvl="1"/>
            <a:r>
              <a:rPr lang="en-US" dirty="0"/>
              <a:t>align and distribute space among items in a container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A flex layout gives the container: </a:t>
            </a:r>
          </a:p>
          <a:p>
            <a:pPr marL="0" indent="0">
              <a:buNone/>
            </a:pPr>
            <a:r>
              <a:rPr lang="en-US" dirty="0"/>
              <a:t>The ability to alter its items' width/height (and order) to best fill the available space (mostly to accommodate to all kind of display devices and screen sizes). </a:t>
            </a:r>
          </a:p>
        </p:txBody>
      </p:sp>
    </p:spTree>
    <p:extLst>
      <p:ext uri="{BB962C8B-B14F-4D97-AF65-F5344CB8AC3E}">
        <p14:creationId xmlns:p14="http://schemas.microsoft.com/office/powerpoint/2010/main" val="206060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7692-3395-4EC4-BD91-4678476E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 (for panels, wells)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A634-6393-400E-B663-B489AFC30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 </a:t>
            </a:r>
            <a:r>
              <a:rPr lang="en-US" dirty="0">
                <a:solidFill>
                  <a:srgbClr val="00FFFF"/>
                </a:solidFill>
              </a:rPr>
              <a:t>class="card" </a:t>
            </a:r>
            <a:r>
              <a:rPr lang="en-US" dirty="0"/>
              <a:t>style="width: 18rem;"&gt;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>
                <a:solidFill>
                  <a:srgbClr val="00FFFF"/>
                </a:solidFill>
              </a:rPr>
              <a:t>class="card-</a:t>
            </a:r>
            <a:r>
              <a:rPr lang="en-US" dirty="0" err="1">
                <a:solidFill>
                  <a:srgbClr val="00FFFF"/>
                </a:solidFill>
              </a:rPr>
              <a:t>img</a:t>
            </a:r>
            <a:r>
              <a:rPr lang="en-US" dirty="0">
                <a:solidFill>
                  <a:srgbClr val="00FFFF"/>
                </a:solidFill>
              </a:rPr>
              <a:t>-top" </a:t>
            </a:r>
            <a:r>
              <a:rPr lang="en-US" dirty="0" err="1"/>
              <a:t>src</a:t>
            </a:r>
            <a:r>
              <a:rPr lang="en-US" dirty="0"/>
              <a:t>="..." alt="Card image cap"&gt;</a:t>
            </a:r>
          </a:p>
          <a:p>
            <a:pPr marL="0" indent="0">
              <a:buNone/>
            </a:pPr>
            <a:r>
              <a:rPr lang="en-US" dirty="0"/>
              <a:t>  &lt;div </a:t>
            </a:r>
            <a:r>
              <a:rPr lang="en-US" dirty="0">
                <a:solidFill>
                  <a:srgbClr val="00FFFF"/>
                </a:solidFill>
              </a:rPr>
              <a:t>class="card-body"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&lt;h5 </a:t>
            </a:r>
            <a:r>
              <a:rPr lang="en-US" dirty="0">
                <a:solidFill>
                  <a:srgbClr val="00FFFF"/>
                </a:solidFill>
              </a:rPr>
              <a:t>class="card-title"</a:t>
            </a:r>
            <a:r>
              <a:rPr lang="en-US" dirty="0"/>
              <a:t>&gt;Card title&lt;/h5&gt;</a:t>
            </a:r>
          </a:p>
          <a:p>
            <a:pPr marL="0" indent="0">
              <a:buNone/>
            </a:pPr>
            <a:r>
              <a:rPr lang="en-US" dirty="0"/>
              <a:t>    &lt;p </a:t>
            </a:r>
            <a:r>
              <a:rPr lang="en-US" dirty="0">
                <a:solidFill>
                  <a:srgbClr val="00FFFF"/>
                </a:solidFill>
              </a:rPr>
              <a:t>class="card-text"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Some quick example text to build on the card title and make up the bulk of the card's content.</a:t>
            </a:r>
          </a:p>
          <a:p>
            <a:pPr marL="0" indent="0">
              <a:buNone/>
            </a:pPr>
            <a:r>
              <a:rPr lang="en-US" dirty="0"/>
              <a:t>   &lt;/p&gt;</a:t>
            </a:r>
          </a:p>
          <a:p>
            <a:pPr marL="0" indent="0">
              <a:buNone/>
            </a:pPr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="#"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class="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btn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btn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-primary"</a:t>
            </a:r>
            <a:r>
              <a:rPr lang="en-US" dirty="0"/>
              <a:t>&gt;Go somewhere&lt;/a&gt;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744647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95DE-22C7-482B-9A61-E61AE6B5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7A10-EADC-488A-B159-CE4BFF3A0D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 fontScale="85000" lnSpcReduction="20000"/>
          </a:bodyPr>
          <a:lstStyle/>
          <a:p>
            <a:r>
              <a:rPr lang="en-US" dirty="0"/>
              <a:t> Add </a:t>
            </a:r>
            <a:r>
              <a:rPr lang="en-US" dirty="0">
                <a:solidFill>
                  <a:srgbClr val="FFFF00"/>
                </a:solidFill>
              </a:rPr>
              <a:t>data-toggle="collapse" </a:t>
            </a:r>
          </a:p>
          <a:p>
            <a:r>
              <a:rPr lang="en-US" dirty="0"/>
              <a:t>Add</a:t>
            </a:r>
            <a:r>
              <a:rPr lang="en-US" dirty="0">
                <a:solidFill>
                  <a:srgbClr val="FFFF00"/>
                </a:solidFill>
              </a:rPr>
              <a:t> data-target </a:t>
            </a:r>
            <a:r>
              <a:rPr lang="en-US" dirty="0"/>
              <a:t>to the element </a:t>
            </a:r>
          </a:p>
          <a:p>
            <a:r>
              <a:rPr lang="en-US" dirty="0"/>
              <a:t>Add the class </a:t>
            </a:r>
            <a:r>
              <a:rPr lang="en-US" dirty="0">
                <a:solidFill>
                  <a:srgbClr val="FFFF00"/>
                </a:solidFill>
              </a:rPr>
              <a:t>collapse</a:t>
            </a:r>
            <a:r>
              <a:rPr lang="en-US" dirty="0"/>
              <a:t> to the collapsible element. </a:t>
            </a:r>
          </a:p>
          <a:p>
            <a:pPr lvl="1"/>
            <a:r>
              <a:rPr lang="en-US" dirty="0"/>
              <a:t>If you’d like it to default open, add the additional class show.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63D18-7360-402D-848A-03562C868A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"container m-5"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"row"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"col-md-12 border b-4 w-50"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data-toggle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"collapse"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-primary"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data-target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mycollapse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Click to see content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"collapse"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mycollapse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Show me when clicked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91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5A44-72E5-497E-8F20-497CB5B2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dropdowns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F917C-83D0-4BE8-B97A-94CB0D252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095" y="1482151"/>
            <a:ext cx="4071544" cy="48256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Add data-toggle="dropdown" to a link or button to toggle a dropdown.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F995C-2452-4BE4-B428-3269A4ABE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2146" y="1490859"/>
            <a:ext cx="6954716" cy="51649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Example: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"row"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"col"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"dropdown"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 	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dLabel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data-toggle="dropdown"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     	Click Me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    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"dropdown-menu"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 	My dropdown menu content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    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8536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E09A-7C7A-4896-97A7-F623A6ED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Tabs and Pills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B8AC-A325-42A2-9CB9-42DA6A847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094" y="1482151"/>
            <a:ext cx="4933191" cy="48256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data-toggle="tab" or </a:t>
            </a:r>
            <a:br>
              <a:rPr lang="en-US" dirty="0"/>
            </a:br>
            <a:r>
              <a:rPr lang="en-US" dirty="0"/>
              <a:t>data-toggle="pill" on an element. </a:t>
            </a:r>
          </a:p>
          <a:p>
            <a:r>
              <a:rPr lang="en-US" dirty="0"/>
              <a:t>Use these data attributes on .</a:t>
            </a:r>
            <a:r>
              <a:rPr lang="en-US" dirty="0" err="1"/>
              <a:t>nav</a:t>
            </a:r>
            <a:r>
              <a:rPr lang="en-US" dirty="0"/>
              <a:t>-tabs or .</a:t>
            </a:r>
            <a:r>
              <a:rPr lang="en-US" dirty="0" err="1"/>
              <a:t>nav</a:t>
            </a:r>
            <a:r>
              <a:rPr lang="en-US" dirty="0"/>
              <a:t>-pills.</a:t>
            </a:r>
          </a:p>
          <a:p>
            <a:r>
              <a:rPr lang="en-US" dirty="0"/>
              <a:t>Change </a:t>
            </a:r>
            <a:r>
              <a:rPr lang="en-US" dirty="0" err="1"/>
              <a:t>nav</a:t>
            </a:r>
            <a:r>
              <a:rPr lang="en-US" dirty="0"/>
              <a:t>-tabs to </a:t>
            </a:r>
            <a:r>
              <a:rPr lang="en-US" dirty="0" err="1"/>
              <a:t>nav</a:t>
            </a:r>
            <a:r>
              <a:rPr lang="en-US" dirty="0"/>
              <a:t>-pills to see a pill design instead of </a:t>
            </a:r>
            <a:r>
              <a:rPr lang="en-US" dirty="0" err="1"/>
              <a:t>nav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Using </a:t>
            </a:r>
            <a:r>
              <a:rPr lang="en-US" dirty="0" err="1">
                <a:solidFill>
                  <a:srgbClr val="FFC000"/>
                </a:solidFill>
              </a:rPr>
              <a:t>Javascript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/>
              <a:t>$('#</a:t>
            </a:r>
            <a:r>
              <a:rPr lang="en-US" dirty="0" err="1">
                <a:solidFill>
                  <a:srgbClr val="00FF00"/>
                </a:solidFill>
              </a:rPr>
              <a:t>myTab</a:t>
            </a:r>
            <a:r>
              <a:rPr lang="en-US" dirty="0"/>
              <a:t> </a:t>
            </a:r>
            <a:r>
              <a:rPr lang="en-US" dirty="0">
                <a:solidFill>
                  <a:srgbClr val="FD5FF5"/>
                </a:solidFill>
              </a:rPr>
              <a:t>a</a:t>
            </a:r>
            <a:r>
              <a:rPr lang="en-US" dirty="0"/>
              <a:t>').on('click', function (e) {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err="1"/>
              <a:t>e.preventDefault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	$(this).tab('show')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Individually too:</a:t>
            </a:r>
          </a:p>
          <a:p>
            <a:pPr marL="0" indent="0">
              <a:buNone/>
            </a:pPr>
            <a:r>
              <a:rPr lang="en-US" dirty="0"/>
              <a:t>$('#</a:t>
            </a:r>
            <a:r>
              <a:rPr lang="en-US" dirty="0" err="1"/>
              <a:t>myTab</a:t>
            </a:r>
            <a:r>
              <a:rPr lang="en-US" dirty="0"/>
              <a:t> a[</a:t>
            </a:r>
            <a:r>
              <a:rPr lang="en-US" dirty="0" err="1"/>
              <a:t>href</a:t>
            </a:r>
            <a:r>
              <a:rPr lang="en-US" dirty="0"/>
              <a:t>="#profile"]').tab('show’);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E5BB7-8E5E-4202-AFA8-574135E48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784" y="1490859"/>
            <a:ext cx="5758961" cy="4816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&lt;!-- </a:t>
            </a:r>
            <a:r>
              <a:rPr lang="en-US" sz="1400" dirty="0" err="1">
                <a:solidFill>
                  <a:srgbClr val="608B4E"/>
                </a:solidFill>
                <a:latin typeface="Consolas" panose="020B0609020204030204" pitchFamily="49" charset="0"/>
              </a:rPr>
              <a:t>Nav</a:t>
            </a: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 tabs --&gt;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-tabs"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FF00"/>
                </a:solidFill>
                <a:latin typeface="Consolas" panose="020B0609020204030204" pitchFamily="49" charset="0"/>
              </a:rPr>
              <a:t>myTab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-item"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-link active"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"home-tab"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data-toggle="tab"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"#home"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Home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-item"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D5FF5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-link"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"profile-tab"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data-toggle="tab"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"#profile"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Profile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&lt;!-- Tab panes --&gt;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"tab-content"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"tab-pane active"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"home"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"tab-pane"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"profile"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441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AB2D-5789-45CF-8F15-17ABC9D0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2CB9-5796-4F9E-AD49-A197720F7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094" y="1482151"/>
            <a:ext cx="7210398" cy="482563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"navbar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navbar-expand-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lg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navbar-light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-light"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navbar-toggler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data-toggle="collapse"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data-target=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"#navbarTogglerDemo01"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"navbar-toggler-icon"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"collapse navbar-collapse"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id="navbarTogglerDemo01"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navbar-brand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Hidden brand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"navbar-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-auto mt-2 mt-lg-0"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-item </a:t>
            </a:r>
            <a:r>
              <a:rPr lang="en-US" dirty="0">
                <a:solidFill>
                  <a:srgbClr val="FF33CC"/>
                </a:solidFill>
                <a:latin typeface="Consolas" panose="020B0609020204030204" pitchFamily="49" charset="0"/>
              </a:rPr>
              <a:t>active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-item"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dirty="0"/>
              <a:t>……</a:t>
            </a:r>
          </a:p>
          <a:p>
            <a:pPr marL="0" indent="0"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dirty="0"/>
              <a:t>……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71834-6C4E-4874-A7D2-0DFF3B00C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9791" y="1490859"/>
            <a:ext cx="3520357" cy="481692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For a fixed-top navbar</a:t>
            </a:r>
          </a:p>
          <a:p>
            <a:pPr marL="0" indent="0">
              <a:buNone/>
            </a:pPr>
            <a:r>
              <a:rPr lang="en-US" dirty="0"/>
              <a:t>	Add fixed-top  in </a:t>
            </a:r>
            <a:r>
              <a:rPr lang="en-US" dirty="0" err="1"/>
              <a:t>nav</a:t>
            </a:r>
            <a:r>
              <a:rPr lang="en-US" dirty="0"/>
              <a:t> element</a:t>
            </a:r>
          </a:p>
          <a:p>
            <a:pPr marL="0" indent="0">
              <a:buNone/>
            </a:pPr>
            <a:r>
              <a:rPr lang="en-US" dirty="0"/>
              <a:t>For a fixed-bottom navbar</a:t>
            </a:r>
          </a:p>
          <a:p>
            <a:pPr marL="0" indent="0">
              <a:buNone/>
            </a:pPr>
            <a:r>
              <a:rPr lang="en-US" dirty="0"/>
              <a:t>	Add fixed-bottom in </a:t>
            </a:r>
            <a:r>
              <a:rPr lang="en-US" dirty="0" err="1"/>
              <a:t>nav</a:t>
            </a:r>
            <a:r>
              <a:rPr lang="en-US" dirty="0"/>
              <a:t> element</a:t>
            </a:r>
          </a:p>
          <a:p>
            <a:pPr marL="0" indent="0">
              <a:buNone/>
            </a:pPr>
            <a:r>
              <a:rPr lang="en-US" dirty="0"/>
              <a:t>For a sticky-top navbar</a:t>
            </a:r>
          </a:p>
          <a:p>
            <a:pPr marL="0" indent="0">
              <a:buNone/>
            </a:pPr>
            <a:r>
              <a:rPr lang="en-US" dirty="0"/>
              <a:t>	Add sticky-top in </a:t>
            </a:r>
            <a:r>
              <a:rPr lang="en-US" dirty="0" err="1"/>
              <a:t>nav</a:t>
            </a:r>
            <a:r>
              <a:rPr lang="en-US" dirty="0"/>
              <a:t>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Classes used to hide/show items: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.navbar-toggler,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.navbar-collapse, and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.navbar-expand{-</a:t>
            </a:r>
            <a:r>
              <a:rPr lang="en-US" dirty="0" err="1"/>
              <a:t>sm</a:t>
            </a:r>
            <a:r>
              <a:rPr lang="en-US" dirty="0"/>
              <a:t>|-md|-</a:t>
            </a:r>
            <a:r>
              <a:rPr lang="en-US" dirty="0" err="1"/>
              <a:t>lg</a:t>
            </a:r>
            <a:r>
              <a:rPr lang="en-US" dirty="0"/>
              <a:t>|-xl}</a:t>
            </a:r>
          </a:p>
        </p:txBody>
      </p:sp>
    </p:spTree>
    <p:extLst>
      <p:ext uri="{BB962C8B-B14F-4D97-AF65-F5344CB8AC3E}">
        <p14:creationId xmlns:p14="http://schemas.microsoft.com/office/powerpoint/2010/main" val="3444484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FC88-FE49-4BD5-97A0-9F70B38D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D949-00B7-4D10-A657-5F2E17214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 group</a:t>
            </a:r>
          </a:p>
          <a:p>
            <a:r>
              <a:rPr lang="en-US" dirty="0"/>
              <a:t>Easily extend form controls by adding text, buttons, or button groups on either side of textual inputs, custom selects, and custom file inputs.</a:t>
            </a:r>
          </a:p>
          <a:p>
            <a:r>
              <a:rPr lang="en-US" dirty="0"/>
              <a:t>Form controls</a:t>
            </a:r>
          </a:p>
          <a:p>
            <a:r>
              <a:rPr lang="en-US" dirty="0"/>
              <a:t>Textual form controls—like &lt;input&gt;s, &lt;select&gt;s, and &lt;</a:t>
            </a:r>
            <a:r>
              <a:rPr lang="en-US" dirty="0" err="1"/>
              <a:t>textarea</a:t>
            </a:r>
            <a:r>
              <a:rPr lang="en-US" dirty="0"/>
              <a:t>&gt;s—are styled with the .form-control class. Included are styles for general appearance, focus state, sizing, and more.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822B6-550C-4B47-8DE0-F008A62D7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Difference between form-group, input-group</a:t>
            </a:r>
          </a:p>
          <a:p>
            <a:pPr fontAlgn="base"/>
            <a:endParaRPr lang="en-US" dirty="0"/>
          </a:p>
          <a:p>
            <a:pPr fontAlgn="base"/>
            <a:r>
              <a:rPr lang="en-US" dirty="0">
                <a:solidFill>
                  <a:srgbClr val="FFC000"/>
                </a:solidFill>
              </a:rPr>
              <a:t>Input groups are extended Form Controls. </a:t>
            </a:r>
            <a:r>
              <a:rPr lang="en-US" dirty="0"/>
              <a:t>Can prepend / append text or buttons to the text-based inputs, custom selects.</a:t>
            </a:r>
          </a:p>
          <a:p>
            <a:pPr fontAlgn="base"/>
            <a:r>
              <a:rPr lang="en-US" dirty="0"/>
              <a:t>Form groups are used to wrap labels and form controls in a div to get optimum spacing between the label and the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3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53A8-7828-4A12-B61E-57CA07B9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– Break points (Grid Options)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49E9D-AF9D-465D-A13D-8F333CA1E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7EB3A-B86F-4884-87A7-71FBEAA48C7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563688"/>
            <a:ext cx="11564938" cy="501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2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149B7A-ED04-4B64-9227-BB9CB25E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209543"/>
            <a:ext cx="10131427" cy="14688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GRID SYSTEM IN BOOTSTRAP 4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0AAE7-042C-4C34-8BB9-0E79B450C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976" y="3783849"/>
            <a:ext cx="9419249" cy="2300427"/>
          </a:xfrm>
        </p:spPr>
        <p:txBody>
          <a:bodyPr>
            <a:normAutofit/>
          </a:bodyPr>
          <a:lstStyle/>
          <a:p>
            <a:r>
              <a:rPr lang="en-US" dirty="0"/>
              <a:t>What is grid system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Basic structure</a:t>
            </a:r>
          </a:p>
          <a:p>
            <a:r>
              <a:rPr lang="en-US" dirty="0"/>
              <a:t>Grid options</a:t>
            </a:r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0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FBC1-082E-495B-9CBF-33721075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 – 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1A63-E097-46A8-AE8A-8910AD2E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47108"/>
            <a:ext cx="10816697" cy="180242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12 Column Grid Layout structure</a:t>
            </a:r>
          </a:p>
          <a:p>
            <a:pPr>
              <a:lnSpc>
                <a:spcPct val="170000"/>
              </a:lnSpc>
            </a:pPr>
            <a:r>
              <a:rPr lang="en-US" dirty="0"/>
              <a:t>Bootstrap provides 12 column grid layout structure to make the layout responsive. </a:t>
            </a:r>
            <a:br>
              <a:rPr lang="en-US" dirty="0"/>
            </a:br>
            <a:r>
              <a:rPr lang="en-US" dirty="0"/>
              <a:t>Bootstrap divides the complete device width into 12 columns</a:t>
            </a:r>
          </a:p>
          <a:p>
            <a:pPr>
              <a:lnSpc>
                <a:spcPct val="170000"/>
              </a:lnSpc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If you do not want to use all 12 columns individually, you can group the columns together to create wider columns: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D26569-8AB2-49A1-A2FD-3E5A66192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13366"/>
              </p:ext>
            </p:extLst>
          </p:nvPr>
        </p:nvGraphicFramePr>
        <p:xfrm>
          <a:off x="2741082" y="4503125"/>
          <a:ext cx="8761416" cy="1692772"/>
        </p:xfrm>
        <a:graphic>
          <a:graphicData uri="http://schemas.openxmlformats.org/drawingml/2006/table">
            <a:tbl>
              <a:tblPr/>
              <a:tblGrid>
                <a:gridCol w="730118">
                  <a:extLst>
                    <a:ext uri="{9D8B030D-6E8A-4147-A177-3AD203B41FA5}">
                      <a16:colId xmlns:a16="http://schemas.microsoft.com/office/drawing/2014/main" val="1044214737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3888229849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2907900839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3573562439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2064712843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2729602825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3086383138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1815805833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2515397791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2124717173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123285403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1252334223"/>
                    </a:ext>
                  </a:extLst>
                </a:gridCol>
              </a:tblGrid>
              <a:tr h="327542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80029"/>
                  </a:ext>
                </a:extLst>
              </a:tr>
              <a:tr h="327542"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4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 unit 4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 unit 4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306330"/>
                  </a:ext>
                </a:extLst>
              </a:tr>
              <a:tr h="327542"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4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8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337783"/>
                  </a:ext>
                </a:extLst>
              </a:tr>
              <a:tr h="382604">
                <a:tc gridSpan="6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6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6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87614"/>
                  </a:ext>
                </a:extLst>
              </a:tr>
              <a:tr h="327542">
                <a:tc gridSpan="12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12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795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02191C-D87D-4C86-892F-94272F1F75B2}"/>
              </a:ext>
            </a:extLst>
          </p:cNvPr>
          <p:cNvSpPr txBox="1"/>
          <p:nvPr/>
        </p:nvSpPr>
        <p:spPr>
          <a:xfrm>
            <a:off x="268815" y="4498533"/>
            <a:ext cx="24722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Columns: 12</a:t>
            </a:r>
          </a:p>
          <a:p>
            <a:endParaRPr lang="en-US" sz="1200" dirty="0"/>
          </a:p>
          <a:p>
            <a:r>
              <a:rPr lang="en-US" sz="1200" dirty="0"/>
              <a:t>Columns: 3 </a:t>
            </a:r>
            <a:r>
              <a:rPr lang="en-US" sz="1000" dirty="0"/>
              <a:t>(Equal Width)    </a:t>
            </a:r>
          </a:p>
          <a:p>
            <a:endParaRPr lang="en-US" sz="1200" dirty="0"/>
          </a:p>
          <a:p>
            <a:r>
              <a:rPr lang="en-US" sz="1200" dirty="0"/>
              <a:t>Columns: 2 </a:t>
            </a:r>
            <a:r>
              <a:rPr lang="en-US" sz="900" dirty="0"/>
              <a:t>(Variable width)</a:t>
            </a:r>
          </a:p>
          <a:p>
            <a:endParaRPr lang="en-US" sz="1200" dirty="0"/>
          </a:p>
          <a:p>
            <a:r>
              <a:rPr lang="en-US" sz="1200" dirty="0"/>
              <a:t>Columns: 2 </a:t>
            </a:r>
            <a:r>
              <a:rPr lang="en-US" sz="1000" dirty="0"/>
              <a:t>(Equal width)</a:t>
            </a:r>
          </a:p>
          <a:p>
            <a:endParaRPr lang="en-US" sz="1000" dirty="0"/>
          </a:p>
          <a:p>
            <a:r>
              <a:rPr lang="en-US" sz="1000" dirty="0"/>
              <a:t>Column: 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F291D3-A7D2-43A7-A313-C23082513A31}"/>
              </a:ext>
            </a:extLst>
          </p:cNvPr>
          <p:cNvSpPr/>
          <p:nvPr/>
        </p:nvSpPr>
        <p:spPr>
          <a:xfrm>
            <a:off x="2184400" y="4936067"/>
            <a:ext cx="4826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F9C9273-FE27-40F5-BF01-DB5BC75E6EFF}"/>
              </a:ext>
            </a:extLst>
          </p:cNvPr>
          <p:cNvSpPr/>
          <p:nvPr/>
        </p:nvSpPr>
        <p:spPr>
          <a:xfrm>
            <a:off x="2184400" y="5234851"/>
            <a:ext cx="482600" cy="220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21D21D8-59B4-4421-AC5F-3DF09ACB23AF}"/>
              </a:ext>
            </a:extLst>
          </p:cNvPr>
          <p:cNvSpPr/>
          <p:nvPr/>
        </p:nvSpPr>
        <p:spPr>
          <a:xfrm>
            <a:off x="2174874" y="5576801"/>
            <a:ext cx="4826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CA8EE0-C20C-4922-B051-2727F0A2BF24}"/>
              </a:ext>
            </a:extLst>
          </p:cNvPr>
          <p:cNvSpPr/>
          <p:nvPr/>
        </p:nvSpPr>
        <p:spPr>
          <a:xfrm>
            <a:off x="1388533" y="5944712"/>
            <a:ext cx="1268941" cy="19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6E26652-D337-4EF5-9799-DE63AC3336BA}"/>
              </a:ext>
            </a:extLst>
          </p:cNvPr>
          <p:cNvSpPr/>
          <p:nvPr/>
        </p:nvSpPr>
        <p:spPr>
          <a:xfrm>
            <a:off x="1387474" y="4621237"/>
            <a:ext cx="1268941" cy="19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6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556F-1CFF-4E39-9520-71257D20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Structure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611B76-979C-4951-AEE1-BD25A04A4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.col-</a:t>
            </a:r>
            <a:r>
              <a:rPr lang="en-US" altLang="en-US" dirty="0">
                <a:solidFill>
                  <a:srgbClr val="FFFF00"/>
                </a:solidFill>
                <a:latin typeface="Verdana" panose="020B0604030504040204" pitchFamily="34" charset="0"/>
              </a:rPr>
              <a:t> </a:t>
            </a:r>
            <a:br>
              <a:rPr lang="en-US" altLang="en-US" dirty="0">
                <a:latin typeface="Verdana" panose="020B0604030504040204" pitchFamily="34" charset="0"/>
              </a:rPr>
            </a:br>
            <a:r>
              <a:rPr lang="en-US" altLang="en-US" dirty="0">
                <a:latin typeface="Verdana" panose="020B0604030504040204" pitchFamily="34" charset="0"/>
              </a:rPr>
              <a:t>(extra small devices - screen width less than 576px)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.col-</a:t>
            </a:r>
            <a:r>
              <a:rPr lang="en-US" alt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-</a:t>
            </a:r>
            <a:r>
              <a:rPr lang="en-US" altLang="en-US" dirty="0">
                <a:solidFill>
                  <a:srgbClr val="FFFF00"/>
                </a:solidFill>
                <a:latin typeface="Verdana" panose="020B0604030504040204" pitchFamily="34" charset="0"/>
              </a:rPr>
              <a:t> </a:t>
            </a:r>
            <a:br>
              <a:rPr lang="en-US" altLang="en-US" dirty="0">
                <a:latin typeface="Verdana" panose="020B0604030504040204" pitchFamily="34" charset="0"/>
              </a:rPr>
            </a:br>
            <a:r>
              <a:rPr lang="en-US" altLang="en-US" dirty="0">
                <a:latin typeface="Verdana" panose="020B0604030504040204" pitchFamily="34" charset="0"/>
              </a:rPr>
              <a:t>(small devices - screen width equal to or greater than 576px)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.col-md-</a:t>
            </a:r>
            <a:r>
              <a:rPr lang="en-US" altLang="en-US" dirty="0">
                <a:solidFill>
                  <a:srgbClr val="FFFF00"/>
                </a:solidFill>
                <a:latin typeface="Verdana" panose="020B0604030504040204" pitchFamily="34" charset="0"/>
              </a:rPr>
              <a:t> </a:t>
            </a:r>
            <a:br>
              <a:rPr lang="en-US" altLang="en-US" dirty="0">
                <a:latin typeface="Verdana" panose="020B0604030504040204" pitchFamily="34" charset="0"/>
              </a:rPr>
            </a:br>
            <a:r>
              <a:rPr lang="en-US" altLang="en-US" dirty="0">
                <a:latin typeface="Verdana" panose="020B0604030504040204" pitchFamily="34" charset="0"/>
              </a:rPr>
              <a:t>(medium devices - screen width equal to or greater than 768px)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.col-</a:t>
            </a:r>
            <a:r>
              <a:rPr lang="en-US" alt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lg</a:t>
            </a:r>
            <a:r>
              <a:rPr lang="en-US" alt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-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dirty="0">
                <a:latin typeface="Verdana" panose="020B0604030504040204" pitchFamily="34" charset="0"/>
              </a:rPr>
              <a:t> (large devices - screen width equal to or greater than 992px)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atin typeface="Consolas" panose="020B0609020204030204" pitchFamily="49" charset="0"/>
              </a:rPr>
              <a:t>.</a:t>
            </a:r>
            <a:r>
              <a:rPr lang="en-US" alt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col-xl-</a:t>
            </a:r>
            <a:r>
              <a:rPr lang="en-US" altLang="en-US" dirty="0">
                <a:solidFill>
                  <a:srgbClr val="FFFF00"/>
                </a:solidFill>
                <a:latin typeface="Verdana" panose="020B0604030504040204" pitchFamily="34" charset="0"/>
              </a:rPr>
              <a:t> </a:t>
            </a:r>
            <a:br>
              <a:rPr lang="en-US" altLang="en-US" dirty="0">
                <a:latin typeface="Verdana" panose="020B0604030504040204" pitchFamily="34" charset="0"/>
              </a:rPr>
            </a:br>
            <a:r>
              <a:rPr lang="en-US" altLang="en-US" dirty="0">
                <a:latin typeface="Verdana" panose="020B0604030504040204" pitchFamily="34" charset="0"/>
              </a:rPr>
              <a:t>(</a:t>
            </a:r>
            <a:r>
              <a:rPr lang="en-US" altLang="en-US" dirty="0" err="1">
                <a:latin typeface="Verdana" panose="020B0604030504040204" pitchFamily="34" charset="0"/>
              </a:rPr>
              <a:t>xlarge</a:t>
            </a:r>
            <a:r>
              <a:rPr lang="en-US" altLang="en-US" dirty="0">
                <a:latin typeface="Verdana" panose="020B0604030504040204" pitchFamily="34" charset="0"/>
              </a:rPr>
              <a:t> devices - screen width equal to or greater than 1200px)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971A5F-2A36-4311-B5AF-B4E84870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8965" y="2309487"/>
            <a:ext cx="4139894" cy="172354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"container"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"row"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SFMono-Regular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"col-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sm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1 of 3 columns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endParaRPr lang="en-US" altLang="en-US" sz="16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sm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2 of 3 columns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F6F9F"/>
                </a:solidFill>
                <a:latin typeface="SFMono-Regular"/>
              </a:rPr>
              <a:t>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sm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3 of 3 columns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F6F9F"/>
                </a:solidFill>
                <a:latin typeface="SFMono-Regular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endParaRPr lang="en-US" altLang="en-US" sz="16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E62F2-10B2-4077-A51C-A77AE5808886}"/>
              </a:ext>
            </a:extLst>
          </p:cNvPr>
          <p:cNvSpPr txBox="1"/>
          <p:nvPr/>
        </p:nvSpPr>
        <p:spPr>
          <a:xfrm>
            <a:off x="7527554" y="1663800"/>
            <a:ext cx="439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Example – Structure for Small(</a:t>
            </a:r>
            <a:r>
              <a:rPr lang="en-US" dirty="0" err="1">
                <a:solidFill>
                  <a:srgbClr val="FFFF00"/>
                </a:solidFill>
              </a:rPr>
              <a:t>sm</a:t>
            </a:r>
            <a:r>
              <a:rPr lang="en-US" dirty="0">
                <a:solidFill>
                  <a:srgbClr val="FFFF00"/>
                </a:solidFill>
              </a:rPr>
              <a:t>) Devices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55374E2-CD3B-4993-9E55-B9889B654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8965" y="4585747"/>
            <a:ext cx="4222376" cy="172354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"container"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"row"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SFMono-Regular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"col-sm-4"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1 of 3 columns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endParaRPr lang="en-US" altLang="en-US" sz="16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"col-sm-4"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2 of 3 columns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F6F9F"/>
                </a:solidFill>
                <a:latin typeface="SFMono-Regular"/>
              </a:rPr>
              <a:t>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"col-sm-4"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3 of 3 columns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F6F9F"/>
                </a:solidFill>
                <a:latin typeface="SFMono-Regular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endParaRPr lang="en-US" altLang="en-US" sz="16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8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2C0E-CAED-4976-9AF2-51FACC3D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/>
              <a:t>Grid options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D4B013-5905-422A-BEC5-D9A43CFB8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03546"/>
              </p:ext>
            </p:extLst>
          </p:nvPr>
        </p:nvGraphicFramePr>
        <p:xfrm>
          <a:off x="316522" y="1543876"/>
          <a:ext cx="11316416" cy="5067937"/>
        </p:xfrm>
        <a:graphic>
          <a:graphicData uri="http://schemas.openxmlformats.org/drawingml/2006/table">
            <a:tbl>
              <a:tblPr/>
              <a:tblGrid>
                <a:gridCol w="2268459">
                  <a:extLst>
                    <a:ext uri="{9D8B030D-6E8A-4147-A177-3AD203B41FA5}">
                      <a16:colId xmlns:a16="http://schemas.microsoft.com/office/drawing/2014/main" val="406233831"/>
                    </a:ext>
                  </a:extLst>
                </a:gridCol>
                <a:gridCol w="1932071">
                  <a:extLst>
                    <a:ext uri="{9D8B030D-6E8A-4147-A177-3AD203B41FA5}">
                      <a16:colId xmlns:a16="http://schemas.microsoft.com/office/drawing/2014/main" val="264100803"/>
                    </a:ext>
                  </a:extLst>
                </a:gridCol>
                <a:gridCol w="1811316">
                  <a:extLst>
                    <a:ext uri="{9D8B030D-6E8A-4147-A177-3AD203B41FA5}">
                      <a16:colId xmlns:a16="http://schemas.microsoft.com/office/drawing/2014/main" val="2112008143"/>
                    </a:ext>
                  </a:extLst>
                </a:gridCol>
                <a:gridCol w="1811316">
                  <a:extLst>
                    <a:ext uri="{9D8B030D-6E8A-4147-A177-3AD203B41FA5}">
                      <a16:colId xmlns:a16="http://schemas.microsoft.com/office/drawing/2014/main" val="2861510149"/>
                    </a:ext>
                  </a:extLst>
                </a:gridCol>
                <a:gridCol w="1802692">
                  <a:extLst>
                    <a:ext uri="{9D8B030D-6E8A-4147-A177-3AD203B41FA5}">
                      <a16:colId xmlns:a16="http://schemas.microsoft.com/office/drawing/2014/main" val="2845686852"/>
                    </a:ext>
                  </a:extLst>
                </a:gridCol>
                <a:gridCol w="1690562">
                  <a:extLst>
                    <a:ext uri="{9D8B030D-6E8A-4147-A177-3AD203B41FA5}">
                      <a16:colId xmlns:a16="http://schemas.microsoft.com/office/drawing/2014/main" val="2978376130"/>
                    </a:ext>
                  </a:extLst>
                </a:gridCol>
              </a:tblGrid>
              <a:tr h="67500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Extra small (&lt;576px)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Small (&gt;=576px)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Medium (&gt;=768px)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Large (&gt;=992px)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Extra Large (&gt;=1200px)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669167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Trebuchet MS" panose="020B0603020202020204" pitchFamily="34" charset="0"/>
                        </a:rPr>
                        <a:t>Class prefix</a:t>
                      </a:r>
                      <a:endParaRPr lang="en-US" sz="1800" dirty="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.col-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.col-sm-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.col-md-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.col-lg-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.col-xl-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15655"/>
                  </a:ext>
                </a:extLst>
              </a:tr>
              <a:tr h="740537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Trebuchet MS" panose="020B0603020202020204" pitchFamily="34" charset="0"/>
                        </a:rPr>
                        <a:t>Container width</a:t>
                      </a:r>
                      <a:endParaRPr lang="en-US" sz="1800" dirty="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None (auto)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540px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720px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960px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1140px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90145"/>
                  </a:ext>
                </a:extLst>
              </a:tr>
              <a:tr h="1057911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Trebuchet MS" panose="020B0603020202020204" pitchFamily="34" charset="0"/>
                        </a:rPr>
                        <a:t>Suitable for</a:t>
                      </a:r>
                      <a:endParaRPr lang="en-US" sz="1800" dirty="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Portrait phones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Landscape phones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Tablets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Laptops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Laptops and Desktops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35949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Trebuchet MS" panose="020B0603020202020204" pitchFamily="34" charset="0"/>
                        </a:rPr>
                        <a:t># of columns</a:t>
                      </a:r>
                      <a:endParaRPr lang="en-US" sz="180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173840"/>
                  </a:ext>
                </a:extLst>
              </a:tr>
              <a:tr h="1692658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Trebuchet MS" panose="020B0603020202020204" pitchFamily="34" charset="0"/>
                        </a:rPr>
                        <a:t>Gutter width</a:t>
                      </a:r>
                      <a:endParaRPr lang="en-US" sz="180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30px</a:t>
                      </a:r>
                    </a:p>
                    <a:p>
                      <a:pPr fontAlgn="t"/>
                      <a:endParaRPr lang="en-US" sz="1800" dirty="0">
                        <a:effectLst/>
                        <a:latin typeface="Trebuchet MS" panose="020B0603020202020204" pitchFamily="34" charset="0"/>
                      </a:endParaRPr>
                    </a:p>
                    <a:p>
                      <a:pPr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 (15px on each side of a column)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30px </a:t>
                      </a:r>
                    </a:p>
                    <a:p>
                      <a:pPr fontAlgn="t"/>
                      <a:endParaRPr lang="en-US" sz="1800" dirty="0">
                        <a:effectLst/>
                        <a:latin typeface="Trebuchet MS" panose="020B0603020202020204" pitchFamily="34" charset="0"/>
                      </a:endParaRPr>
                    </a:p>
                    <a:p>
                      <a:pPr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(15px on each side of a column)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30px </a:t>
                      </a:r>
                    </a:p>
                    <a:p>
                      <a:pPr fontAlgn="t"/>
                      <a:endParaRPr lang="en-US" sz="1800" dirty="0">
                        <a:effectLst/>
                        <a:latin typeface="Trebuchet MS" panose="020B0603020202020204" pitchFamily="34" charset="0"/>
                      </a:endParaRPr>
                    </a:p>
                    <a:p>
                      <a:pPr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(15px on each side of a column)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30px </a:t>
                      </a:r>
                    </a:p>
                    <a:p>
                      <a:pPr fontAlgn="t"/>
                      <a:endParaRPr lang="en-US" sz="1800" dirty="0">
                        <a:effectLst/>
                        <a:latin typeface="Trebuchet MS" panose="020B0603020202020204" pitchFamily="34" charset="0"/>
                      </a:endParaRPr>
                    </a:p>
                    <a:p>
                      <a:pPr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(15px on each side of a column)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30px</a:t>
                      </a:r>
                    </a:p>
                    <a:p>
                      <a:pPr fontAlgn="t"/>
                      <a:endParaRPr lang="en-US" sz="1800" dirty="0">
                        <a:effectLst/>
                        <a:latin typeface="Trebuchet MS" panose="020B0603020202020204" pitchFamily="34" charset="0"/>
                      </a:endParaRPr>
                    </a:p>
                    <a:p>
                      <a:pPr fontAlgn="t"/>
                      <a:r>
                        <a:rPr lang="en-US" sz="1800" dirty="0">
                          <a:effectLst/>
                          <a:latin typeface="Trebuchet MS" panose="020B0603020202020204" pitchFamily="34" charset="0"/>
                        </a:rPr>
                        <a:t> (15px on each side of a column)</a:t>
                      </a:r>
                    </a:p>
                  </a:txBody>
                  <a:tcPr marL="41473" marR="41473" marT="20737" marB="20737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6839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EB1A657-BE7D-4F0B-B11E-7A6A4D34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2141538"/>
            <a:ext cx="12192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149B7A-ED04-4B64-9227-BB9CB25E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209543"/>
            <a:ext cx="10131427" cy="14688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RESPONSIVE &amp; LAYOUTS IN BOOTSTRAP 4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0AAE7-042C-4C34-8BB9-0E79B450C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976" y="3783849"/>
            <a:ext cx="9419249" cy="2300427"/>
          </a:xfrm>
        </p:spPr>
        <p:txBody>
          <a:bodyPr>
            <a:normAutofit/>
          </a:bodyPr>
          <a:lstStyle/>
          <a:p>
            <a:r>
              <a:rPr lang="en-US" dirty="0"/>
              <a:t>responsiveness</a:t>
            </a:r>
          </a:p>
          <a:p>
            <a:r>
              <a:rPr lang="en-US" dirty="0"/>
              <a:t>Fluid layout</a:t>
            </a:r>
          </a:p>
          <a:p>
            <a:r>
              <a:rPr lang="en-US" dirty="0"/>
              <a:t>Fixed layout</a:t>
            </a:r>
          </a:p>
          <a:p>
            <a:r>
              <a:rPr lang="en-US" dirty="0"/>
              <a:t>Responsive layout</a:t>
            </a:r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50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4291</TotalTime>
  <Words>2338</Words>
  <Application>Microsoft Office PowerPoint</Application>
  <PresentationFormat>Widescreen</PresentationFormat>
  <Paragraphs>565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SFMono-Regular</vt:lpstr>
      <vt:lpstr>Trebuchet MS</vt:lpstr>
      <vt:lpstr>Verdana</vt:lpstr>
      <vt:lpstr>Wingdings</vt:lpstr>
      <vt:lpstr>Celestial</vt:lpstr>
      <vt:lpstr>Bootstrap 4</vt:lpstr>
      <vt:lpstr>Layouts 12 column  grid  responsive layout - examples</vt:lpstr>
      <vt:lpstr>Flexbox Grid System</vt:lpstr>
      <vt:lpstr>Device – Break points (Grid Options)</vt:lpstr>
      <vt:lpstr>GRID SYSTEM IN BOOTSTRAP 4 </vt:lpstr>
      <vt:lpstr>Responsive Design – Grid System</vt:lpstr>
      <vt:lpstr>Classes &amp; Structure</vt:lpstr>
      <vt:lpstr>Grid options</vt:lpstr>
      <vt:lpstr>RESPONSIVE &amp; LAYOUTS IN BOOTSTRAP 4 </vt:lpstr>
      <vt:lpstr>The cascading rule</vt:lpstr>
      <vt:lpstr>FIXED layout</vt:lpstr>
      <vt:lpstr>Fluid layout</vt:lpstr>
      <vt:lpstr>Responsiveness &amp;  responsive layout</vt:lpstr>
      <vt:lpstr>TYPOGRAPHY IN BOOTSTRAP 4 </vt:lpstr>
      <vt:lpstr>Heading, Display Heading, Lead</vt:lpstr>
      <vt:lpstr>Blockquotes, LISTS</vt:lpstr>
      <vt:lpstr>RESPONSIVE TYPOGRAPHY</vt:lpstr>
      <vt:lpstr>media IN BOOTSTRAP 4 </vt:lpstr>
      <vt:lpstr>Media objects</vt:lpstr>
      <vt:lpstr>Responsive images</vt:lpstr>
      <vt:lpstr>EMBEDS</vt:lpstr>
      <vt:lpstr>Utilities</vt:lpstr>
      <vt:lpstr>Syntax (For Margin and Padding)</vt:lpstr>
      <vt:lpstr>Border utility</vt:lpstr>
      <vt:lpstr>Align Utility</vt:lpstr>
      <vt:lpstr>SIZING UTILITY</vt:lpstr>
      <vt:lpstr>COMPONENTS IN BOOTSTRAP 4 </vt:lpstr>
      <vt:lpstr>ALERT, BADGES, LABELS</vt:lpstr>
      <vt:lpstr>Buttons &amp; Button Grp</vt:lpstr>
      <vt:lpstr>Cards (for panels, wells)</vt:lpstr>
      <vt:lpstr>collapse</vt:lpstr>
      <vt:lpstr>dropdowns</vt:lpstr>
      <vt:lpstr>Tabs and Pills</vt:lpstr>
      <vt:lpstr>Navbar</vt:lpstr>
      <vt:lpstr>Forms and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4</dc:title>
  <dc:creator>ADRUSYA TECHNOLOGIES</dc:creator>
  <cp:lastModifiedBy>ADRUSYA TECHNOLOGIES</cp:lastModifiedBy>
  <cp:revision>293</cp:revision>
  <dcterms:created xsi:type="dcterms:W3CDTF">2018-02-07T03:41:00Z</dcterms:created>
  <dcterms:modified xsi:type="dcterms:W3CDTF">2018-02-19T07:02:11Z</dcterms:modified>
</cp:coreProperties>
</file>