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9" d="100"/>
          <a:sy n="89" d="100"/>
        </p:scale>
        <p:origin x="466" y="3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F5475C9-695F-4A6B-B755-E36A473A379F}"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5A530B-1958-4982-8319-B7555B72B7B3}" type="slidenum">
              <a:rPr lang="en-IN" smtClean="0"/>
              <a:t>‹#›</a:t>
            </a:fld>
            <a:endParaRPr lang="en-IN"/>
          </a:p>
        </p:txBody>
      </p:sp>
    </p:spTree>
    <p:extLst>
      <p:ext uri="{BB962C8B-B14F-4D97-AF65-F5344CB8AC3E}">
        <p14:creationId xmlns:p14="http://schemas.microsoft.com/office/powerpoint/2010/main" val="1563812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5475C9-695F-4A6B-B755-E36A473A379F}"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5A530B-1958-4982-8319-B7555B72B7B3}" type="slidenum">
              <a:rPr lang="en-IN" smtClean="0"/>
              <a:t>‹#›</a:t>
            </a:fld>
            <a:endParaRPr lang="en-IN"/>
          </a:p>
        </p:txBody>
      </p:sp>
    </p:spTree>
    <p:extLst>
      <p:ext uri="{BB962C8B-B14F-4D97-AF65-F5344CB8AC3E}">
        <p14:creationId xmlns:p14="http://schemas.microsoft.com/office/powerpoint/2010/main" val="1468922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5475C9-695F-4A6B-B755-E36A473A379F}"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5A530B-1958-4982-8319-B7555B72B7B3}" type="slidenum">
              <a:rPr lang="en-IN" smtClean="0"/>
              <a:t>‹#›</a:t>
            </a:fld>
            <a:endParaRPr lang="en-IN"/>
          </a:p>
        </p:txBody>
      </p:sp>
    </p:spTree>
    <p:extLst>
      <p:ext uri="{BB962C8B-B14F-4D97-AF65-F5344CB8AC3E}">
        <p14:creationId xmlns:p14="http://schemas.microsoft.com/office/powerpoint/2010/main" val="4114910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5475C9-695F-4A6B-B755-E36A473A379F}"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5A530B-1958-4982-8319-B7555B72B7B3}" type="slidenum">
              <a:rPr lang="en-IN" smtClean="0"/>
              <a:t>‹#›</a:t>
            </a:fld>
            <a:endParaRPr lang="en-IN"/>
          </a:p>
        </p:txBody>
      </p:sp>
    </p:spTree>
    <p:extLst>
      <p:ext uri="{BB962C8B-B14F-4D97-AF65-F5344CB8AC3E}">
        <p14:creationId xmlns:p14="http://schemas.microsoft.com/office/powerpoint/2010/main" val="1393169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5475C9-695F-4A6B-B755-E36A473A379F}"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5A530B-1958-4982-8319-B7555B72B7B3}" type="slidenum">
              <a:rPr lang="en-IN" smtClean="0"/>
              <a:t>‹#›</a:t>
            </a:fld>
            <a:endParaRPr lang="en-IN"/>
          </a:p>
        </p:txBody>
      </p:sp>
    </p:spTree>
    <p:extLst>
      <p:ext uri="{BB962C8B-B14F-4D97-AF65-F5344CB8AC3E}">
        <p14:creationId xmlns:p14="http://schemas.microsoft.com/office/powerpoint/2010/main" val="862589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F5475C9-695F-4A6B-B755-E36A473A379F}"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5A530B-1958-4982-8319-B7555B72B7B3}" type="slidenum">
              <a:rPr lang="en-IN" smtClean="0"/>
              <a:t>‹#›</a:t>
            </a:fld>
            <a:endParaRPr lang="en-IN"/>
          </a:p>
        </p:txBody>
      </p:sp>
    </p:spTree>
    <p:extLst>
      <p:ext uri="{BB962C8B-B14F-4D97-AF65-F5344CB8AC3E}">
        <p14:creationId xmlns:p14="http://schemas.microsoft.com/office/powerpoint/2010/main" val="3494909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F5475C9-695F-4A6B-B755-E36A473A379F}" type="datetimeFigureOut">
              <a:rPr lang="en-IN" smtClean="0"/>
              <a:t>03-04-2022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5A530B-1958-4982-8319-B7555B72B7B3}" type="slidenum">
              <a:rPr lang="en-IN" smtClean="0"/>
              <a:t>‹#›</a:t>
            </a:fld>
            <a:endParaRPr lang="en-IN"/>
          </a:p>
        </p:txBody>
      </p:sp>
    </p:spTree>
    <p:extLst>
      <p:ext uri="{BB962C8B-B14F-4D97-AF65-F5344CB8AC3E}">
        <p14:creationId xmlns:p14="http://schemas.microsoft.com/office/powerpoint/2010/main" val="317908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F5475C9-695F-4A6B-B755-E36A473A379F}" type="datetimeFigureOut">
              <a:rPr lang="en-IN" smtClean="0"/>
              <a:t>03-04-2022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5A530B-1958-4982-8319-B7555B72B7B3}" type="slidenum">
              <a:rPr lang="en-IN" smtClean="0"/>
              <a:t>‹#›</a:t>
            </a:fld>
            <a:endParaRPr lang="en-IN"/>
          </a:p>
        </p:txBody>
      </p:sp>
    </p:spTree>
    <p:extLst>
      <p:ext uri="{BB962C8B-B14F-4D97-AF65-F5344CB8AC3E}">
        <p14:creationId xmlns:p14="http://schemas.microsoft.com/office/powerpoint/2010/main" val="1346309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5475C9-695F-4A6B-B755-E36A473A379F}" type="datetimeFigureOut">
              <a:rPr lang="en-IN" smtClean="0"/>
              <a:t>03-04-2022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5A530B-1958-4982-8319-B7555B72B7B3}" type="slidenum">
              <a:rPr lang="en-IN" smtClean="0"/>
              <a:t>‹#›</a:t>
            </a:fld>
            <a:endParaRPr lang="en-IN"/>
          </a:p>
        </p:txBody>
      </p:sp>
    </p:spTree>
    <p:extLst>
      <p:ext uri="{BB962C8B-B14F-4D97-AF65-F5344CB8AC3E}">
        <p14:creationId xmlns:p14="http://schemas.microsoft.com/office/powerpoint/2010/main" val="4028334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5475C9-695F-4A6B-B755-E36A473A379F}"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5A530B-1958-4982-8319-B7555B72B7B3}" type="slidenum">
              <a:rPr lang="en-IN" smtClean="0"/>
              <a:t>‹#›</a:t>
            </a:fld>
            <a:endParaRPr lang="en-IN"/>
          </a:p>
        </p:txBody>
      </p:sp>
    </p:spTree>
    <p:extLst>
      <p:ext uri="{BB962C8B-B14F-4D97-AF65-F5344CB8AC3E}">
        <p14:creationId xmlns:p14="http://schemas.microsoft.com/office/powerpoint/2010/main" val="378368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5475C9-695F-4A6B-B755-E36A473A379F}"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5A530B-1958-4982-8319-B7555B72B7B3}" type="slidenum">
              <a:rPr lang="en-IN" smtClean="0"/>
              <a:t>‹#›</a:t>
            </a:fld>
            <a:endParaRPr lang="en-IN"/>
          </a:p>
        </p:txBody>
      </p:sp>
    </p:spTree>
    <p:extLst>
      <p:ext uri="{BB962C8B-B14F-4D97-AF65-F5344CB8AC3E}">
        <p14:creationId xmlns:p14="http://schemas.microsoft.com/office/powerpoint/2010/main" val="3928050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475C9-695F-4A6B-B755-E36A473A379F}" type="datetimeFigureOut">
              <a:rPr lang="en-IN" smtClean="0"/>
              <a:t>03-04-2022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5A530B-1958-4982-8319-B7555B72B7B3}" type="slidenum">
              <a:rPr lang="en-IN" smtClean="0"/>
              <a:t>‹#›</a:t>
            </a:fld>
            <a:endParaRPr lang="en-IN"/>
          </a:p>
        </p:txBody>
      </p:sp>
    </p:spTree>
    <p:extLst>
      <p:ext uri="{BB962C8B-B14F-4D97-AF65-F5344CB8AC3E}">
        <p14:creationId xmlns:p14="http://schemas.microsoft.com/office/powerpoint/2010/main" val="1909077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7042" y="699668"/>
            <a:ext cx="8890958" cy="102588"/>
          </a:xfrm>
        </p:spPr>
        <p:txBody>
          <a:bodyPr>
            <a:normAutofit fontScale="90000"/>
          </a:bodyPr>
          <a:lstStyle/>
          <a:p>
            <a:r>
              <a:rPr lang="en-IN" b="1" dirty="0"/>
              <a:t>Bank Management System </a:t>
            </a:r>
            <a:endParaRPr lang="en-IN" dirty="0"/>
          </a:p>
        </p:txBody>
      </p:sp>
      <p:sp>
        <p:nvSpPr>
          <p:cNvPr id="3" name="Subtitle 2"/>
          <p:cNvSpPr>
            <a:spLocks noGrp="1"/>
          </p:cNvSpPr>
          <p:nvPr>
            <p:ph type="subTitle" idx="1"/>
          </p:nvPr>
        </p:nvSpPr>
        <p:spPr>
          <a:xfrm>
            <a:off x="2757577" y="3774566"/>
            <a:ext cx="6929887" cy="90068"/>
          </a:xfrm>
        </p:spPr>
        <p:txBody>
          <a:bodyPr>
            <a:normAutofit fontScale="25000" lnSpcReduction="20000"/>
          </a:bodyPr>
          <a:lstStyle/>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326594694"/>
              </p:ext>
            </p:extLst>
          </p:nvPr>
        </p:nvGraphicFramePr>
        <p:xfrm>
          <a:off x="2527540" y="1017917"/>
          <a:ext cx="7122222" cy="5338812"/>
        </p:xfrm>
        <a:graphic>
          <a:graphicData uri="http://schemas.openxmlformats.org/drawingml/2006/table">
            <a:tbl>
              <a:tblPr/>
              <a:tblGrid>
                <a:gridCol w="3561111"/>
                <a:gridCol w="3561111"/>
              </a:tblGrid>
              <a:tr h="756877">
                <a:tc>
                  <a:txBody>
                    <a:bodyPr/>
                    <a:lstStyle/>
                    <a:p>
                      <a:r>
                        <a:rPr lang="en-IN" sz="1800" b="1" dirty="0">
                          <a:effectLst/>
                        </a:rPr>
                        <a:t>Name</a:t>
                      </a:r>
                      <a:r>
                        <a:rPr lang="en-IN" sz="1800" dirty="0">
                          <a:effectLst/>
                        </a:rPr>
                        <a:t>:</a:t>
                      </a:r>
                    </a:p>
                  </a:txBody>
                  <a:tcPr marL="59607" marR="59607" marT="59607" marB="59607" anchor="ctr">
                    <a:lnL w="7620" cap="flat" cmpd="sng" algn="ctr">
                      <a:solidFill>
                        <a:srgbClr val="60F7C3"/>
                      </a:solidFill>
                      <a:prstDash val="solid"/>
                      <a:round/>
                      <a:headEnd type="none" w="med" len="med"/>
                      <a:tailEnd type="none" w="med" len="med"/>
                    </a:lnL>
                    <a:lnR w="7620" cap="flat" cmpd="sng" algn="ctr">
                      <a:solidFill>
                        <a:srgbClr val="E0F5C3"/>
                      </a:solidFill>
                      <a:prstDash val="solid"/>
                      <a:round/>
                      <a:headEnd type="none" w="med" len="med"/>
                      <a:tailEnd type="none" w="med" len="med"/>
                    </a:lnR>
                    <a:lnT w="7620" cap="flat" cmpd="sng" algn="ctr">
                      <a:solidFill>
                        <a:srgbClr val="60F7C3"/>
                      </a:solidFill>
                      <a:prstDash val="solid"/>
                      <a:round/>
                      <a:headEnd type="none" w="med" len="med"/>
                      <a:tailEnd type="none" w="med" len="med"/>
                    </a:lnT>
                    <a:lnB w="7620" cap="flat" cmpd="sng" algn="ctr">
                      <a:solidFill>
                        <a:srgbClr val="40F5C3"/>
                      </a:solidFill>
                      <a:prstDash val="solid"/>
                      <a:round/>
                      <a:headEnd type="none" w="med" len="med"/>
                      <a:tailEnd type="none" w="med" len="med"/>
                    </a:lnB>
                    <a:solidFill>
                      <a:srgbClr val="F0F0F0"/>
                    </a:solidFill>
                  </a:tcPr>
                </a:tc>
                <a:tc>
                  <a:txBody>
                    <a:bodyPr/>
                    <a:lstStyle/>
                    <a:p>
                      <a:r>
                        <a:rPr lang="en-US" sz="1800" b="1">
                          <a:effectLst/>
                        </a:rPr>
                        <a:t>Bank Management System Project Report and Documentation</a:t>
                      </a:r>
                      <a:endParaRPr lang="en-US" sz="1800">
                        <a:effectLst/>
                      </a:endParaRPr>
                    </a:p>
                  </a:txBody>
                  <a:tcPr marL="59607" marR="59607" marT="59607" marB="59607" anchor="ctr">
                    <a:lnL w="7620" cap="flat" cmpd="sng" algn="ctr">
                      <a:solidFill>
                        <a:srgbClr val="E0F5C3"/>
                      </a:solidFill>
                      <a:prstDash val="solid"/>
                      <a:round/>
                      <a:headEnd type="none" w="med" len="med"/>
                      <a:tailEnd type="none" w="med" len="med"/>
                    </a:lnL>
                    <a:lnR w="7620" cap="flat" cmpd="sng" algn="ctr">
                      <a:solidFill>
                        <a:srgbClr val="E0F5C3"/>
                      </a:solidFill>
                      <a:prstDash val="solid"/>
                      <a:round/>
                      <a:headEnd type="none" w="med" len="med"/>
                      <a:tailEnd type="none" w="med" len="med"/>
                    </a:lnR>
                    <a:lnT w="7620" cap="flat" cmpd="sng" algn="ctr">
                      <a:solidFill>
                        <a:srgbClr val="E0F5C3"/>
                      </a:solidFill>
                      <a:prstDash val="solid"/>
                      <a:round/>
                      <a:headEnd type="none" w="med" len="med"/>
                      <a:tailEnd type="none" w="med" len="med"/>
                    </a:lnT>
                    <a:lnB w="7620" cap="flat" cmpd="sng" algn="ctr">
                      <a:solidFill>
                        <a:srgbClr val="A0F6C3"/>
                      </a:solidFill>
                      <a:prstDash val="solid"/>
                      <a:round/>
                      <a:headEnd type="none" w="med" len="med"/>
                      <a:tailEnd type="none" w="med" len="med"/>
                    </a:lnB>
                    <a:solidFill>
                      <a:srgbClr val="F0F0F0"/>
                    </a:solidFill>
                  </a:tcPr>
                </a:tc>
              </a:tr>
              <a:tr h="1378648">
                <a:tc>
                  <a:txBody>
                    <a:bodyPr/>
                    <a:lstStyle/>
                    <a:p>
                      <a:r>
                        <a:rPr lang="en-IN" sz="1800" b="1">
                          <a:effectLst/>
                        </a:rPr>
                        <a:t>Modules</a:t>
                      </a:r>
                      <a:r>
                        <a:rPr lang="en-IN" sz="1800">
                          <a:effectLst/>
                        </a:rPr>
                        <a:t>:</a:t>
                      </a:r>
                    </a:p>
                  </a:txBody>
                  <a:tcPr marL="59607" marR="59607" marT="59607" marB="59607" anchor="ctr">
                    <a:lnL w="7620" cap="flat" cmpd="sng" algn="ctr">
                      <a:solidFill>
                        <a:srgbClr val="40F5C3"/>
                      </a:solidFill>
                      <a:prstDash val="solid"/>
                      <a:round/>
                      <a:headEnd type="none" w="med" len="med"/>
                      <a:tailEnd type="none" w="med" len="med"/>
                    </a:lnL>
                    <a:lnR w="7620" cap="flat" cmpd="sng" algn="ctr">
                      <a:solidFill>
                        <a:srgbClr val="A0F6C3"/>
                      </a:solidFill>
                      <a:prstDash val="solid"/>
                      <a:round/>
                      <a:headEnd type="none" w="med" len="med"/>
                      <a:tailEnd type="none" w="med" len="med"/>
                    </a:lnR>
                    <a:lnT w="7620" cap="flat" cmpd="sng" algn="ctr">
                      <a:solidFill>
                        <a:srgbClr val="40F5C3"/>
                      </a:solidFill>
                      <a:prstDash val="solid"/>
                      <a:round/>
                      <a:headEnd type="none" w="med" len="med"/>
                      <a:tailEnd type="none" w="med" len="med"/>
                    </a:lnT>
                    <a:lnB w="7620" cap="flat" cmpd="sng" algn="ctr">
                      <a:solidFill>
                        <a:srgbClr val="E0F5C3"/>
                      </a:solidFill>
                      <a:prstDash val="solid"/>
                      <a:round/>
                      <a:headEnd type="none" w="med" len="med"/>
                      <a:tailEnd type="none" w="med" len="med"/>
                    </a:lnB>
                    <a:solidFill>
                      <a:srgbClr val="FFFFFF"/>
                    </a:solidFill>
                  </a:tcPr>
                </a:tc>
                <a:tc>
                  <a:txBody>
                    <a:bodyPr/>
                    <a:lstStyle/>
                    <a:p>
                      <a:r>
                        <a:rPr lang="en-IN" sz="1800">
                          <a:effectLst/>
                        </a:rPr>
                        <a:t>Manage Bank Transactions, Client Management, log in and logout, Client Registration, Contact Information, and Bank Information.</a:t>
                      </a:r>
                    </a:p>
                  </a:txBody>
                  <a:tcPr marL="59607" marR="59607" marT="59607" marB="59607" anchor="ctr">
                    <a:lnL w="7620" cap="flat" cmpd="sng" algn="ctr">
                      <a:solidFill>
                        <a:srgbClr val="A0F6C3"/>
                      </a:solidFill>
                      <a:prstDash val="solid"/>
                      <a:round/>
                      <a:headEnd type="none" w="med" len="med"/>
                      <a:tailEnd type="none" w="med" len="med"/>
                    </a:lnL>
                    <a:lnR w="7620" cap="flat" cmpd="sng" algn="ctr">
                      <a:solidFill>
                        <a:srgbClr val="A0F6C3"/>
                      </a:solidFill>
                      <a:prstDash val="solid"/>
                      <a:round/>
                      <a:headEnd type="none" w="med" len="med"/>
                      <a:tailEnd type="none" w="med" len="med"/>
                    </a:lnR>
                    <a:lnT w="7620" cap="flat" cmpd="sng" algn="ctr">
                      <a:solidFill>
                        <a:srgbClr val="A0F6C3"/>
                      </a:solidFill>
                      <a:prstDash val="solid"/>
                      <a:round/>
                      <a:headEnd type="none" w="med" len="med"/>
                      <a:tailEnd type="none" w="med" len="med"/>
                    </a:lnT>
                    <a:lnB w="7620" cap="flat" cmpd="sng" algn="ctr">
                      <a:solidFill>
                        <a:srgbClr val="60F6C3"/>
                      </a:solidFill>
                      <a:prstDash val="solid"/>
                      <a:round/>
                      <a:headEnd type="none" w="med" len="med"/>
                      <a:tailEnd type="none" w="med" len="med"/>
                    </a:lnB>
                    <a:solidFill>
                      <a:srgbClr val="FFFFFF"/>
                    </a:solidFill>
                  </a:tcPr>
                </a:tc>
              </a:tr>
              <a:tr h="1067762">
                <a:tc>
                  <a:txBody>
                    <a:bodyPr/>
                    <a:lstStyle/>
                    <a:p>
                      <a:r>
                        <a:rPr lang="en-IN" sz="1800" b="1">
                          <a:effectLst/>
                        </a:rPr>
                        <a:t>Documentation</a:t>
                      </a:r>
                      <a:r>
                        <a:rPr lang="en-IN" sz="1800">
                          <a:effectLst/>
                        </a:rPr>
                        <a:t>:</a:t>
                      </a:r>
                    </a:p>
                  </a:txBody>
                  <a:tcPr marL="59607" marR="59607" marT="59607" marB="59607" anchor="ctr">
                    <a:lnL w="7620" cap="flat" cmpd="sng" algn="ctr">
                      <a:solidFill>
                        <a:srgbClr val="E0F5C3"/>
                      </a:solidFill>
                      <a:prstDash val="solid"/>
                      <a:round/>
                      <a:headEnd type="none" w="med" len="med"/>
                      <a:tailEnd type="none" w="med" len="med"/>
                    </a:lnL>
                    <a:lnR w="7620" cap="flat" cmpd="sng" algn="ctr">
                      <a:solidFill>
                        <a:srgbClr val="60F6C3"/>
                      </a:solidFill>
                      <a:prstDash val="solid"/>
                      <a:round/>
                      <a:headEnd type="none" w="med" len="med"/>
                      <a:tailEnd type="none" w="med" len="med"/>
                    </a:lnR>
                    <a:lnT w="7620" cap="flat" cmpd="sng" algn="ctr">
                      <a:solidFill>
                        <a:srgbClr val="E0F5C3"/>
                      </a:solidFill>
                      <a:prstDash val="solid"/>
                      <a:round/>
                      <a:headEnd type="none" w="med" len="med"/>
                      <a:tailEnd type="none" w="med" len="med"/>
                    </a:lnT>
                    <a:lnB w="7620" cap="flat" cmpd="sng" algn="ctr">
                      <a:solidFill>
                        <a:srgbClr val="20F1C3"/>
                      </a:solidFill>
                      <a:prstDash val="solid"/>
                      <a:round/>
                      <a:headEnd type="none" w="med" len="med"/>
                      <a:tailEnd type="none" w="med" len="med"/>
                    </a:lnB>
                    <a:solidFill>
                      <a:srgbClr val="F0F0F0"/>
                    </a:solidFill>
                  </a:tcPr>
                </a:tc>
                <a:tc>
                  <a:txBody>
                    <a:bodyPr/>
                    <a:lstStyle/>
                    <a:p>
                      <a:r>
                        <a:rPr lang="en-US" sz="1800">
                          <a:effectLst/>
                        </a:rPr>
                        <a:t>Introduction, RRL (Review of Related Literature), Methodology, Evaluation, and Recommendations</a:t>
                      </a:r>
                    </a:p>
                  </a:txBody>
                  <a:tcPr marL="59607" marR="59607" marT="59607" marB="59607" anchor="ctr">
                    <a:lnL w="7620" cap="flat" cmpd="sng" algn="ctr">
                      <a:solidFill>
                        <a:srgbClr val="60F6C3"/>
                      </a:solidFill>
                      <a:prstDash val="solid"/>
                      <a:round/>
                      <a:headEnd type="none" w="med" len="med"/>
                      <a:tailEnd type="none" w="med" len="med"/>
                    </a:lnL>
                    <a:lnR w="7620" cap="flat" cmpd="sng" algn="ctr">
                      <a:solidFill>
                        <a:srgbClr val="60F6C3"/>
                      </a:solidFill>
                      <a:prstDash val="solid"/>
                      <a:round/>
                      <a:headEnd type="none" w="med" len="med"/>
                      <a:tailEnd type="none" w="med" len="med"/>
                    </a:lnR>
                    <a:lnT w="7620" cap="flat" cmpd="sng" algn="ctr">
                      <a:solidFill>
                        <a:srgbClr val="60F6C3"/>
                      </a:solidFill>
                      <a:prstDash val="solid"/>
                      <a:round/>
                      <a:headEnd type="none" w="med" len="med"/>
                      <a:tailEnd type="none" w="med" len="med"/>
                    </a:lnT>
                    <a:lnB w="7620" cap="flat" cmpd="sng" algn="ctr">
                      <a:solidFill>
                        <a:srgbClr val="20F1C3"/>
                      </a:solidFill>
                      <a:prstDash val="solid"/>
                      <a:round/>
                      <a:headEnd type="none" w="med" len="med"/>
                      <a:tailEnd type="none" w="med" len="med"/>
                    </a:lnB>
                    <a:solidFill>
                      <a:srgbClr val="F0F0F0"/>
                    </a:solidFill>
                  </a:tcPr>
                </a:tc>
              </a:tr>
              <a:tr h="1378648">
                <a:tc>
                  <a:txBody>
                    <a:bodyPr/>
                    <a:lstStyle/>
                    <a:p>
                      <a:r>
                        <a:rPr lang="en-IN" sz="1800" b="1">
                          <a:effectLst/>
                        </a:rPr>
                        <a:t>UML Diagrams</a:t>
                      </a:r>
                      <a:r>
                        <a:rPr lang="en-IN" sz="1800">
                          <a:effectLst/>
                        </a:rPr>
                        <a:t>:</a:t>
                      </a:r>
                    </a:p>
                  </a:txBody>
                  <a:tcPr marL="59607" marR="59607" marT="59607" marB="59607" anchor="ctr">
                    <a:lnL w="7620" cap="flat" cmpd="sng" algn="ctr">
                      <a:solidFill>
                        <a:srgbClr val="20F1C3"/>
                      </a:solidFill>
                      <a:prstDash val="solid"/>
                      <a:round/>
                      <a:headEnd type="none" w="med" len="med"/>
                      <a:tailEnd type="none" w="med" len="med"/>
                    </a:lnL>
                    <a:lnR w="7620" cap="flat" cmpd="sng" algn="ctr">
                      <a:solidFill>
                        <a:srgbClr val="20F1C3"/>
                      </a:solidFill>
                      <a:prstDash val="solid"/>
                      <a:round/>
                      <a:headEnd type="none" w="med" len="med"/>
                      <a:tailEnd type="none" w="med" len="med"/>
                    </a:lnR>
                    <a:lnT w="7620" cap="flat" cmpd="sng" algn="ctr">
                      <a:solidFill>
                        <a:srgbClr val="20F1C3"/>
                      </a:solidFill>
                      <a:prstDash val="solid"/>
                      <a:round/>
                      <a:headEnd type="none" w="med" len="med"/>
                      <a:tailEnd type="none" w="med" len="med"/>
                    </a:lnT>
                    <a:lnB w="7620" cap="flat" cmpd="sng" algn="ctr">
                      <a:solidFill>
                        <a:srgbClr val="A0F4C3"/>
                      </a:solidFill>
                      <a:prstDash val="solid"/>
                      <a:round/>
                      <a:headEnd type="none" w="med" len="med"/>
                      <a:tailEnd type="none" w="med" len="med"/>
                    </a:lnB>
                    <a:solidFill>
                      <a:srgbClr val="FFFFFF"/>
                    </a:solidFill>
                  </a:tcPr>
                </a:tc>
                <a:tc>
                  <a:txBody>
                    <a:bodyPr/>
                    <a:lstStyle/>
                    <a:p>
                      <a:r>
                        <a:rPr lang="en-IN" sz="1800">
                          <a:effectLst/>
                        </a:rPr>
                        <a:t>ER, Diagram, Use Case Diagram, Data Flow Diagram, Class Diagram, Activity Diagram, and Sequence Diagram.</a:t>
                      </a:r>
                    </a:p>
                  </a:txBody>
                  <a:tcPr marL="59607" marR="59607" marT="59607" marB="59607" anchor="ctr">
                    <a:lnL w="7620" cap="flat" cmpd="sng" algn="ctr">
                      <a:solidFill>
                        <a:srgbClr val="20F1C3"/>
                      </a:solidFill>
                      <a:prstDash val="solid"/>
                      <a:round/>
                      <a:headEnd type="none" w="med" len="med"/>
                      <a:tailEnd type="none" w="med" len="med"/>
                    </a:lnL>
                    <a:lnR w="7620" cap="flat" cmpd="sng" algn="ctr">
                      <a:solidFill>
                        <a:srgbClr val="20F1C3"/>
                      </a:solidFill>
                      <a:prstDash val="solid"/>
                      <a:round/>
                      <a:headEnd type="none" w="med" len="med"/>
                      <a:tailEnd type="none" w="med" len="med"/>
                    </a:lnR>
                    <a:lnT w="7620" cap="flat" cmpd="sng" algn="ctr">
                      <a:solidFill>
                        <a:srgbClr val="20F1C3"/>
                      </a:solidFill>
                      <a:prstDash val="solid"/>
                      <a:round/>
                      <a:headEnd type="none" w="med" len="med"/>
                      <a:tailEnd type="none" w="med" len="med"/>
                    </a:lnT>
                    <a:lnB w="7620" cap="flat" cmpd="sng" algn="ctr">
                      <a:solidFill>
                        <a:srgbClr val="C0F1C3"/>
                      </a:solidFill>
                      <a:prstDash val="solid"/>
                      <a:round/>
                      <a:headEnd type="none" w="med" len="med"/>
                      <a:tailEnd type="none" w="med" len="med"/>
                    </a:lnB>
                    <a:solidFill>
                      <a:srgbClr val="FFFFFF"/>
                    </a:solidFill>
                  </a:tcPr>
                </a:tc>
              </a:tr>
              <a:tr h="756877">
                <a:tc>
                  <a:txBody>
                    <a:bodyPr/>
                    <a:lstStyle/>
                    <a:p>
                      <a:r>
                        <a:rPr lang="en-IN" sz="1800" b="1">
                          <a:effectLst/>
                        </a:rPr>
                        <a:t>Source Codes</a:t>
                      </a:r>
                      <a:r>
                        <a:rPr lang="en-IN" sz="1800">
                          <a:effectLst/>
                        </a:rPr>
                        <a:t>:</a:t>
                      </a:r>
                    </a:p>
                  </a:txBody>
                  <a:tcPr marL="59607" marR="59607" marT="59607" marB="59607" anchor="ctr">
                    <a:lnL w="7620" cap="flat" cmpd="sng" algn="ctr">
                      <a:solidFill>
                        <a:srgbClr val="A0F4C3"/>
                      </a:solidFill>
                      <a:prstDash val="solid"/>
                      <a:round/>
                      <a:headEnd type="none" w="med" len="med"/>
                      <a:tailEnd type="none" w="med" len="med"/>
                    </a:lnL>
                    <a:lnR w="7620" cap="flat" cmpd="sng" algn="ctr">
                      <a:solidFill>
                        <a:srgbClr val="C0F1C3"/>
                      </a:solidFill>
                      <a:prstDash val="solid"/>
                      <a:round/>
                      <a:headEnd type="none" w="med" len="med"/>
                      <a:tailEnd type="none" w="med" len="med"/>
                    </a:lnR>
                    <a:lnT w="7620" cap="flat" cmpd="sng" algn="ctr">
                      <a:solidFill>
                        <a:srgbClr val="A0F4C3"/>
                      </a:solidFill>
                      <a:prstDash val="solid"/>
                      <a:round/>
                      <a:headEnd type="none" w="med" len="med"/>
                      <a:tailEnd type="none" w="med" len="med"/>
                    </a:lnT>
                    <a:lnB w="7620" cap="flat" cmpd="sng" algn="ctr">
                      <a:solidFill>
                        <a:srgbClr val="A0F4C3"/>
                      </a:solidFill>
                      <a:prstDash val="solid"/>
                      <a:round/>
                      <a:headEnd type="none" w="med" len="med"/>
                      <a:tailEnd type="none" w="med" len="med"/>
                    </a:lnB>
                    <a:solidFill>
                      <a:srgbClr val="F0F0F0"/>
                    </a:solidFill>
                  </a:tcPr>
                </a:tc>
                <a:tc>
                  <a:txBody>
                    <a:bodyPr/>
                    <a:lstStyle/>
                    <a:p>
                      <a:r>
                        <a:rPr lang="en-IN" sz="1800" dirty="0">
                          <a:effectLst/>
                        </a:rPr>
                        <a:t>C++ and MySQL, Python, C, </a:t>
                      </a:r>
                      <a:r>
                        <a:rPr lang="en-IN" sz="1800" dirty="0" err="1">
                          <a:effectLst/>
                        </a:rPr>
                        <a:t>Django</a:t>
                      </a:r>
                      <a:r>
                        <a:rPr lang="en-IN" sz="1800" dirty="0">
                          <a:effectLst/>
                        </a:rPr>
                        <a:t>, Java, JavaScript, and C++.</a:t>
                      </a:r>
                    </a:p>
                  </a:txBody>
                  <a:tcPr marL="59607" marR="59607" marT="59607" marB="59607" anchor="ctr">
                    <a:lnL w="7620" cap="flat" cmpd="sng" algn="ctr">
                      <a:solidFill>
                        <a:srgbClr val="C0F1C3"/>
                      </a:solidFill>
                      <a:prstDash val="solid"/>
                      <a:round/>
                      <a:headEnd type="none" w="med" len="med"/>
                      <a:tailEnd type="none" w="med" len="med"/>
                    </a:lnL>
                    <a:lnR w="7620" cap="flat" cmpd="sng" algn="ctr">
                      <a:solidFill>
                        <a:srgbClr val="C0F1C3"/>
                      </a:solidFill>
                      <a:prstDash val="solid"/>
                      <a:round/>
                      <a:headEnd type="none" w="med" len="med"/>
                      <a:tailEnd type="none" w="med" len="med"/>
                    </a:lnR>
                    <a:lnT w="7620" cap="flat" cmpd="sng" algn="ctr">
                      <a:solidFill>
                        <a:srgbClr val="C0F1C3"/>
                      </a:solidFill>
                      <a:prstDash val="solid"/>
                      <a:round/>
                      <a:headEnd type="none" w="med" len="med"/>
                      <a:tailEnd type="none" w="med" len="med"/>
                    </a:lnT>
                    <a:lnB w="7620" cap="flat" cmpd="sng" algn="ctr">
                      <a:solidFill>
                        <a:srgbClr val="C0F1C3"/>
                      </a:solidFill>
                      <a:prstDash val="solid"/>
                      <a:round/>
                      <a:headEnd type="none" w="med" len="med"/>
                      <a:tailEnd type="none" w="med" len="med"/>
                    </a:lnB>
                    <a:solidFill>
                      <a:srgbClr val="F0F0F0"/>
                    </a:solidFill>
                  </a:tcPr>
                </a:tc>
              </a:tr>
            </a:tbl>
          </a:graphicData>
        </a:graphic>
      </p:graphicFrame>
    </p:spTree>
    <p:extLst>
      <p:ext uri="{BB962C8B-B14F-4D97-AF65-F5344CB8AC3E}">
        <p14:creationId xmlns:p14="http://schemas.microsoft.com/office/powerpoint/2010/main" val="1671116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99845" y="-17024"/>
            <a:ext cx="4976004" cy="45719"/>
          </a:xfrm>
        </p:spPr>
        <p:txBody>
          <a:bodyPr>
            <a:normAutofit fontScale="90000"/>
          </a:bodyPr>
          <a:lstStyle/>
          <a:p>
            <a:endParaRPr lang="en-IN" dirty="0"/>
          </a:p>
        </p:txBody>
      </p:sp>
      <p:sp>
        <p:nvSpPr>
          <p:cNvPr id="3" name="Content Placeholder 2"/>
          <p:cNvSpPr>
            <a:spLocks noGrp="1"/>
          </p:cNvSpPr>
          <p:nvPr>
            <p:ph idx="1"/>
          </p:nvPr>
        </p:nvSpPr>
        <p:spPr>
          <a:xfrm>
            <a:off x="622539" y="799081"/>
            <a:ext cx="10515600" cy="4351338"/>
          </a:xfrm>
        </p:spPr>
        <p:txBody>
          <a:bodyPr>
            <a:normAutofit fontScale="92500" lnSpcReduction="10000"/>
          </a:bodyPr>
          <a:lstStyle/>
          <a:p>
            <a:r>
              <a:rPr lang="en-US" dirty="0" smtClean="0">
                <a:effectLst/>
              </a:rPr>
              <a:t>The bank management system project is a program that keeps track of a client’s bank account. This project demonstrates the operation of a banking account system and covers the essential functions of bank management software. It develops a project for resolving a customer’s financial applications in a banking environment to meet the needs of an end banking user by providing multiple ways to complete banking chores. Additionally, this project is to provide additional features to the user’s workspace that are not available in a traditional banking project. The project’s bank management system is built on cutting-edge technologies. This project’s main goal is to create software for a bank account management system. This project was designed to make it simple and quick to complete previously impossible processes with manual systems which are now possible with this software.</a:t>
            </a:r>
          </a:p>
          <a:p>
            <a:pPr marL="0" indent="0">
              <a:buNone/>
            </a:pPr>
            <a:endParaRPr lang="en-IN" dirty="0"/>
          </a:p>
        </p:txBody>
      </p:sp>
    </p:spTree>
    <p:extLst>
      <p:ext uri="{BB962C8B-B14F-4D97-AF65-F5344CB8AC3E}">
        <p14:creationId xmlns:p14="http://schemas.microsoft.com/office/powerpoint/2010/main" val="4055485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243</Words>
  <Application>Microsoft Office PowerPoint</Application>
  <PresentationFormat>Widescreen</PresentationFormat>
  <Paragraphs>12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Bank Management System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Management System </dc:title>
  <dc:creator>lenovo</dc:creator>
  <cp:lastModifiedBy>lenovo</cp:lastModifiedBy>
  <cp:revision>2</cp:revision>
  <dcterms:created xsi:type="dcterms:W3CDTF">2022-04-03T10:18:49Z</dcterms:created>
  <dcterms:modified xsi:type="dcterms:W3CDTF">2022-04-03T10:31:32Z</dcterms:modified>
</cp:coreProperties>
</file>