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72" r:id="rId7"/>
    <p:sldId id="263" r:id="rId8"/>
    <p:sldId id="270" r:id="rId9"/>
    <p:sldId id="271" r:id="rId10"/>
    <p:sldId id="264" r:id="rId11"/>
    <p:sldId id="273" r:id="rId12"/>
    <p:sldId id="274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94660"/>
  </p:normalViewPr>
  <p:slideViewPr>
    <p:cSldViewPr>
      <p:cViewPr>
        <p:scale>
          <a:sx n="70" d="100"/>
          <a:sy n="70" d="100"/>
        </p:scale>
        <p:origin x="-1434" y="-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3A16B4-175C-4C7B-A963-EA98E83C417D}" type="datetimeFigureOut">
              <a:rPr lang="en-IN" smtClean="0"/>
              <a:pPr/>
              <a:t>30-09-2021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6F72D-9043-461E-8F78-C79A9173E43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6F72D-9043-461E-8F78-C79A9173E43D}" type="slidenum">
              <a:rPr lang="en-IN" smtClean="0"/>
              <a:pPr/>
              <a:t>5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BAD374-D57F-4054-8D2C-3D17FA163877}" type="datetimeFigureOut">
              <a:rPr lang="en-IN" smtClean="0"/>
              <a:pPr/>
              <a:t>30-09-2021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7D39A4-08E8-4DCF-B0FD-3219DE2FEC4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BAD374-D57F-4054-8D2C-3D17FA163877}" type="datetimeFigureOut">
              <a:rPr lang="en-IN" smtClean="0"/>
              <a:pPr/>
              <a:t>30-09-2021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7D39A4-08E8-4DCF-B0FD-3219DE2FEC4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BAD374-D57F-4054-8D2C-3D17FA163877}" type="datetimeFigureOut">
              <a:rPr lang="en-IN" smtClean="0"/>
              <a:pPr/>
              <a:t>30-09-2021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7D39A4-08E8-4DCF-B0FD-3219DE2FEC4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BAD374-D57F-4054-8D2C-3D17FA163877}" type="datetimeFigureOut">
              <a:rPr lang="en-IN" smtClean="0"/>
              <a:pPr/>
              <a:t>30-09-2021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7D39A4-08E8-4DCF-B0FD-3219DE2FEC4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BAD374-D57F-4054-8D2C-3D17FA163877}" type="datetimeFigureOut">
              <a:rPr lang="en-IN" smtClean="0"/>
              <a:pPr/>
              <a:t>30-09-2021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7D39A4-08E8-4DCF-B0FD-3219DE2FEC4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BAD374-D57F-4054-8D2C-3D17FA163877}" type="datetimeFigureOut">
              <a:rPr lang="en-IN" smtClean="0"/>
              <a:pPr/>
              <a:t>30-09-2021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7D39A4-08E8-4DCF-B0FD-3219DE2FEC4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BAD374-D57F-4054-8D2C-3D17FA163877}" type="datetimeFigureOut">
              <a:rPr lang="en-IN" smtClean="0"/>
              <a:pPr/>
              <a:t>30-09-2021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7D39A4-08E8-4DCF-B0FD-3219DE2FEC4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BAD374-D57F-4054-8D2C-3D17FA163877}" type="datetimeFigureOut">
              <a:rPr lang="en-IN" smtClean="0"/>
              <a:pPr/>
              <a:t>30-09-2021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7D39A4-08E8-4DCF-B0FD-3219DE2FEC4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BAD374-D57F-4054-8D2C-3D17FA163877}" type="datetimeFigureOut">
              <a:rPr lang="en-IN" smtClean="0"/>
              <a:pPr/>
              <a:t>30-09-2021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7D39A4-08E8-4DCF-B0FD-3219DE2FEC4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BAD374-D57F-4054-8D2C-3D17FA163877}" type="datetimeFigureOut">
              <a:rPr lang="en-IN" smtClean="0"/>
              <a:pPr/>
              <a:t>30-09-2021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7D39A4-08E8-4DCF-B0FD-3219DE2FEC4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BAD374-D57F-4054-8D2C-3D17FA163877}" type="datetimeFigureOut">
              <a:rPr lang="en-IN" smtClean="0"/>
              <a:pPr/>
              <a:t>30-09-2021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7D39A4-08E8-4DCF-B0FD-3219DE2FEC4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2BAD374-D57F-4054-8D2C-3D17FA163877}" type="datetimeFigureOut">
              <a:rPr lang="en-IN" smtClean="0"/>
              <a:pPr/>
              <a:t>30-09-2021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9E7D39A4-08E8-4DCF-B0FD-3219DE2FEC4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3608" y="762000"/>
            <a:ext cx="7871792" cy="1470025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INSTITUTE OF ADVANCED COMPUTING AND SOFTWARE DEVELOPMENT, PUNE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unnam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16216" y="260648"/>
            <a:ext cx="2286000" cy="838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15816" y="2420888"/>
            <a:ext cx="365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PG-e-DBDA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May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2021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63688" y="2852936"/>
            <a:ext cx="601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Olympic Data Analysis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7704" y="4797152"/>
            <a:ext cx="3518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PROJECT GUIDE:-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Mr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AKSHAY TILKEKAR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64088" y="4797152"/>
            <a:ext cx="3779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SUBMITTED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BY :-</a:t>
            </a:r>
          </a:p>
          <a:p>
            <a:pPr marL="800100" lvl="1" indent="-342900">
              <a:buFontTx/>
              <a:buAutoNum type="arabicParenR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1308_DIPALI  BAMDALE</a:t>
            </a:r>
          </a:p>
          <a:p>
            <a:pPr marL="800100" lvl="1" indent="-342900">
              <a:buAutoNum type="arabicParenR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1310_DIKSHA  KOLIKAL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188640"/>
            <a:ext cx="1066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3131840" y="3645024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Mr. Prashant Karhale</a:t>
            </a:r>
          </a:p>
          <a:p>
            <a:pPr algn="ctr"/>
            <a:r>
              <a:rPr lang="en-US" dirty="0"/>
              <a:t>Center Coordinator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562074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Training and Testing Set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Separating data into training and testing sets is an important part of evaluating data mining models.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A training set is a set of data used to discover potentially predictive relationships.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 test set is a set of data used to access the strength and utility of a predictive relationship.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We have divided the original data, into training (70%) and test (30%) data sets.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Used Models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t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Random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Forest : </a:t>
            </a:r>
          </a:p>
          <a:p>
            <a:pPr fontAlgn="t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Random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forest is a flexible, easy to use machine learning algorithm that produces, even without hyper-parameter tuning, a great result most of the time. 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fontAlgn="t"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fontAlgn="t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Support vector machine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SVM) :</a:t>
            </a:r>
          </a:p>
          <a:p>
            <a:pPr fontAlgn="t">
              <a:buNone/>
            </a:pPr>
            <a:r>
              <a:rPr lang="en-IN" sz="2400" dirty="0" smtClean="0"/>
              <a:t>	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main function of the SVM is to check for that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hyper plane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that is able to distinguish between the two classes.</a:t>
            </a: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Cont...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K-Nearest Neighbour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(KNN):</a:t>
            </a:r>
            <a:endParaRPr lang="en-IN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800" dirty="0" smtClean="0"/>
              <a:t>	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KNN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is a Supervised Learning Algorithm</a:t>
            </a:r>
            <a:br>
              <a:rPr lang="en-IN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supervised learning, you train your data on a labelled set of data and ask it to predict the label for an unlabeled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point</a:t>
            </a:r>
          </a:p>
          <a:p>
            <a:pPr>
              <a:buNone/>
            </a:pPr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Logistic Regression :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Logistic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regression is a supervised learning classification algorithm used to predict the probability of a target variable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476672"/>
            <a:ext cx="7498080" cy="57606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Models Score Table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411760" y="1772816"/>
          <a:ext cx="5616624" cy="223202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808312"/>
                <a:gridCol w="2808312"/>
              </a:tblGrid>
              <a:tr h="44640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Algorithm</a:t>
                      </a:r>
                      <a:r>
                        <a:rPr lang="en-IN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Score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46405">
                <a:tc>
                  <a:txBody>
                    <a:bodyPr/>
                    <a:lstStyle/>
                    <a:p>
                      <a:pPr algn="ctr"/>
                      <a:r>
                        <a:rPr lang="en-IN" b="0" dirty="0" smtClean="0">
                          <a:latin typeface="Times New Roman" pitchFamily="18" charset="0"/>
                          <a:cs typeface="Times New Roman" pitchFamily="18" charset="0"/>
                        </a:rPr>
                        <a:t>Random Forest</a:t>
                      </a:r>
                      <a:endParaRPr lang="en-IN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 smtClean="0">
                          <a:latin typeface="Times New Roman" pitchFamily="18" charset="0"/>
                          <a:cs typeface="Times New Roman" pitchFamily="18" charset="0"/>
                        </a:rPr>
                        <a:t>0.9793</a:t>
                      </a:r>
                      <a:endParaRPr lang="en-IN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46405">
                <a:tc>
                  <a:txBody>
                    <a:bodyPr/>
                    <a:lstStyle/>
                    <a:p>
                      <a:pPr algn="ctr"/>
                      <a:r>
                        <a:rPr lang="en-IN" b="0" dirty="0" smtClean="0">
                          <a:latin typeface="Times New Roman" pitchFamily="18" charset="0"/>
                          <a:cs typeface="Times New Roman" pitchFamily="18" charset="0"/>
                        </a:rPr>
                        <a:t>SVM</a:t>
                      </a:r>
                      <a:endParaRPr lang="en-IN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 smtClean="0">
                          <a:latin typeface="Times New Roman" pitchFamily="18" charset="0"/>
                          <a:cs typeface="Times New Roman" pitchFamily="18" charset="0"/>
                        </a:rPr>
                        <a:t>0.8505</a:t>
                      </a:r>
                      <a:endParaRPr lang="en-IN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464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b="0" i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 smtClean="0">
                          <a:latin typeface="Times New Roman" pitchFamily="18" charset="0"/>
                          <a:cs typeface="Times New Roman" pitchFamily="18" charset="0"/>
                        </a:rPr>
                        <a:t>0.7522</a:t>
                      </a:r>
                      <a:endParaRPr lang="en-IN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464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b="0" i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 smtClean="0">
                          <a:latin typeface="Times New Roman" pitchFamily="18" charset="0"/>
                          <a:cs typeface="Times New Roman" pitchFamily="18" charset="0"/>
                        </a:rPr>
                        <a:t>0.7522</a:t>
                      </a:r>
                      <a:endParaRPr lang="en-IN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123728" y="4653136"/>
            <a:ext cx="58326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We can see among all these models Random Forest model has best fitted and gives best Score.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By performing different ML models, we got better accuracy with random forest regression model compared to other models.  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Hence, This ML model is implemented to predict the winning medals.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988840"/>
            <a:ext cx="8229600" cy="2304256"/>
          </a:xfrm>
        </p:spPr>
        <p:txBody>
          <a:bodyPr>
            <a:normAutofit/>
          </a:bodyPr>
          <a:lstStyle/>
          <a:p>
            <a:r>
              <a:rPr lang="en-IN" sz="5400" b="1" dirty="0" smtClean="0">
                <a:latin typeface="Times New Roman" pitchFamily="18" charset="0"/>
                <a:cs typeface="Times New Roman" pitchFamily="18" charset="0"/>
              </a:rPr>
              <a:t>		Thank You …!</a:t>
            </a:r>
            <a:endParaRPr lang="en-IN" sz="5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404664"/>
            <a:ext cx="7498080" cy="936104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Contents</a:t>
            </a:r>
            <a:br>
              <a:rPr lang="en-US" sz="4000" dirty="0" smtClean="0">
                <a:latin typeface="Times New Roman" pitchFamily="18" charset="0"/>
                <a:cs typeface="Times New Roman" pitchFamily="18" charset="0"/>
              </a:rPr>
            </a:b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Dataset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Project Flow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Data Visualization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Training and Testing Set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Used Model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1484784"/>
            <a:ext cx="7746064" cy="4968552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primary objective of this project is to analyze the Olympic dataset to compare the overall performance of countries and evaluate each country's contribution to the Olympics.  </a:t>
            </a: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Based on existing data , the aim is to use machine learning algorithms to develop model for predicting the winning medals.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Dataset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052736"/>
            <a:ext cx="7498080" cy="5472608"/>
          </a:xfrm>
        </p:spPr>
        <p:txBody>
          <a:bodyPr>
            <a:noAutofit/>
          </a:bodyPr>
          <a:lstStyle/>
          <a:p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Dataset contains information about Olympic games.</a:t>
            </a:r>
          </a:p>
          <a:p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The Columns is used Dataset as follows : </a:t>
            </a:r>
          </a:p>
          <a:p>
            <a:pPr marL="1060704" lvl="2" indent="-457200" algn="just">
              <a:buClr>
                <a:schemeClr val="accent6"/>
              </a:buClr>
              <a:buFont typeface="+mj-lt"/>
              <a:buAutoNum type="arabicPeriod"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 ID</a:t>
            </a:r>
          </a:p>
          <a:p>
            <a:pPr marL="1060704" lvl="2" indent="-457200" algn="just">
              <a:buClr>
                <a:schemeClr val="accent6"/>
              </a:buClr>
              <a:buFont typeface="+mj-lt"/>
              <a:buAutoNum type="arabicPeriod"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Name</a:t>
            </a:r>
          </a:p>
          <a:p>
            <a:pPr marL="1060704" lvl="2" indent="-457200" algn="just">
              <a:buClr>
                <a:schemeClr val="accent6"/>
              </a:buClr>
              <a:buFont typeface="+mj-lt"/>
              <a:buAutoNum type="arabicPeriod"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Sex</a:t>
            </a:r>
          </a:p>
          <a:p>
            <a:pPr marL="1060704" lvl="2" indent="-457200" algn="just">
              <a:buClr>
                <a:schemeClr val="accent6"/>
              </a:buClr>
              <a:buFont typeface="+mj-lt"/>
              <a:buAutoNum type="arabicPeriod"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Age</a:t>
            </a:r>
          </a:p>
          <a:p>
            <a:pPr marL="1060704" lvl="2" indent="-457200" algn="just">
              <a:buClr>
                <a:schemeClr val="accent6"/>
              </a:buClr>
              <a:buFont typeface="+mj-lt"/>
              <a:buAutoNum type="arabicPeriod"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Height</a:t>
            </a:r>
          </a:p>
          <a:p>
            <a:pPr marL="1060704" lvl="2" indent="-457200" algn="just">
              <a:buClr>
                <a:schemeClr val="accent6"/>
              </a:buClr>
              <a:buFont typeface="+mj-lt"/>
              <a:buAutoNum type="arabicPeriod"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Weight</a:t>
            </a:r>
          </a:p>
          <a:p>
            <a:pPr marL="1060704" lvl="2" indent="-457200" algn="just">
              <a:buClr>
                <a:schemeClr val="accent6"/>
              </a:buClr>
              <a:buFont typeface="+mj-lt"/>
              <a:buAutoNum type="arabicPeriod"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Team</a:t>
            </a:r>
          </a:p>
          <a:p>
            <a:pPr marL="1060704" lvl="2" indent="-457200" algn="just">
              <a:buClr>
                <a:schemeClr val="accent6"/>
              </a:buClr>
              <a:buFont typeface="+mj-lt"/>
              <a:buAutoNum type="arabicPeriod"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NOC</a:t>
            </a:r>
          </a:p>
          <a:p>
            <a:pPr marL="1060704" lvl="2" indent="-457200" algn="just">
              <a:buClr>
                <a:schemeClr val="accent6"/>
              </a:buClr>
              <a:buFont typeface="+mj-lt"/>
              <a:buAutoNum type="arabicPeriod"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Games</a:t>
            </a:r>
          </a:p>
          <a:p>
            <a:pPr marL="1060704" lvl="2" indent="-457200" algn="just">
              <a:buClr>
                <a:schemeClr val="accent6"/>
              </a:buClr>
              <a:buFont typeface="+mj-lt"/>
              <a:buAutoNum type="arabicPeriod"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Year</a:t>
            </a:r>
          </a:p>
          <a:p>
            <a:pPr marL="1060704" lvl="2" indent="-457200" algn="just">
              <a:buClr>
                <a:schemeClr val="accent6"/>
              </a:buClr>
              <a:buFont typeface="+mj-lt"/>
              <a:buAutoNum type="arabicPeriod"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Season</a:t>
            </a:r>
          </a:p>
          <a:p>
            <a:pPr marL="1060704" lvl="2" indent="-457200" algn="just">
              <a:buClr>
                <a:schemeClr val="accent6"/>
              </a:buClr>
              <a:buFont typeface="+mj-lt"/>
              <a:buAutoNum type="arabicPeriod"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City</a:t>
            </a:r>
          </a:p>
          <a:p>
            <a:pPr marL="1060704" lvl="2" indent="-457200" algn="just">
              <a:buClr>
                <a:schemeClr val="accent6"/>
              </a:buClr>
              <a:buFont typeface="+mj-lt"/>
              <a:buAutoNum type="arabicPeriod"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Sports</a:t>
            </a:r>
          </a:p>
          <a:p>
            <a:pPr marL="1060704" lvl="2" indent="-457200" algn="just">
              <a:buClr>
                <a:schemeClr val="accent6"/>
              </a:buClr>
              <a:buFont typeface="+mj-lt"/>
              <a:buAutoNum type="arabicPeriod"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Event</a:t>
            </a:r>
          </a:p>
          <a:p>
            <a:pPr marL="1060704" lvl="2" indent="-457200" algn="just">
              <a:buClr>
                <a:schemeClr val="accent6"/>
              </a:buClr>
              <a:buFont typeface="+mj-lt"/>
              <a:buAutoNum type="arabicPeriod"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Medal</a:t>
            </a:r>
          </a:p>
          <a:p>
            <a:pPr marL="1060704" lvl="2" indent="-457200" algn="just">
              <a:buClr>
                <a:schemeClr val="accent6"/>
              </a:buClr>
              <a:buFont typeface="+mj-lt"/>
              <a:buAutoNum type="arabicPeriod"/>
            </a:pP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274638"/>
            <a:ext cx="7674056" cy="634082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Project Flow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15616" y="3356992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Data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27784" y="3356992"/>
            <a:ext cx="1008112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Training</a:t>
            </a:r>
          </a:p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Dataset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55776" y="1844824"/>
            <a:ext cx="1152128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Testing</a:t>
            </a:r>
          </a:p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Dataset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83968" y="3356992"/>
            <a:ext cx="1152128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Algorithm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84168" y="3356992"/>
            <a:ext cx="1224136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Evaluation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812360" y="3356992"/>
            <a:ext cx="1152128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Prediction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6" name="Straight Arrow Connector 15"/>
          <p:cNvCxnSpPr>
            <a:stCxn id="4" idx="3"/>
            <a:endCxn id="8" idx="1"/>
          </p:cNvCxnSpPr>
          <p:nvPr/>
        </p:nvCxnSpPr>
        <p:spPr>
          <a:xfrm>
            <a:off x="2030016" y="3814192"/>
            <a:ext cx="59776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  <a:endCxn id="10" idx="1"/>
          </p:cNvCxnSpPr>
          <p:nvPr/>
        </p:nvCxnSpPr>
        <p:spPr>
          <a:xfrm>
            <a:off x="3635896" y="3814192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3"/>
            <a:endCxn id="11" idx="1"/>
          </p:cNvCxnSpPr>
          <p:nvPr/>
        </p:nvCxnSpPr>
        <p:spPr>
          <a:xfrm>
            <a:off x="5436096" y="3814192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3"/>
            <a:endCxn id="12" idx="1"/>
          </p:cNvCxnSpPr>
          <p:nvPr/>
        </p:nvCxnSpPr>
        <p:spPr>
          <a:xfrm>
            <a:off x="7308304" y="381419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4" idx="0"/>
            <a:endCxn id="9" idx="1"/>
          </p:cNvCxnSpPr>
          <p:nvPr/>
        </p:nvCxnSpPr>
        <p:spPr>
          <a:xfrm rot="5400000" flipH="1" flipV="1">
            <a:off x="1536812" y="2338028"/>
            <a:ext cx="1054968" cy="98296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9" idx="3"/>
            <a:endCxn id="11" idx="0"/>
          </p:cNvCxnSpPr>
          <p:nvPr/>
        </p:nvCxnSpPr>
        <p:spPr>
          <a:xfrm>
            <a:off x="3707904" y="2302024"/>
            <a:ext cx="2988332" cy="1054968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2" name="Elbow Connector 54"/>
          <p:cNvCxnSpPr>
            <a:endCxn id="10" idx="2"/>
          </p:cNvCxnSpPr>
          <p:nvPr/>
        </p:nvCxnSpPr>
        <p:spPr>
          <a:xfrm rot="10800000">
            <a:off x="4860032" y="4271392"/>
            <a:ext cx="1872208" cy="88580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11" idx="2"/>
          </p:cNvCxnSpPr>
          <p:nvPr/>
        </p:nvCxnSpPr>
        <p:spPr>
          <a:xfrm>
            <a:off x="6696236" y="4271392"/>
            <a:ext cx="36004" cy="8858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2123728" y="3861048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1a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619672" y="263691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1b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707904" y="3861048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2a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860032" y="191683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2b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292080" y="479715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3b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380312" y="3861048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8100392" y="3861048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Project Flow Description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Get the Dataset and perform the cleaning process on it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After cleaning the data split it into two parts and apply the training and testing operation on the dataset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On the training dataset apply the Machine learning algorithm and evaluate it.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After evaluating apply next module and re-evaluate it and get the accuracy of the train test dataset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At the end of all process we can get the predicted result of the dataset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634082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Data Visualization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628800"/>
            <a:ext cx="7458075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259632" y="1052736"/>
            <a:ext cx="6480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Overall Participation of the country in the Olympic.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228850"/>
            <a:ext cx="6919044" cy="3504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475656" y="98072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Count of the winning medals. 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266104"/>
            <a:ext cx="6480720" cy="514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1835696" y="548680"/>
            <a:ext cx="24482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Correlation Matrix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868</TotalTime>
  <Words>409</Words>
  <Application>Microsoft Office PowerPoint</Application>
  <PresentationFormat>On-screen Show (4:3)</PresentationFormat>
  <Paragraphs>104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Solstice</vt:lpstr>
      <vt:lpstr>INSTITUTE OF ADVANCED COMPUTING AND SOFTWARE DEVELOPMENT, PUNE</vt:lpstr>
      <vt:lpstr>Contents </vt:lpstr>
      <vt:lpstr>Introduction </vt:lpstr>
      <vt:lpstr>Dataset </vt:lpstr>
      <vt:lpstr>Project Flow</vt:lpstr>
      <vt:lpstr>Project Flow Description</vt:lpstr>
      <vt:lpstr>Data Visualization</vt:lpstr>
      <vt:lpstr>Slide 8</vt:lpstr>
      <vt:lpstr>Slide 9</vt:lpstr>
      <vt:lpstr>Training and Testing Set</vt:lpstr>
      <vt:lpstr>Used Models</vt:lpstr>
      <vt:lpstr>Cont...</vt:lpstr>
      <vt:lpstr>Models Score Table </vt:lpstr>
      <vt:lpstr>Conclusion </vt:lpstr>
      <vt:lpstr>  Thank You …!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INSTITUTE OF ADVANCED COMPUTING AND SOFTWARE DEVELOPMENT, PUNE</dc:title>
  <dc:creator>shree</dc:creator>
  <cp:lastModifiedBy>shree</cp:lastModifiedBy>
  <cp:revision>17</cp:revision>
  <dcterms:created xsi:type="dcterms:W3CDTF">2021-09-27T18:06:03Z</dcterms:created>
  <dcterms:modified xsi:type="dcterms:W3CDTF">2021-09-30T08:45:25Z</dcterms:modified>
</cp:coreProperties>
</file>