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b30030087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b30030087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b30030087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b30030087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b30030087_5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b30030087_5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Calculates sharpe ratio on win/loss margins for each team, each game, over lookback period (‘08 -’18)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Sharpe = avg team margin - avg league margin / Stdev team margin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b30030087_5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b30030087_5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Calculates sharpe ratio on win/loss margins for each team, each game, over lookback period (‘08 -’18)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Sharpe = avg team margin - avg league margin / Stdev team margin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ab30030087_5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ab30030087_5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b3003008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ab3003008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b3003008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b3003008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ab30030087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ab30030087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ab30030087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ab30030087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ab30030087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ab30030087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b0933248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b0933248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205d806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205d806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a205d8064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a205d8064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205d8064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a205d8064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205d806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205d806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b0933248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b0933248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b3002ff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b3002ff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b09332488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b09332488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b09332488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b09332488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b3002ff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b3002ff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b3002ff7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b3002ff7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Relationship Id="rId4" Type="http://schemas.openxmlformats.org/officeDocument/2006/relationships/image" Target="../media/image29.png"/><Relationship Id="rId5" Type="http://schemas.openxmlformats.org/officeDocument/2006/relationships/image" Target="../media/image32.png"/><Relationship Id="rId6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drive.google.com/file/d/1Ew0JA1n7RymiuohSkcIvECEmHH6dEuuW/view" TargetMode="External"/><Relationship Id="rId4" Type="http://schemas.openxmlformats.org/officeDocument/2006/relationships/image" Target="../media/image2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26.png"/><Relationship Id="rId8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NBA success be bought? </a:t>
            </a:r>
            <a:endParaRPr/>
          </a:p>
        </p:txBody>
      </p:sp>
      <p:sp>
        <p:nvSpPr>
          <p:cNvPr id="135" name="Google Shape;135;p13"/>
          <p:cNvSpPr txBox="1"/>
          <p:nvPr>
            <p:ph idx="4294967295" type="body"/>
          </p:nvPr>
        </p:nvSpPr>
        <p:spPr>
          <a:xfrm>
            <a:off x="842950" y="3620275"/>
            <a:ext cx="7493400" cy="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</a:t>
            </a:r>
            <a:r>
              <a:rPr lang="en"/>
              <a:t>eam Members: Deep Bhattacharyya, Kevin Walsh, Phil Waddilove, Leith Bakhit and Arthur Moran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Correlations and Visualizations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/>
        </p:nvSpPr>
        <p:spPr>
          <a:xfrm>
            <a:off x="4731300" y="1000075"/>
            <a:ext cx="3608400" cy="24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Visualization libraries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Seaborn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Matplotlib.pyplot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Hvplot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Scatter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Bars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9268" y="2419350"/>
            <a:ext cx="1821582" cy="522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5260" y="3880319"/>
            <a:ext cx="2667662" cy="778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8394" y="3184494"/>
            <a:ext cx="2095770" cy="651523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"/>
          <p:cNvSpPr txBox="1"/>
          <p:nvPr/>
        </p:nvSpPr>
        <p:spPr>
          <a:xfrm>
            <a:off x="1149900" y="1000075"/>
            <a:ext cx="3608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Analysis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Leverages cleaned .csv datasets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Concats team perf. with player attributes (i.e. win/loss record, off/def stats, team heights and salaries)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Groups the data by team and year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Statistics: means, correls, stdevs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i="1"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Further analysis: OLS and  t-test (SciPy) - timed out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3"/>
          <p:cNvSpPr txBox="1"/>
          <p:nvPr>
            <p:ph type="title"/>
          </p:nvPr>
        </p:nvSpPr>
        <p:spPr>
          <a:xfrm>
            <a:off x="9927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Analysing the data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/>
        </p:nvSpPr>
        <p:spPr>
          <a:xfrm>
            <a:off x="182975" y="1535875"/>
            <a:ext cx="26775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What does it show?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Medial positive correlation between team height, salary and margin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Strong correlation between salary and 3pt shots for/ against </a:t>
            </a:r>
            <a:r>
              <a:rPr i="1"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(causation? See also: season!)</a:t>
            </a:r>
            <a:endParaRPr i="1"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15" name="Google Shape;215;p24"/>
          <p:cNvGrpSpPr/>
          <p:nvPr/>
        </p:nvGrpSpPr>
        <p:grpSpPr>
          <a:xfrm>
            <a:off x="2987488" y="116869"/>
            <a:ext cx="5992676" cy="4905732"/>
            <a:chOff x="4442382" y="1307850"/>
            <a:chExt cx="4537843" cy="3714775"/>
          </a:xfrm>
        </p:grpSpPr>
        <p:pic>
          <p:nvPicPr>
            <p:cNvPr id="216" name="Google Shape;216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42382" y="1307850"/>
              <a:ext cx="4537843" cy="3714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Google Shape;217;p24"/>
            <p:cNvSpPr/>
            <p:nvPr/>
          </p:nvSpPr>
          <p:spPr>
            <a:xfrm>
              <a:off x="5781752" y="3371095"/>
              <a:ext cx="611100" cy="611400"/>
            </a:xfrm>
            <a:prstGeom prst="flowChartConnector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6797709" y="3550052"/>
              <a:ext cx="611100" cy="611400"/>
            </a:xfrm>
            <a:prstGeom prst="flowChartConnector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5282764" y="2484766"/>
              <a:ext cx="611100" cy="611400"/>
            </a:xfrm>
            <a:prstGeom prst="flowChartConnector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7898939" y="3603770"/>
              <a:ext cx="611100" cy="611400"/>
            </a:xfrm>
            <a:prstGeom prst="flowChartConnector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" name="Google Shape;221;p24"/>
          <p:cNvSpPr txBox="1"/>
          <p:nvPr>
            <p:ph type="title"/>
          </p:nvPr>
        </p:nvSpPr>
        <p:spPr>
          <a:xfrm>
            <a:off x="9927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Correlation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5"/>
          <p:cNvPicPr preferRelativeResize="0"/>
          <p:nvPr/>
        </p:nvPicPr>
        <p:blipFill rotWithShape="1">
          <a:blip r:embed="rId3">
            <a:alphaModFix/>
          </a:blip>
          <a:srcRect b="0" l="0" r="2439" t="0"/>
          <a:stretch/>
        </p:blipFill>
        <p:spPr>
          <a:xfrm>
            <a:off x="3196225" y="112500"/>
            <a:ext cx="5801550" cy="490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5"/>
          <p:cNvPicPr preferRelativeResize="0"/>
          <p:nvPr/>
        </p:nvPicPr>
        <p:blipFill rotWithShape="1">
          <a:blip r:embed="rId4">
            <a:alphaModFix/>
          </a:blip>
          <a:srcRect b="2837" l="7016" r="2795" t="0"/>
          <a:stretch/>
        </p:blipFill>
        <p:spPr>
          <a:xfrm>
            <a:off x="2979335" y="112500"/>
            <a:ext cx="6026415" cy="490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5"/>
          <p:cNvSpPr txBox="1"/>
          <p:nvPr/>
        </p:nvSpPr>
        <p:spPr>
          <a:xfrm>
            <a:off x="182975" y="1535875"/>
            <a:ext cx="26775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What does it show?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tall, expensive team does not necessarily equate to winning margins over time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i="1"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“Heart over height” - Nate Robinson</a:t>
            </a:r>
            <a:endParaRPr i="1"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5"/>
          <p:cNvSpPr txBox="1"/>
          <p:nvPr>
            <p:ph type="title"/>
          </p:nvPr>
        </p:nvSpPr>
        <p:spPr>
          <a:xfrm>
            <a:off x="10689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Scatter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/>
        </p:nvSpPr>
        <p:spPr>
          <a:xfrm>
            <a:off x="182975" y="1535875"/>
            <a:ext cx="28923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What does it show?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Avg. league margin ~zero (intuitive: zero sum game)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LAL and NYK are expensive teams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SAS is cheaper but a consistent performer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i="1"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Gambler: “who tends to win?”</a:t>
            </a:r>
            <a:endParaRPr i="1"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i="1"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Owner: “does an expensive franchise give me results?”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5" name="Google Shape;235;p26"/>
          <p:cNvPicPr preferRelativeResize="0"/>
          <p:nvPr/>
        </p:nvPicPr>
        <p:blipFill rotWithShape="1">
          <a:blip r:embed="rId3">
            <a:alphaModFix/>
          </a:blip>
          <a:srcRect b="0" l="0" r="2439" t="0"/>
          <a:stretch/>
        </p:blipFill>
        <p:spPr>
          <a:xfrm>
            <a:off x="3196225" y="112500"/>
            <a:ext cx="5801550" cy="490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6"/>
          <p:cNvSpPr txBox="1"/>
          <p:nvPr>
            <p:ph type="title"/>
          </p:nvPr>
        </p:nvSpPr>
        <p:spPr>
          <a:xfrm>
            <a:off x="10689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Sharpe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Ratios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Using Folium &amp; GeoCode to Map NBA Salaries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type="title"/>
          </p:nvPr>
        </p:nvSpPr>
        <p:spPr>
          <a:xfrm>
            <a:off x="1317600" y="644900"/>
            <a:ext cx="70389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for mapping</a:t>
            </a:r>
            <a:endParaRPr/>
          </a:p>
        </p:txBody>
      </p:sp>
      <p:pic>
        <p:nvPicPr>
          <p:cNvPr id="247" name="Google Shape;2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360863"/>
            <a:ext cx="5764649" cy="103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9400" y="2657650"/>
            <a:ext cx="2710675" cy="23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83300"/>
            <a:ext cx="8839199" cy="84720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8"/>
          <p:cNvSpPr txBox="1"/>
          <p:nvPr/>
        </p:nvSpPr>
        <p:spPr>
          <a:xfrm>
            <a:off x="361650" y="2652125"/>
            <a:ext cx="5173800" cy="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/>
          <p:nvPr>
            <p:ph type="title"/>
          </p:nvPr>
        </p:nvSpPr>
        <p:spPr>
          <a:xfrm>
            <a:off x="1297500" y="393750"/>
            <a:ext cx="70389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opencage.geocoder </a:t>
            </a:r>
            <a:r>
              <a:rPr lang="en" sz="23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OpenCageGeocode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56" name="Google Shape;2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9550" y="3053950"/>
            <a:ext cx="4613650" cy="176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8275" y="1014750"/>
            <a:ext cx="3558700" cy="69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1250" y="1157100"/>
            <a:ext cx="3842225" cy="1623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2525" y="1979050"/>
            <a:ext cx="3960800" cy="27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/>
          <p:nvPr>
            <p:ph type="title"/>
          </p:nvPr>
        </p:nvSpPr>
        <p:spPr>
          <a:xfrm>
            <a:off x="1297500" y="393750"/>
            <a:ext cx="70389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lang="en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folium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65" name="Google Shape;2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50" y="2280325"/>
            <a:ext cx="4127150" cy="255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280325"/>
            <a:ext cx="4328676" cy="2558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625" y="1589100"/>
            <a:ext cx="8839200" cy="531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1" title="Leith_mapping - Jupyter Notebook - Google Chrome 11_13_2020 5_36_36 P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0"/>
            <a:ext cx="8839200" cy="47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 Background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262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Questions to answer: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Does having a higher aggregate NBA team salary lead to success?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Can we identify correlations that result in success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Player height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Offensive statistics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Defensive statistics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Success determined by leveraging a simulation of n games between two teams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NBA 101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30 NBA teams with ~15 players per team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Dataset from 2008 to 2018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Regular season data - 82 games per team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Salary cap floor and ceiling set each year depending on a number of factors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Simulating Games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/>
          <p:nvPr>
            <p:ph type="title"/>
          </p:nvPr>
        </p:nvSpPr>
        <p:spPr>
          <a:xfrm>
            <a:off x="1297500" y="393750"/>
            <a:ext cx="70389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Based on points scored and points allowed by team we are able to simulate games to determine success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83" name="Google Shape;2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48150"/>
            <a:ext cx="160972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300" y="2344975"/>
            <a:ext cx="159067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325" y="3630825"/>
            <a:ext cx="391477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9400" y="4137750"/>
            <a:ext cx="42862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21375" y="1395750"/>
            <a:ext cx="562927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64300" y="2519150"/>
            <a:ext cx="4486350" cy="2393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99600" y="2256300"/>
            <a:ext cx="28575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3"/>
          <p:cNvSpPr/>
          <p:nvPr/>
        </p:nvSpPr>
        <p:spPr>
          <a:xfrm>
            <a:off x="205425" y="1418304"/>
            <a:ext cx="324000" cy="31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91" name="Google Shape;291;p33"/>
          <p:cNvSpPr/>
          <p:nvPr/>
        </p:nvSpPr>
        <p:spPr>
          <a:xfrm>
            <a:off x="205425" y="3396229"/>
            <a:ext cx="324000" cy="31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B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2393500" y="1524467"/>
            <a:ext cx="324000" cy="31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93" name="Google Shape;293;p33"/>
          <p:cNvSpPr/>
          <p:nvPr/>
        </p:nvSpPr>
        <p:spPr>
          <a:xfrm>
            <a:off x="3569250" y="2678192"/>
            <a:ext cx="324000" cy="31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94" name="Google Shape;294;p33"/>
          <p:cNvSpPr/>
          <p:nvPr/>
        </p:nvSpPr>
        <p:spPr>
          <a:xfrm>
            <a:off x="5845475" y="1930904"/>
            <a:ext cx="324000" cy="31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E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/>
          <p:cNvSpPr txBox="1"/>
          <p:nvPr>
            <p:ph idx="1" type="body"/>
          </p:nvPr>
        </p:nvSpPr>
        <p:spPr>
          <a:xfrm>
            <a:off x="1297500" y="1262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team that spends the most money does not necessary have the most regular season success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might easier to dunk a basketball if you are 7 feet tall, but a taller team does not necessarily lead to greater success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Northwest United States ripe for potential team </a:t>
            </a:r>
            <a:r>
              <a:rPr lang="en"/>
              <a:t>expansion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a wide number of player, statistic and opponent stats can further refine the analysis - we have shown that having a higher salary (LAL or NYK) does not guarantee success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Results of simulation do not guarantee future success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Please gamble responsibly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"/>
              <a:t>Gambling problem? Call 1-800-GAMBLER</a:t>
            </a:r>
            <a:endParaRPr/>
          </a:p>
        </p:txBody>
      </p:sp>
      <p:sp>
        <p:nvSpPr>
          <p:cNvPr id="300" name="Google Shape;300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Acquisition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were three data sources that we had to deal with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NBA.com - Team Performance Metrics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Offensive Statistics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Defensive Statistics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Win Loss Record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Opponent Statistics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HoopsHype.com - Team Specific Salary Spend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Kaggle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Player Descriptive statistics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Individual game scores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total, we dealt with 7 individual csv files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Make the Season’s Attribute more workable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575" y="2242100"/>
            <a:ext cx="89535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4175" y="1916300"/>
            <a:ext cx="615315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8800" y="3408863"/>
            <a:ext cx="18097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Filtering Dates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75" y="2128838"/>
            <a:ext cx="824865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4413" y="3450125"/>
            <a:ext cx="208597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Convert Salary Information to Numerical Data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5" y="2365925"/>
            <a:ext cx="84010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Standardize the Team Attribute Across DataFrames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275" y="2045700"/>
            <a:ext cx="527685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6475" y="3199050"/>
            <a:ext cx="760095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Grouping Player Data by Team and Year</a:t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 rotWithShape="1">
          <a:blip r:embed="rId3">
            <a:alphaModFix/>
          </a:blip>
          <a:srcRect b="21874" l="0" r="0" t="0"/>
          <a:stretch/>
        </p:blipFill>
        <p:spPr>
          <a:xfrm>
            <a:off x="231150" y="2083075"/>
            <a:ext cx="7058025" cy="17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9600" y="3987813"/>
            <a:ext cx="704850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Sharing</a:t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Saved cleansed and joined dataframes as csv files to facilitate sharing across project team</a:t>
            </a:r>
            <a:endParaRPr/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625" y="2186000"/>
            <a:ext cx="7145775" cy="9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