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2" r:id="rId4"/>
    <p:sldId id="261" r:id="rId5"/>
    <p:sldId id="264" r:id="rId6"/>
    <p:sldId id="265" r:id="rId7"/>
    <p:sldId id="267" r:id="rId8"/>
    <p:sldId id="268" r:id="rId9"/>
    <p:sldId id="26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37700D-7256-4778-8932-D2EA4F600C2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3892283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7700D-7256-4778-8932-D2EA4F600C2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2510451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7700D-7256-4778-8932-D2EA4F600C2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E5C48-F6B4-45CB-AD39-9367D3D82C44}"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03740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7700D-7256-4778-8932-D2EA4F600C2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1104146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7700D-7256-4778-8932-D2EA4F600C2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E5C48-F6B4-45CB-AD39-9367D3D82C4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8186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7700D-7256-4778-8932-D2EA4F600C2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1181295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7700D-7256-4778-8932-D2EA4F600C2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493786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7700D-7256-4778-8932-D2EA4F600C2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27635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37700D-7256-4778-8932-D2EA4F600C2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312689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37700D-7256-4778-8932-D2EA4F600C28}" type="datetimeFigureOut">
              <a:rPr lang="en-IN" smtClean="0"/>
              <a:t>20-01-2023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119714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37700D-7256-4778-8932-D2EA4F600C28}"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590287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37700D-7256-4778-8932-D2EA4F600C28}" type="datetimeFigureOut">
              <a:rPr lang="en-IN" smtClean="0"/>
              <a:t>20-01-2023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42744657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37700D-7256-4778-8932-D2EA4F600C28}" type="datetimeFigureOut">
              <a:rPr lang="en-IN" smtClean="0"/>
              <a:t>20-01-2023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3539405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37700D-7256-4778-8932-D2EA4F600C28}" type="datetimeFigureOut">
              <a:rPr lang="en-IN" smtClean="0"/>
              <a:t>20-01-2023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184110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37700D-7256-4778-8932-D2EA4F600C28}"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142427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37700D-7256-4778-8932-D2EA4F600C28}" type="datetimeFigureOut">
              <a:rPr lang="en-IN" smtClean="0"/>
              <a:t>20-01-2023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4E5C48-F6B4-45CB-AD39-9367D3D82C44}" type="slidenum">
              <a:rPr lang="en-IN" smtClean="0"/>
              <a:t>‹#›</a:t>
            </a:fld>
            <a:endParaRPr lang="en-IN"/>
          </a:p>
        </p:txBody>
      </p:sp>
    </p:spTree>
    <p:extLst>
      <p:ext uri="{BB962C8B-B14F-4D97-AF65-F5344CB8AC3E}">
        <p14:creationId xmlns:p14="http://schemas.microsoft.com/office/powerpoint/2010/main" val="100517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37700D-7256-4778-8932-D2EA4F600C28}" type="datetimeFigureOut">
              <a:rPr lang="en-IN" smtClean="0"/>
              <a:t>20-01-2023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4E5C48-F6B4-45CB-AD39-9367D3D82C44}" type="slidenum">
              <a:rPr lang="en-IN" smtClean="0"/>
              <a:t>‹#›</a:t>
            </a:fld>
            <a:endParaRPr lang="en-IN"/>
          </a:p>
        </p:txBody>
      </p:sp>
    </p:spTree>
    <p:extLst>
      <p:ext uri="{BB962C8B-B14F-4D97-AF65-F5344CB8AC3E}">
        <p14:creationId xmlns:p14="http://schemas.microsoft.com/office/powerpoint/2010/main" val="1829239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DD48-EB23-9295-8591-39C155F0BF85}"/>
              </a:ext>
            </a:extLst>
          </p:cNvPr>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ASSIGNMENT-03</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A9C7E66-809C-3679-00FD-6085F88ABDCB}"/>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BY DEEP BHOYAR</a:t>
            </a:r>
          </a:p>
          <a:p>
            <a:r>
              <a:rPr lang="en-US" dirty="0">
                <a:latin typeface="Times New Roman" panose="02020603050405020304" pitchFamily="18" charset="0"/>
                <a:cs typeface="Times New Roman" panose="02020603050405020304" pitchFamily="18" charset="0"/>
              </a:rPr>
              <a:t>20-01-2023</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141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D2753-4705-AFAB-ABC3-604A89FB0FBE}"/>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Difference between inferential and descriptive statistics.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BB6993D2-60BE-1AE0-DEED-3E1CF03DEC1F}"/>
              </a:ext>
            </a:extLst>
          </p:cNvPr>
          <p:cNvSpPr>
            <a:spLocks noGrp="1"/>
          </p:cNvSpPr>
          <p:nvPr>
            <p:ph type="body" idx="1"/>
          </p:nvPr>
        </p:nvSpPr>
        <p:spPr/>
        <p:txBody>
          <a:bodyPr/>
          <a:lstStyle/>
          <a:p>
            <a:r>
              <a:rPr lang="en-IN" sz="2400" b="0" dirty="0">
                <a:solidFill>
                  <a:srgbClr val="C00000"/>
                </a:solidFill>
                <a:effectLst/>
                <a:latin typeface="Times New Roman" panose="02020603050405020304" pitchFamily="18" charset="0"/>
                <a:cs typeface="Times New Roman" panose="02020603050405020304" pitchFamily="18" charset="0"/>
              </a:rPr>
              <a:t>Inferential Statistics</a:t>
            </a:r>
          </a:p>
          <a:p>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8A6E2B7-40B5-5D2C-34F2-7E471882AFC1}"/>
              </a:ext>
            </a:extLst>
          </p:cNvPr>
          <p:cNvSpPr>
            <a:spLocks noGrp="1"/>
          </p:cNvSpPr>
          <p:nvPr>
            <p:ph sz="half" idx="2"/>
          </p:nvPr>
        </p:nvSpPr>
        <p:spPr/>
        <p:txBody>
          <a:bodyPr/>
          <a:lstStyle/>
          <a:p>
            <a:pPr marL="0" algn="l" rtl="0" eaLnBrk="1" fontAlgn="base" latinLnBrk="0" hangingPunct="1">
              <a:spcBef>
                <a:spcPts val="0"/>
              </a:spcBef>
              <a:spcAft>
                <a:spcPts val="0"/>
              </a:spcAft>
            </a:pPr>
            <a:r>
              <a:rPr lang="en-US" sz="1800" b="0" i="0" u="none" strike="noStrike" kern="1200" dirty="0">
                <a:solidFill>
                  <a:schemeClr val="tx1"/>
                </a:solidFill>
                <a:effectLst/>
                <a:latin typeface="Times New Roman" panose="02020603050405020304" pitchFamily="18" charset="0"/>
                <a:cs typeface="Times New Roman" panose="02020603050405020304" pitchFamily="18" charset="0"/>
              </a:rPr>
              <a:t>It makes inferences about the population using data drawn from the population.</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p>
            <a:pPr marL="0" algn="l" rtl="0" eaLnBrk="1" fontAlgn="base" latinLnBrk="0" hangingPunct="1">
              <a:spcBef>
                <a:spcPts val="0"/>
              </a:spcBef>
              <a:spcAft>
                <a:spcPts val="0"/>
              </a:spcAft>
            </a:pPr>
            <a:r>
              <a:rPr lang="en-US" sz="1800" b="0" i="0" u="none" strike="noStrike" kern="1200" dirty="0">
                <a:solidFill>
                  <a:schemeClr val="tx1"/>
                </a:solidFill>
                <a:effectLst/>
                <a:latin typeface="Times New Roman" panose="02020603050405020304" pitchFamily="18" charset="0"/>
                <a:cs typeface="Times New Roman" panose="02020603050405020304" pitchFamily="18" charset="0"/>
              </a:rPr>
              <a:t>It allows us to compare data, and make hypotheses and predictions.</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p>
            <a:pPr marL="0" algn="l" rtl="0" eaLnBrk="1" fontAlgn="base" latinLnBrk="0" hangingPunct="1">
              <a:spcBef>
                <a:spcPts val="0"/>
              </a:spcBef>
              <a:spcAft>
                <a:spcPts val="0"/>
              </a:spcAft>
            </a:pPr>
            <a:r>
              <a:rPr lang="en-US" sz="1800" b="0" i="0" u="none" strike="noStrike" kern="1200" dirty="0">
                <a:solidFill>
                  <a:schemeClr val="tx1"/>
                </a:solidFill>
                <a:effectLst/>
                <a:latin typeface="Times New Roman" panose="02020603050405020304" pitchFamily="18" charset="0"/>
                <a:cs typeface="Times New Roman" panose="02020603050405020304" pitchFamily="18" charset="0"/>
              </a:rPr>
              <a:t>It is used to explain the chance of occurrence of an event.</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p>
            <a:pPr marL="0" algn="l" rtl="0" eaLnBrk="1" fontAlgn="base" latinLnBrk="0" hangingPunct="1">
              <a:spcBef>
                <a:spcPts val="0"/>
              </a:spcBef>
              <a:spcAft>
                <a:spcPts val="0"/>
              </a:spcAft>
            </a:pPr>
            <a:r>
              <a:rPr lang="en-US" sz="1800" b="0" i="0" u="none" strike="noStrike" kern="1200" dirty="0">
                <a:solidFill>
                  <a:schemeClr val="tx1"/>
                </a:solidFill>
                <a:effectLst/>
                <a:latin typeface="Times New Roman" panose="02020603050405020304" pitchFamily="18" charset="0"/>
                <a:cs typeface="Times New Roman" panose="02020603050405020304" pitchFamily="18" charset="0"/>
              </a:rPr>
              <a:t>It attempts to reach the conclusion about the population.</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p>
            <a:pPr marL="0" algn="l" rtl="0" eaLnBrk="1" fontAlgn="base" latinLnBrk="0" hangingPunct="1">
              <a:spcBef>
                <a:spcPts val="0"/>
              </a:spcBef>
              <a:spcAft>
                <a:spcPts val="0"/>
              </a:spcAft>
            </a:pPr>
            <a:r>
              <a:rPr lang="en-US" sz="1800" b="0" i="0" u="none" strike="noStrike" kern="1200" dirty="0">
                <a:solidFill>
                  <a:schemeClr val="tx1"/>
                </a:solidFill>
                <a:effectLst/>
                <a:latin typeface="Times New Roman" panose="02020603050405020304" pitchFamily="18" charset="0"/>
                <a:cs typeface="Times New Roman" panose="02020603050405020304" pitchFamily="18" charset="0"/>
              </a:rPr>
              <a:t>It can be achieved by probability.</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CBFD71AB-AB69-9E7B-550D-FEDB207DB682}"/>
              </a:ext>
            </a:extLst>
          </p:cNvPr>
          <p:cNvSpPr>
            <a:spLocks noGrp="1"/>
          </p:cNvSpPr>
          <p:nvPr>
            <p:ph type="body" sz="quarter" idx="3"/>
          </p:nvPr>
        </p:nvSpPr>
        <p:spPr/>
        <p:txBody>
          <a:bodyPr/>
          <a:lstStyle/>
          <a:p>
            <a:r>
              <a:rPr lang="en-IN" sz="2400" b="0" dirty="0">
                <a:solidFill>
                  <a:srgbClr val="C00000"/>
                </a:solidFill>
                <a:effectLst/>
                <a:latin typeface="Times New Roman" panose="02020603050405020304" pitchFamily="18" charset="0"/>
                <a:cs typeface="Times New Roman" panose="02020603050405020304" pitchFamily="18" charset="0"/>
              </a:rPr>
              <a:t>Descriptive Statistics</a:t>
            </a:r>
          </a:p>
          <a:p>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17E18D3-77D2-D89B-6ECA-314530304A8D}"/>
              </a:ext>
            </a:extLst>
          </p:cNvPr>
          <p:cNvSpPr>
            <a:spLocks noGrp="1"/>
          </p:cNvSpPr>
          <p:nvPr>
            <p:ph sz="quarter" idx="4"/>
          </p:nvPr>
        </p:nvSpPr>
        <p:spPr/>
        <p:txBody>
          <a:bodyPr/>
          <a:lstStyle/>
          <a:p>
            <a:pPr marL="0" algn="l" rtl="0" eaLnBrk="1" fontAlgn="base" latinLnBrk="0" hangingPunct="1">
              <a:spcBef>
                <a:spcPts val="0"/>
              </a:spcBef>
              <a:spcAft>
                <a:spcPts val="0"/>
              </a:spcAft>
            </a:pPr>
            <a:r>
              <a:rPr lang="en-US" sz="1800" b="0" i="0" u="none" strike="noStrike" kern="1200" dirty="0">
                <a:solidFill>
                  <a:schemeClr val="tx1"/>
                </a:solidFill>
                <a:effectLst/>
                <a:latin typeface="Times New Roman" panose="02020603050405020304" pitchFamily="18" charset="0"/>
                <a:cs typeface="Times New Roman" panose="02020603050405020304" pitchFamily="18" charset="0"/>
              </a:rPr>
              <a:t>It gives information about raw data which describes the data in some manner.</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p>
            <a:pPr marL="0" algn="l" rtl="0" eaLnBrk="1" fontAlgn="base" latinLnBrk="0" hangingPunct="1">
              <a:spcBef>
                <a:spcPts val="0"/>
              </a:spcBef>
              <a:spcAft>
                <a:spcPts val="0"/>
              </a:spcAft>
            </a:pPr>
            <a:r>
              <a:rPr lang="en-US" sz="1800" b="0" i="0" u="none" strike="noStrike" kern="1200" dirty="0">
                <a:solidFill>
                  <a:schemeClr val="tx1"/>
                </a:solidFill>
                <a:effectLst/>
                <a:latin typeface="Times New Roman" panose="02020603050405020304" pitchFamily="18" charset="0"/>
                <a:cs typeface="Times New Roman" panose="02020603050405020304" pitchFamily="18" charset="0"/>
              </a:rPr>
              <a:t>It helps in organizing, analyzing, and to present data in a meaningful manner.</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p>
            <a:pPr marL="0" algn="l" rtl="0" eaLnBrk="1" fontAlgn="base" latinLnBrk="0" hangingPunct="1">
              <a:spcBef>
                <a:spcPts val="0"/>
              </a:spcBef>
              <a:spcAft>
                <a:spcPts val="0"/>
              </a:spcAft>
            </a:pPr>
            <a:r>
              <a:rPr lang="en-US" sz="1800" b="0" i="0" u="none" strike="noStrike" kern="1200" dirty="0">
                <a:solidFill>
                  <a:schemeClr val="tx1"/>
                </a:solidFill>
                <a:effectLst/>
                <a:latin typeface="Times New Roman" panose="02020603050405020304" pitchFamily="18" charset="0"/>
                <a:cs typeface="Times New Roman" panose="02020603050405020304" pitchFamily="18" charset="0"/>
              </a:rPr>
              <a:t>It is used to describe a situation.</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p>
            <a:pPr marL="0" algn="l" rtl="0" eaLnBrk="1" fontAlgn="base" latinLnBrk="0" hangingPunct="1">
              <a:spcBef>
                <a:spcPts val="0"/>
              </a:spcBef>
              <a:spcAft>
                <a:spcPts val="0"/>
              </a:spcAft>
            </a:pPr>
            <a:r>
              <a:rPr lang="en-US" sz="1800" b="0" i="0" u="none" strike="noStrike" kern="1200" dirty="0">
                <a:solidFill>
                  <a:schemeClr val="tx1"/>
                </a:solidFill>
                <a:effectLst/>
                <a:latin typeface="Times New Roman" panose="02020603050405020304" pitchFamily="18" charset="0"/>
                <a:cs typeface="Times New Roman" panose="02020603050405020304" pitchFamily="18" charset="0"/>
              </a:rPr>
              <a:t>It explains already known data and is limited to a sample or population having a small size.</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p>
            <a:pPr marL="0" algn="l" rtl="0" eaLnBrk="1" fontAlgn="base" latinLnBrk="0" hangingPunct="1">
              <a:spcBef>
                <a:spcPts val="0"/>
              </a:spcBef>
              <a:spcAft>
                <a:spcPts val="0"/>
              </a:spcAft>
            </a:pPr>
            <a:r>
              <a:rPr lang="en-US" sz="1800" b="0" i="0" u="none" strike="noStrike" kern="1200" dirty="0">
                <a:solidFill>
                  <a:schemeClr val="tx1"/>
                </a:solidFill>
                <a:effectLst/>
                <a:latin typeface="Times New Roman" panose="02020603050405020304" pitchFamily="18" charset="0"/>
                <a:cs typeface="Times New Roman" panose="02020603050405020304" pitchFamily="18" charset="0"/>
              </a:rPr>
              <a:t>It can be achieved with the help of charts, graphs, tables, etc.</a:t>
            </a:r>
            <a:endParaRPr lang="en-IN" sz="1800" b="0" i="0" u="none" strike="noStrike" dirty="0">
              <a:solidFill>
                <a:schemeClr val="tx1"/>
              </a:solidFill>
              <a:effectLst/>
              <a:latin typeface="Times New Roman" panose="02020603050405020304" pitchFamily="18" charset="0"/>
              <a:cs typeface="Times New Roman" panose="02020603050405020304" pitchFamily="18" charset="0"/>
            </a:endParaRP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2302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2720-2071-917D-209E-B699FE97793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Difference between population and sample</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CABAC2B-95A5-CACF-A171-888F5DC795F3}"/>
              </a:ext>
            </a:extLst>
          </p:cNvPr>
          <p:cNvSpPr>
            <a:spLocks noGrp="1"/>
          </p:cNvSpPr>
          <p:nvPr>
            <p:ph type="body" idx="1"/>
          </p:nvPr>
        </p:nvSpPr>
        <p:spPr/>
        <p:txBody>
          <a:bodyPr/>
          <a:lstStyle/>
          <a:p>
            <a:r>
              <a:rPr lang="en-IN" sz="2400" b="1" cap="all" dirty="0">
                <a:effectLst/>
                <a:latin typeface="Times New Roman" panose="02020603050405020304" pitchFamily="18" charset="0"/>
                <a:cs typeface="Times New Roman" panose="02020603050405020304" pitchFamily="18" charset="0"/>
              </a:rPr>
              <a:t>POPULATION</a:t>
            </a:r>
          </a:p>
          <a:p>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D715C7A9-4693-4890-90D4-2DAC1322275B}"/>
              </a:ext>
            </a:extLst>
          </p:cNvPr>
          <p:cNvSpPr>
            <a:spLocks noGrp="1"/>
          </p:cNvSpPr>
          <p:nvPr>
            <p:ph sz="half" idx="2"/>
          </p:nvPr>
        </p:nvSpPr>
        <p:spPr/>
        <p: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Population refers to the collection of all elements possessing common characteristics, that comprises universe.</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Each and every unit of the group.</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Parameter</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Complete enumeration or census</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Identifying the characteristics.</a:t>
            </a:r>
            <a:endParaRPr lang="en-IN" sz="1800" b="0" i="0" u="none" strike="noStrike"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5D8F2412-827D-5229-A660-2121237AF5EE}"/>
              </a:ext>
            </a:extLst>
          </p:cNvPr>
          <p:cNvSpPr>
            <a:spLocks noGrp="1"/>
          </p:cNvSpPr>
          <p:nvPr>
            <p:ph type="body" sz="quarter" idx="3"/>
          </p:nvPr>
        </p:nvSpPr>
        <p:spPr/>
        <p:txBody>
          <a:bodyPr/>
          <a:lstStyle/>
          <a:p>
            <a:r>
              <a:rPr lang="en-IN" sz="2400" b="1" cap="all" dirty="0">
                <a:effectLst/>
                <a:latin typeface="Times New Roman" panose="02020603050405020304" pitchFamily="18" charset="0"/>
                <a:cs typeface="Times New Roman" panose="02020603050405020304" pitchFamily="18" charset="0"/>
              </a:rPr>
              <a:t>SAMPLE</a:t>
            </a:r>
          </a:p>
          <a:p>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E5528281-2282-5832-5BB2-23153A0750B5}"/>
              </a:ext>
            </a:extLst>
          </p:cNvPr>
          <p:cNvSpPr>
            <a:spLocks noGrp="1"/>
          </p:cNvSpPr>
          <p:nvPr>
            <p:ph sz="quarter" idx="4"/>
          </p:nvPr>
        </p:nvSpPr>
        <p:spPr/>
        <p: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Sample means a subgroup of the members of population chosen for participation in the study.</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Only a handful of units of population.</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Statistic</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Sample survey or sampling</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Making inferences about population.</a:t>
            </a:r>
            <a:endParaRPr lang="en-IN" sz="1800" b="0" i="0" u="none" strike="noStrike"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30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B82C-6687-F43A-B7A4-47B1A90181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What Is hypothesis?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C27E9E-AF7C-2989-DDE0-0A5677EEBAE9}"/>
              </a:ext>
            </a:extLst>
          </p:cNvPr>
          <p:cNvSpPr>
            <a:spLocks noGrp="1"/>
          </p:cNvSpPr>
          <p:nvPr>
            <p:ph idx="1"/>
          </p:nvPr>
        </p:nvSpPr>
        <p:spPr/>
        <p:txBody>
          <a:bodyPr/>
          <a:lstStyle/>
          <a:p>
            <a:r>
              <a:rPr lang="en-US" b="0" i="0" dirty="0">
                <a:solidFill>
                  <a:schemeClr val="tx1"/>
                </a:solidFill>
                <a:effectLst/>
                <a:latin typeface="Times New Roman" panose="02020603050405020304" pitchFamily="18" charset="0"/>
                <a:cs typeface="Times New Roman" panose="02020603050405020304" pitchFamily="18" charset="0"/>
              </a:rPr>
              <a:t>In Statistics, a hypothesis is defined as a formal statement, which gives the explanation about the relationship between the two or more variables of the specified population. It helps the researcher to translate the given problem to a clear explanation for the outcome of the study. It clearly explains and predicts the expected outcome. It indicates the types of experimental design and directs the study of the research process.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941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1009-4CA6-2B5B-D955-208B6B80DE94}"/>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Difference between null and alternative hypothesis</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AC197D7-3B15-91CB-ACD8-9BEB149260AD}"/>
              </a:ext>
            </a:extLst>
          </p:cNvPr>
          <p:cNvSpPr>
            <a:spLocks noGrp="1"/>
          </p:cNvSpPr>
          <p:nvPr>
            <p:ph type="body" idx="1"/>
          </p:nvPr>
        </p:nvSpPr>
        <p:spPr/>
        <p:txBody>
          <a:bodyPr/>
          <a:lstStyle/>
          <a:p>
            <a:r>
              <a:rPr lang="en-IN" sz="2400" b="1" cap="all" dirty="0">
                <a:effectLst/>
                <a:latin typeface="Times New Roman" panose="02020603050405020304" pitchFamily="18" charset="0"/>
                <a:cs typeface="Times New Roman" panose="02020603050405020304" pitchFamily="18" charset="0"/>
              </a:rPr>
              <a:t>NULL HYPOTHESIS</a:t>
            </a:r>
          </a:p>
          <a:p>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C99E07B-B4E5-82BB-448B-AEF2B54023F3}"/>
              </a:ext>
            </a:extLst>
          </p:cNvPr>
          <p:cNvSpPr>
            <a:spLocks noGrp="1"/>
          </p:cNvSpPr>
          <p:nvPr>
            <p:ph sz="half" idx="2"/>
          </p:nvPr>
        </p:nvSpPr>
        <p:spPr/>
        <p: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A null hypothesis is a statement, in which there is no relationship between two variables.</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No observed effect</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It is what the researcher tries to disprove.</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No changes in opinions or actions</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Indirect and implicit</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Result of chance</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H-zero</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Equal sign</a:t>
            </a:r>
            <a:endParaRPr lang="en-IN" sz="1800" b="0" i="0" u="none" strike="noStrike"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10BAF8E-2BAF-ED3E-69B4-40D3F05CB87E}"/>
              </a:ext>
            </a:extLst>
          </p:cNvPr>
          <p:cNvSpPr>
            <a:spLocks noGrp="1"/>
          </p:cNvSpPr>
          <p:nvPr>
            <p:ph type="body" sz="quarter" idx="3"/>
          </p:nvPr>
        </p:nvSpPr>
        <p:spPr/>
        <p:txBody>
          <a:bodyPr/>
          <a:lstStyle/>
          <a:p>
            <a:r>
              <a:rPr lang="en-IN" sz="2400" b="1" cap="all" dirty="0">
                <a:effectLst/>
                <a:latin typeface="Times New Roman" panose="02020603050405020304" pitchFamily="18" charset="0"/>
                <a:cs typeface="Times New Roman" panose="02020603050405020304" pitchFamily="18" charset="0"/>
              </a:rPr>
              <a:t>ALTERNATIVE HYPOTHESIS</a:t>
            </a:r>
          </a:p>
          <a:p>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C33D6350-D204-BAA7-AB1B-476D57D1E652}"/>
              </a:ext>
            </a:extLst>
          </p:cNvPr>
          <p:cNvSpPr>
            <a:spLocks noGrp="1"/>
          </p:cNvSpPr>
          <p:nvPr>
            <p:ph sz="quarter" idx="4"/>
          </p:nvPr>
        </p:nvSpPr>
        <p:spPr/>
        <p: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An alternative hypothesis is statement in which there is some statistical significance between two measured phenomenon.</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Some observed effect</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It is what the researcher tries to prove.</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Changes in opinions or actions</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Direct and explicit</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Result of real effect</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H-one</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Unequal sign</a:t>
            </a:r>
            <a:endParaRPr lang="en-IN" sz="1800" b="0" i="0" u="none" strike="noStrike"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40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13DBC-8344-8364-B2EB-A49F11CC9861}"/>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What is the central limit </a:t>
            </a:r>
            <a:r>
              <a:rPr lang="en-US" dirty="0" err="1">
                <a:latin typeface="Times New Roman" panose="02020603050405020304" pitchFamily="18" charset="0"/>
                <a:cs typeface="Times New Roman" panose="02020603050405020304" pitchFamily="18" charset="0"/>
              </a:rPr>
              <a:t>theorm</a:t>
            </a: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70D3C9-BE08-A6E1-E31B-05D5196EAF7F}"/>
              </a:ext>
            </a:extLst>
          </p:cNvPr>
          <p:cNvSpPr>
            <a:spLocks noGrp="1"/>
          </p:cNvSpPr>
          <p:nvPr>
            <p:ph idx="1"/>
          </p:nvPr>
        </p:nvSpPr>
        <p:spPr/>
        <p:txBody>
          <a:bodyPr/>
          <a:lstStyle/>
          <a:p>
            <a:r>
              <a:rPr lang="en-US" b="0" i="0" dirty="0">
                <a:solidFill>
                  <a:srgbClr val="0D405F"/>
                </a:solidFill>
                <a:effectLst/>
                <a:latin typeface="Times New Roman" panose="02020603050405020304" pitchFamily="18" charset="0"/>
                <a:cs typeface="Times New Roman" panose="02020603050405020304" pitchFamily="18" charset="0"/>
              </a:rPr>
              <a:t>The central limit theorem says that the sampling distribution of the mean will always be </a:t>
            </a:r>
            <a:r>
              <a:rPr lang="en-US" b="1" i="0" dirty="0">
                <a:solidFill>
                  <a:srgbClr val="0D405F"/>
                </a:solidFill>
                <a:effectLst/>
                <a:latin typeface="Times New Roman" panose="02020603050405020304" pitchFamily="18" charset="0"/>
                <a:cs typeface="Times New Roman" panose="02020603050405020304" pitchFamily="18" charset="0"/>
              </a:rPr>
              <a:t>normally distributed</a:t>
            </a:r>
            <a:r>
              <a:rPr lang="en-US" b="0" i="0" dirty="0">
                <a:solidFill>
                  <a:srgbClr val="0D405F"/>
                </a:solidFill>
                <a:effectLst/>
                <a:latin typeface="Times New Roman" panose="02020603050405020304" pitchFamily="18" charset="0"/>
                <a:cs typeface="Times New Roman" panose="02020603050405020304" pitchFamily="18" charset="0"/>
              </a:rPr>
              <a:t>, as long as the sample size is large enough. Regardless of whether the population has a normal, Poisson, binomial, or any other distribution, the sampling distribution of the mean will be normal.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3032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FF22A-CA14-0F30-C217-AFEB22CB19C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Difference between type 1 and type 2 error.</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71894ED-AD3A-818E-59FE-13071A90484B}"/>
              </a:ext>
            </a:extLst>
          </p:cNvPr>
          <p:cNvSpPr>
            <a:spLocks noGrp="1"/>
          </p:cNvSpPr>
          <p:nvPr>
            <p:ph type="body" idx="1"/>
          </p:nvPr>
        </p:nvSpPr>
        <p:spPr/>
        <p:txBody>
          <a:bodyPr/>
          <a:lstStyle/>
          <a:p>
            <a:r>
              <a:rPr lang="en-IN" sz="2400" b="1" cap="all" dirty="0">
                <a:effectLst/>
                <a:latin typeface="Times New Roman" panose="02020603050405020304" pitchFamily="18" charset="0"/>
                <a:cs typeface="Times New Roman" panose="02020603050405020304" pitchFamily="18" charset="0"/>
              </a:rPr>
              <a:t>TYPE I ERROR</a:t>
            </a:r>
          </a:p>
          <a:p>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F242386-4D2E-9B9C-D15B-23DFA1A97F8F}"/>
              </a:ext>
            </a:extLst>
          </p:cNvPr>
          <p:cNvSpPr>
            <a:spLocks noGrp="1"/>
          </p:cNvSpPr>
          <p:nvPr>
            <p:ph sz="half" idx="2"/>
          </p:nvPr>
        </p:nvSpPr>
        <p:spPr/>
        <p: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Type I error refers to non-acceptance of hypothesis which ought to be accepted.</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False positive</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It is incorrect rejection of true null hypothesis.</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A false hit</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Equals the level of significance.</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Greek letter '</a:t>
            </a:r>
            <a:r>
              <a:rPr lang="el-GR" sz="1800" b="0" i="0" u="none" strike="noStrike" kern="1200" dirty="0">
                <a:solidFill>
                  <a:srgbClr val="000000"/>
                </a:solidFill>
                <a:effectLst/>
                <a:latin typeface="Times New Roman" panose="02020603050405020304" pitchFamily="18" charset="0"/>
                <a:cs typeface="Times New Roman" panose="02020603050405020304" pitchFamily="18" charset="0"/>
              </a:rPr>
              <a:t>α'</a:t>
            </a:r>
            <a:endParaRPr lang="en-IN" sz="1800" b="0" i="0" u="none" strike="noStrike"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EB1169F-3FAA-10DF-7FC9-A68735C9FD4B}"/>
              </a:ext>
            </a:extLst>
          </p:cNvPr>
          <p:cNvSpPr>
            <a:spLocks noGrp="1"/>
          </p:cNvSpPr>
          <p:nvPr>
            <p:ph type="body" sz="quarter" idx="3"/>
          </p:nvPr>
        </p:nvSpPr>
        <p:spPr/>
        <p:txBody>
          <a:bodyPr/>
          <a:lstStyle/>
          <a:p>
            <a:r>
              <a:rPr lang="en-IN" sz="2400" b="1" cap="all" dirty="0">
                <a:effectLst/>
                <a:latin typeface="Times New Roman" panose="02020603050405020304" pitchFamily="18" charset="0"/>
                <a:cs typeface="Times New Roman" panose="02020603050405020304" pitchFamily="18" charset="0"/>
              </a:rPr>
              <a:t>TYPE II ERROR</a:t>
            </a:r>
          </a:p>
          <a:p>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4A9484CF-E96B-0D40-CAA2-61830D8FAD51}"/>
              </a:ext>
            </a:extLst>
          </p:cNvPr>
          <p:cNvSpPr>
            <a:spLocks noGrp="1"/>
          </p:cNvSpPr>
          <p:nvPr>
            <p:ph sz="quarter" idx="4"/>
          </p:nvPr>
        </p:nvSpPr>
        <p:spPr/>
        <p:txBody>
          <a:bodyPr/>
          <a:lstStyle/>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Type II error is the acceptance of hypothesis which ought to be rejected.</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False negative</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It is incorrect acceptance of false null hypothesis.</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A miss</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800" b="0" i="0" u="none" strike="noStrike" kern="1200" dirty="0">
                <a:solidFill>
                  <a:srgbClr val="000000"/>
                </a:solidFill>
                <a:effectLst/>
                <a:latin typeface="Times New Roman" panose="02020603050405020304" pitchFamily="18" charset="0"/>
                <a:cs typeface="Times New Roman" panose="02020603050405020304" pitchFamily="18" charset="0"/>
              </a:rPr>
              <a:t>Equals the power of test.</a:t>
            </a:r>
            <a:endParaRPr lang="en-IN" sz="1800" b="0" i="0" u="none" strike="noStrike" dirty="0">
              <a:effectLst/>
              <a:latin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IN" sz="1800" b="0" i="0" u="none" strike="noStrike" kern="1200" dirty="0">
                <a:solidFill>
                  <a:srgbClr val="000000"/>
                </a:solidFill>
                <a:effectLst/>
                <a:latin typeface="Times New Roman" panose="02020603050405020304" pitchFamily="18" charset="0"/>
                <a:cs typeface="Times New Roman" panose="02020603050405020304" pitchFamily="18" charset="0"/>
              </a:rPr>
              <a:t>Greek letter '</a:t>
            </a:r>
            <a:r>
              <a:rPr lang="el-GR" sz="1800" b="0" i="0" u="none" strike="noStrike" kern="1200" dirty="0">
                <a:solidFill>
                  <a:srgbClr val="000000"/>
                </a:solidFill>
                <a:effectLst/>
                <a:latin typeface="Times New Roman" panose="02020603050405020304" pitchFamily="18" charset="0"/>
                <a:cs typeface="Times New Roman" panose="02020603050405020304" pitchFamily="18" charset="0"/>
              </a:rPr>
              <a:t>β'</a:t>
            </a:r>
            <a:endParaRPr lang="en-IN" sz="1800" b="0" i="0" u="none" strike="noStrike"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388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7488-2102-FF1C-AAC1-9C39EBD02949}"/>
              </a:ext>
            </a:extLst>
          </p:cNvPr>
          <p:cNvSpPr>
            <a:spLocks noGrp="1"/>
          </p:cNvSpPr>
          <p:nvPr>
            <p:ph type="title"/>
          </p:nvPr>
        </p:nvSpPr>
        <p:spPr/>
        <p:txBody>
          <a:bodyPr/>
          <a:lstStyle/>
          <a:p>
            <a:r>
              <a:rPr lang="en-IN" b="0" i="0" dirty="0">
                <a:solidFill>
                  <a:srgbClr val="232F3E"/>
                </a:solidFill>
                <a:effectLst/>
                <a:latin typeface="Times New Roman" panose="02020603050405020304" pitchFamily="18" charset="0"/>
                <a:cs typeface="Times New Roman" panose="02020603050405020304" pitchFamily="18" charset="0"/>
              </a:rPr>
              <a:t>What is linear regression?</a:t>
            </a:r>
            <a:br>
              <a:rPr lang="en-IN" b="0" i="0" dirty="0">
                <a:solidFill>
                  <a:srgbClr val="232F3E"/>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307267-C625-5527-6FB0-773B287F97BE}"/>
              </a:ext>
            </a:extLst>
          </p:cNvPr>
          <p:cNvSpPr>
            <a:spLocks noGrp="1"/>
          </p:cNvSpPr>
          <p:nvPr>
            <p:ph idx="1"/>
          </p:nvPr>
        </p:nvSpPr>
        <p:spPr/>
        <p:txBody>
          <a:bodyPr/>
          <a:lstStyle/>
          <a:p>
            <a:r>
              <a:rPr lang="en-US" b="0" i="0" dirty="0">
                <a:solidFill>
                  <a:srgbClr val="333333"/>
                </a:solidFill>
                <a:effectLst/>
                <a:latin typeface="Times New Roman" panose="02020603050405020304" pitchFamily="18" charset="0"/>
                <a:cs typeface="Times New Roman" panose="02020603050405020304" pitchFamily="18" charset="0"/>
              </a:rPr>
              <a:t>Linear regression is a data analysis technique that predicts the value of unknown data by using another related and known data value. It mathematically models the unknown or dependent variable and the known or independent variable as a linear equation. For instance, suppose that you have data about your expenses and income for last year. Linear regression techniques analyze this data and determine that your expenses are half your income. They then calculate an unknown future expense by halving a future known income.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1804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F3AF-3915-2831-F69F-A8FFEC6A9965}"/>
              </a:ext>
            </a:extLst>
          </p:cNvPr>
          <p:cNvSpPr>
            <a:spLocks noGrp="1"/>
          </p:cNvSpPr>
          <p:nvPr>
            <p:ph type="title"/>
          </p:nvPr>
        </p:nvSpPr>
        <p:spPr/>
        <p:txBody>
          <a:bodyPr/>
          <a:lstStyle/>
          <a:p>
            <a:r>
              <a:rPr lang="en-US" b="0" i="0" dirty="0">
                <a:effectLst/>
                <a:latin typeface="Times New Roman" panose="02020603050405020304" pitchFamily="18" charset="0"/>
                <a:cs typeface="Times New Roman" panose="02020603050405020304" pitchFamily="18" charset="0"/>
              </a:rPr>
              <a:t>What are the assumptions of linear regression?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3F1D99-4ED9-E9B9-83AF-D1D294562BA9}"/>
              </a:ext>
            </a:extLst>
          </p:cNvPr>
          <p:cNvSpPr>
            <a:spLocks noGrp="1"/>
          </p:cNvSpPr>
          <p:nvPr>
            <p:ph idx="1"/>
          </p:nvPr>
        </p:nvSpPr>
        <p:spPr/>
        <p:txBody>
          <a:bodyPr/>
          <a:lstStyle/>
          <a:p>
            <a:pPr algn="l"/>
            <a:r>
              <a:rPr lang="en-US" b="1" i="0" dirty="0">
                <a:effectLst/>
                <a:latin typeface="Times New Roman" panose="02020603050405020304" pitchFamily="18" charset="0"/>
                <a:cs typeface="Times New Roman" panose="02020603050405020304" pitchFamily="18" charset="0"/>
              </a:rPr>
              <a:t>The regression has five key assumptions:</a:t>
            </a:r>
            <a:endParaRPr lang="en-US"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Linear relationship.</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Multivariate normality.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No or little multicollinearity.</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No auto-correlation.</a:t>
            </a:r>
          </a:p>
          <a:p>
            <a:pPr algn="l">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Homoscedasticity.</a:t>
            </a:r>
            <a:br>
              <a:rPr lang="en-US" b="0" i="0" dirty="0">
                <a:solidFill>
                  <a:srgbClr val="BDC1C6"/>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716484"/>
      </p:ext>
    </p:extLst>
  </p:cSld>
  <p:clrMapOvr>
    <a:masterClrMapping/>
  </p:clrMapOvr>
</p:sld>
</file>

<file path=ppt/theme/theme1.xml><?xml version="1.0" encoding="utf-8"?>
<a:theme xmlns:a="http://schemas.openxmlformats.org/drawingml/2006/main" name="Facet">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22</TotalTime>
  <Words>683</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Times New Roman</vt:lpstr>
      <vt:lpstr>Trebuchet MS</vt:lpstr>
      <vt:lpstr>Wingdings 3</vt:lpstr>
      <vt:lpstr>Facet</vt:lpstr>
      <vt:lpstr>ASSIGNMENT-03</vt:lpstr>
      <vt:lpstr>Difference between inferential and descriptive statistics. </vt:lpstr>
      <vt:lpstr>Difference between population and sample </vt:lpstr>
      <vt:lpstr>What Is hypothesis?</vt:lpstr>
      <vt:lpstr>Difference between null and alternative hypothesis </vt:lpstr>
      <vt:lpstr>What is the central limit theorm ?  </vt:lpstr>
      <vt:lpstr>Difference between type 1 and type 2 error. </vt:lpstr>
      <vt:lpstr>What is linear regression? </vt:lpstr>
      <vt:lpstr>What are the assumptions of linear regression?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ASSIGNMENT-03</dc:title>
  <dc:creator>Deep Bhoyar</dc:creator>
  <cp:lastModifiedBy>Deep Bhoyar</cp:lastModifiedBy>
  <cp:revision>1</cp:revision>
  <dcterms:created xsi:type="dcterms:W3CDTF">2023-01-20T06:18:23Z</dcterms:created>
  <dcterms:modified xsi:type="dcterms:W3CDTF">2023-01-20T06:40:53Z</dcterms:modified>
</cp:coreProperties>
</file>