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9" r:id="rId3"/>
    <p:sldId id="262" r:id="rId4"/>
    <p:sldId id="263" r:id="rId5"/>
    <p:sldId id="265" r:id="rId6"/>
    <p:sldId id="266" r:id="rId7"/>
    <p:sldId id="267" r:id="rId8"/>
    <p:sldId id="268"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242128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336379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3885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1149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975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2408245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364000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362678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344949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FB3030-ED8C-4B23-89EF-D1020EE17E02}"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162605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FB3030-ED8C-4B23-89EF-D1020EE17E02}"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273838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FB3030-ED8C-4B23-89EF-D1020EE17E02}"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31464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FB3030-ED8C-4B23-89EF-D1020EE17E02}"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232159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B3030-ED8C-4B23-89EF-D1020EE17E02}"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79520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FB3030-ED8C-4B23-89EF-D1020EE17E02}"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D6DCC-F72D-4644-9CFC-729DB53C9CBB}" type="slidenum">
              <a:rPr lang="en-IN" smtClean="0"/>
              <a:t>‹#›</a:t>
            </a:fld>
            <a:endParaRPr lang="en-IN"/>
          </a:p>
        </p:txBody>
      </p:sp>
    </p:spTree>
    <p:extLst>
      <p:ext uri="{BB962C8B-B14F-4D97-AF65-F5344CB8AC3E}">
        <p14:creationId xmlns:p14="http://schemas.microsoft.com/office/powerpoint/2010/main" val="24436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D6DCC-F72D-4644-9CFC-729DB53C9CBB}" type="slidenum">
              <a:rPr lang="en-IN" smtClean="0"/>
              <a:t>‹#›</a:t>
            </a:fld>
            <a:endParaRPr lang="en-IN"/>
          </a:p>
        </p:txBody>
      </p:sp>
      <p:sp>
        <p:nvSpPr>
          <p:cNvPr id="5" name="Date Placeholder 4"/>
          <p:cNvSpPr>
            <a:spLocks noGrp="1"/>
          </p:cNvSpPr>
          <p:nvPr>
            <p:ph type="dt" sz="half" idx="10"/>
          </p:nvPr>
        </p:nvSpPr>
        <p:spPr/>
        <p:txBody>
          <a:bodyPr/>
          <a:lstStyle/>
          <a:p>
            <a:fld id="{12FB3030-ED8C-4B23-89EF-D1020EE17E02}" type="datetimeFigureOut">
              <a:rPr lang="en-IN" smtClean="0"/>
              <a:t>18-01-2023</a:t>
            </a:fld>
            <a:endParaRPr lang="en-IN"/>
          </a:p>
        </p:txBody>
      </p:sp>
    </p:spTree>
    <p:extLst>
      <p:ext uri="{BB962C8B-B14F-4D97-AF65-F5344CB8AC3E}">
        <p14:creationId xmlns:p14="http://schemas.microsoft.com/office/powerpoint/2010/main" val="132484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FB3030-ED8C-4B23-89EF-D1020EE17E02}" type="datetimeFigureOut">
              <a:rPr lang="en-IN" smtClean="0"/>
              <a:t>18-01-2023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2D6DCC-F72D-4644-9CFC-729DB53C9CBB}" type="slidenum">
              <a:rPr lang="en-IN" smtClean="0"/>
              <a:t>‹#›</a:t>
            </a:fld>
            <a:endParaRPr lang="en-IN"/>
          </a:p>
        </p:txBody>
      </p:sp>
    </p:spTree>
    <p:extLst>
      <p:ext uri="{BB962C8B-B14F-4D97-AF65-F5344CB8AC3E}">
        <p14:creationId xmlns:p14="http://schemas.microsoft.com/office/powerpoint/2010/main" val="225623547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DE72-663D-99A3-F1C3-0BDF6DD13141}"/>
              </a:ext>
            </a:extLst>
          </p:cNvPr>
          <p:cNvSpPr>
            <a:spLocks noGrp="1"/>
          </p:cNvSpPr>
          <p:nvPr>
            <p:ph type="ctrTitle"/>
          </p:nvPr>
        </p:nvSpPr>
        <p:spPr/>
        <p:txBody>
          <a:bodyPr/>
          <a:lstStyle/>
          <a:p>
            <a:r>
              <a:rPr lang="en-IN" b="1" i="1" u="sng" dirty="0">
                <a:latin typeface="Times New Roman" panose="02020603050405020304" pitchFamily="18" charset="0"/>
                <a:cs typeface="Times New Roman" panose="02020603050405020304" pitchFamily="18" charset="0"/>
              </a:rPr>
              <a:t>ASSIGNMENT-01</a:t>
            </a:r>
          </a:p>
        </p:txBody>
      </p:sp>
      <p:sp>
        <p:nvSpPr>
          <p:cNvPr id="3" name="Subtitle 2">
            <a:extLst>
              <a:ext uri="{FF2B5EF4-FFF2-40B4-BE49-F238E27FC236}">
                <a16:creationId xmlns:a16="http://schemas.microsoft.com/office/drawing/2014/main" id="{ED0E78B3-C8EF-1F21-7C06-6553DFC9C5F3}"/>
              </a:ext>
            </a:extLst>
          </p:cNvPr>
          <p:cNvSpPr>
            <a:spLocks noGrp="1"/>
          </p:cNvSpPr>
          <p:nvPr>
            <p:ph type="subTitle" idx="1"/>
          </p:nvPr>
        </p:nvSpPr>
        <p:spPr/>
        <p:txBody>
          <a:bodyPr/>
          <a:lstStyle/>
          <a:p>
            <a:r>
              <a:rPr lang="en-IN" b="1" u="sng" dirty="0">
                <a:solidFill>
                  <a:schemeClr val="tx1"/>
                </a:solidFill>
              </a:rPr>
              <a:t>By- DEEP TUKARAM BHOYAR</a:t>
            </a:r>
          </a:p>
          <a:p>
            <a:r>
              <a:rPr lang="en-IN" b="1" u="sng" dirty="0">
                <a:solidFill>
                  <a:schemeClr val="tx1"/>
                </a:solidFill>
              </a:rPr>
              <a:t>17-01-2023.</a:t>
            </a:r>
          </a:p>
        </p:txBody>
      </p:sp>
    </p:spTree>
    <p:extLst>
      <p:ext uri="{BB962C8B-B14F-4D97-AF65-F5344CB8AC3E}">
        <p14:creationId xmlns:p14="http://schemas.microsoft.com/office/powerpoint/2010/main" val="97977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4C72-CDCC-94C5-1E9A-C7AD4610D797}"/>
              </a:ext>
            </a:extLst>
          </p:cNvPr>
          <p:cNvSpPr>
            <a:spLocks noGrp="1"/>
          </p:cNvSpPr>
          <p:nvPr>
            <p:ph type="title"/>
          </p:nvPr>
        </p:nvSpPr>
        <p:spPr>
          <a:xfrm>
            <a:off x="838200" y="345875"/>
            <a:ext cx="10515600" cy="1325563"/>
          </a:xfrm>
        </p:spPr>
        <p:txBody>
          <a:bodyPr/>
          <a:lstStyle/>
          <a:p>
            <a:r>
              <a:rPr lang="en-US" i="1" u="sng" dirty="0">
                <a:effectLst/>
                <a:latin typeface="Times New Roman" panose="02020603050405020304" pitchFamily="18" charset="0"/>
                <a:cs typeface="Times New Roman" panose="02020603050405020304" pitchFamily="18" charset="0"/>
              </a:rPr>
              <a:t>Qualitative or Categorical Data</a:t>
            </a:r>
            <a:br>
              <a:rPr lang="en-US" i="1" u="sng" dirty="0">
                <a:effectLst/>
                <a:latin typeface="Times New Roman" panose="02020603050405020304" pitchFamily="18" charset="0"/>
                <a:cs typeface="Times New Roman" panose="02020603050405020304" pitchFamily="18" charset="0"/>
              </a:rPr>
            </a:br>
            <a:endParaRPr lang="en-IN"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844BF2-1482-8172-E6E5-F0945326066E}"/>
              </a:ext>
            </a:extLst>
          </p:cNvPr>
          <p:cNvSpPr>
            <a:spLocks noGrp="1"/>
          </p:cNvSpPr>
          <p:nvPr>
            <p:ph idx="1"/>
          </p:nvPr>
        </p:nvSpPr>
        <p:spPr>
          <a:xfrm>
            <a:off x="838200" y="1806375"/>
            <a:ext cx="10515600" cy="4351338"/>
          </a:xfrm>
        </p:spPr>
        <p:txBody>
          <a:bodyPr>
            <a:normAutofit/>
          </a:bodyPr>
          <a:lstStyle/>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Qualitative or Categorical Data is data that can’t be measured or counted in the form of numbers. These types of data are sorted by category, not by number. That’s why it is also known as Categorical Data. These data consist of audio, images, symbols, or text. The gender of a person, i.e., male, female, or others, is qualitative data.</a:t>
            </a:r>
          </a:p>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Qualitative data tells about the perception of people. This data helps market researchers understand the customers’ tastes and then design their ideas and strategies accordingly.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4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4F81B-A465-D2A3-4BD0-3EA952F6EE74}"/>
              </a:ext>
            </a:extLst>
          </p:cNvPr>
          <p:cNvSpPr>
            <a:spLocks noGrp="1"/>
          </p:cNvSpPr>
          <p:nvPr>
            <p:ph type="title"/>
          </p:nvPr>
        </p:nvSpPr>
        <p:spPr/>
        <p:txBody>
          <a:bodyPr/>
          <a:lstStyle/>
          <a:p>
            <a:r>
              <a:rPr lang="en-US" b="1" i="1" u="sng" dirty="0">
                <a:effectLst/>
                <a:latin typeface="Times New Roman" panose="02020603050405020304" pitchFamily="18" charset="0"/>
                <a:cs typeface="Times New Roman" panose="02020603050405020304" pitchFamily="18" charset="0"/>
              </a:rPr>
              <a:t>Nominal Data</a:t>
            </a:r>
            <a:br>
              <a:rPr lang="en-US" b="1" i="1" u="sng" dirty="0">
                <a:effectLst/>
                <a:latin typeface="Times New Roman" panose="02020603050405020304" pitchFamily="18" charset="0"/>
                <a:cs typeface="Times New Roman" panose="02020603050405020304" pitchFamily="18" charset="0"/>
              </a:rPr>
            </a:br>
            <a:endParaRPr lang="en-IN"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A8A673-282C-D99F-2CD4-CFC92CE9BB8A}"/>
              </a:ext>
            </a:extLst>
          </p:cNvPr>
          <p:cNvSpPr>
            <a:spLocks noGrp="1"/>
          </p:cNvSpPr>
          <p:nvPr>
            <p:ph idx="1"/>
          </p:nvPr>
        </p:nvSpPr>
        <p:spPr/>
        <p:txBody>
          <a:bodyPr>
            <a:normAutofit/>
          </a:bodyPr>
          <a:lstStyle/>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Nominal Data is used to label variables without any order or quantitative value. The color of hair can be considered nominal data, as one color can’t be compared with another color.</a:t>
            </a:r>
          </a:p>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The name “nominal” comes from the Latin name “</a:t>
            </a:r>
            <a:r>
              <a:rPr lang="en-US" sz="2000" b="0" i="0" dirty="0" err="1">
                <a:solidFill>
                  <a:srgbClr val="444444"/>
                </a:solidFill>
                <a:effectLst/>
                <a:latin typeface="Times New Roman" panose="02020603050405020304" pitchFamily="18" charset="0"/>
                <a:cs typeface="Times New Roman" panose="02020603050405020304" pitchFamily="18" charset="0"/>
              </a:rPr>
              <a:t>nomen</a:t>
            </a:r>
            <a:r>
              <a:rPr lang="en-US" sz="2000" b="0" i="0" dirty="0">
                <a:solidFill>
                  <a:srgbClr val="444444"/>
                </a:solidFill>
                <a:effectLst/>
                <a:latin typeface="Times New Roman" panose="02020603050405020304" pitchFamily="18" charset="0"/>
                <a:cs typeface="Times New Roman" panose="02020603050405020304" pitchFamily="18" charset="0"/>
              </a:rPr>
              <a:t>,” which means “name.” With the help of nominal data, we can’t do any numerical tasks or can’t give any order to sort the data. These data don’t have any meaningful order; their values are distributed into distinct categories.</a:t>
            </a: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83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D9D0-551D-C5A3-251C-CF2BB516D552}"/>
              </a:ext>
            </a:extLst>
          </p:cNvPr>
          <p:cNvSpPr>
            <a:spLocks noGrp="1"/>
          </p:cNvSpPr>
          <p:nvPr>
            <p:ph type="title"/>
          </p:nvPr>
        </p:nvSpPr>
        <p:spPr/>
        <p:txBody>
          <a:bodyPr>
            <a:normAutofit/>
          </a:bodyPr>
          <a:lstStyle/>
          <a:p>
            <a:r>
              <a:rPr lang="en-US" i="1" u="sng" dirty="0">
                <a:effectLst/>
                <a:latin typeface="Times New Roman" panose="02020603050405020304" pitchFamily="18" charset="0"/>
                <a:cs typeface="Times New Roman" panose="02020603050405020304" pitchFamily="18" charset="0"/>
              </a:rPr>
              <a:t>Ordinal Data</a:t>
            </a:r>
            <a:br>
              <a:rPr lang="en-US" i="1" u="sng" dirty="0">
                <a:effectLst/>
                <a:latin typeface="Times New Roman" panose="02020603050405020304" pitchFamily="18" charset="0"/>
                <a:cs typeface="Times New Roman" panose="02020603050405020304" pitchFamily="18" charset="0"/>
              </a:rPr>
            </a:br>
            <a:endParaRPr lang="en-IN"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17E629-2728-5DFD-0F31-5673C55EA8BD}"/>
              </a:ext>
            </a:extLst>
          </p:cNvPr>
          <p:cNvSpPr>
            <a:spLocks noGrp="1"/>
          </p:cNvSpPr>
          <p:nvPr>
            <p:ph idx="1"/>
          </p:nvPr>
        </p:nvSpPr>
        <p:spPr/>
        <p:txBody>
          <a:bodyPr>
            <a:normAutofit/>
          </a:bodyPr>
          <a:lstStyle/>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Ordinal data have natural ordering where a number is present in some kind of order by their position on the scale. These data are used for observation like customer satisfaction, happiness, etc., but we can’t do any arithmetical tasks on them. </a:t>
            </a:r>
          </a:p>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Ordinal data is qualitative data for which their values have some kind of relative position. These kinds of data can be considered “in-between” qualitative and quantitative data. The ordinal data only shows the sequences and cannot use for statistical analysis. Compared to nominal data, ordinal data have some kind of order that is not present in nominal data.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7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554C-8ED2-2CD2-A649-345A2FB1E454}"/>
              </a:ext>
            </a:extLst>
          </p:cNvPr>
          <p:cNvSpPr>
            <a:spLocks noGrp="1"/>
          </p:cNvSpPr>
          <p:nvPr>
            <p:ph type="title"/>
          </p:nvPr>
        </p:nvSpPr>
        <p:spPr/>
        <p:txBody>
          <a:bodyPr/>
          <a:lstStyle/>
          <a:p>
            <a:r>
              <a:rPr lang="en-US" b="1" i="1" u="sng" dirty="0">
                <a:effectLst/>
                <a:latin typeface="Times New Roman" panose="02020603050405020304" pitchFamily="18" charset="0"/>
                <a:cs typeface="Times New Roman" panose="02020603050405020304" pitchFamily="18" charset="0"/>
              </a:rPr>
              <a:t>Quantitative Data</a:t>
            </a:r>
            <a:br>
              <a:rPr lang="en-US" b="1" i="1" u="sng" dirty="0">
                <a:effectLst/>
                <a:latin typeface="Times New Roman" panose="02020603050405020304" pitchFamily="18" charset="0"/>
                <a:cs typeface="Times New Roman" panose="02020603050405020304" pitchFamily="18" charset="0"/>
              </a:rPr>
            </a:br>
            <a:endParaRPr lang="en-IN"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50D913-D12A-4100-D61D-43F64FA0590E}"/>
              </a:ext>
            </a:extLst>
          </p:cNvPr>
          <p:cNvSpPr>
            <a:spLocks noGrp="1"/>
          </p:cNvSpPr>
          <p:nvPr>
            <p:ph idx="1"/>
          </p:nvPr>
        </p:nvSpPr>
        <p:spPr/>
        <p:txBody>
          <a:bodyPr>
            <a:normAutofit/>
          </a:bodyPr>
          <a:lstStyle/>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Quantitative data can be expressed in numerical values, making it countable and including statistical data analysis. These kinds of data are also known as Numerical data. It answers the questions like “how much,” “how many,” and “how often.” For example, the price of a phone, the computer’s ram, the height or weight of a person, etc., falls under quantitative data. </a:t>
            </a:r>
          </a:p>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Quantitative data can be used for statistical manipulation. These data can be represented on a wide variety of graphs and charts, such as bar graphs, histograms, scatter plots, boxplots, pie charts, line graphs, etc.</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55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6291-0F73-E148-D73E-04D8B9EE1AF5}"/>
              </a:ext>
            </a:extLst>
          </p:cNvPr>
          <p:cNvSpPr>
            <a:spLocks noGrp="1"/>
          </p:cNvSpPr>
          <p:nvPr>
            <p:ph type="title"/>
          </p:nvPr>
        </p:nvSpPr>
        <p:spPr/>
        <p:txBody>
          <a:bodyPr/>
          <a:lstStyle/>
          <a:p>
            <a:r>
              <a:rPr lang="en-US" b="1" i="1" u="sng" dirty="0">
                <a:effectLst/>
                <a:latin typeface="Times New Roman" panose="02020603050405020304" pitchFamily="18" charset="0"/>
                <a:cs typeface="Times New Roman" panose="02020603050405020304" pitchFamily="18" charset="0"/>
              </a:rPr>
              <a:t>Discrete Data</a:t>
            </a:r>
            <a:br>
              <a:rPr lang="en-US" b="1" i="1" u="sng" dirty="0">
                <a:effectLst/>
                <a:latin typeface="Times New Roman" panose="02020603050405020304" pitchFamily="18" charset="0"/>
                <a:cs typeface="Times New Roman" panose="02020603050405020304" pitchFamily="18" charset="0"/>
              </a:rPr>
            </a:br>
            <a:endParaRPr lang="en-IN"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F3B198-1949-A4A5-8EFB-8EF6A3727F3B}"/>
              </a:ext>
            </a:extLst>
          </p:cNvPr>
          <p:cNvSpPr>
            <a:spLocks noGrp="1"/>
          </p:cNvSpPr>
          <p:nvPr>
            <p:ph idx="1"/>
          </p:nvPr>
        </p:nvSpPr>
        <p:spPr/>
        <p:txBody>
          <a:bodyPr>
            <a:normAutofit/>
          </a:bodyPr>
          <a:lstStyle/>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The term discrete means distinct or separate. The discrete data contain the values that fall under integers or whole numbers. The total number of students in a class is an example of discrete data. These data can’t be broken into decimal or fraction values.</a:t>
            </a:r>
          </a:p>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The discrete data are countable and have finite values; their subdivision is not possible. These data are represented mainly by a bar graph, number line, or frequency table.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10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7B11-F69B-6C65-E2CF-649688C429DC}"/>
              </a:ext>
            </a:extLst>
          </p:cNvPr>
          <p:cNvSpPr>
            <a:spLocks noGrp="1"/>
          </p:cNvSpPr>
          <p:nvPr>
            <p:ph type="title"/>
          </p:nvPr>
        </p:nvSpPr>
        <p:spPr/>
        <p:txBody>
          <a:bodyPr/>
          <a:lstStyle/>
          <a:p>
            <a:r>
              <a:rPr lang="en-US" b="1" i="1" u="sng" dirty="0">
                <a:effectLst/>
                <a:latin typeface="Times New Roman" panose="02020603050405020304" pitchFamily="18" charset="0"/>
                <a:cs typeface="Times New Roman" panose="02020603050405020304" pitchFamily="18" charset="0"/>
              </a:rPr>
              <a:t>Continuous Data</a:t>
            </a:r>
            <a:br>
              <a:rPr lang="en-US" b="1" i="1" u="sng" dirty="0">
                <a:effectLst/>
                <a:latin typeface="Times New Roman" panose="02020603050405020304" pitchFamily="18" charset="0"/>
                <a:cs typeface="Times New Roman" panose="02020603050405020304" pitchFamily="18" charset="0"/>
              </a:rPr>
            </a:br>
            <a:endParaRPr lang="en-IN"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591B71-2876-0324-C7C0-55381D2D8C2C}"/>
              </a:ext>
            </a:extLst>
          </p:cNvPr>
          <p:cNvSpPr>
            <a:spLocks noGrp="1"/>
          </p:cNvSpPr>
          <p:nvPr>
            <p:ph idx="1"/>
          </p:nvPr>
        </p:nvSpPr>
        <p:spPr/>
        <p:txBody>
          <a:bodyPr>
            <a:normAutofit/>
          </a:bodyPr>
          <a:lstStyle/>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Continuous data are in the form of fractional numbers. It can be the version of an android phone, the height of a person, the length of an object, etc. Continuous data represents information that can be divided into smaller levels. The continuous variable can take any value within a range. </a:t>
            </a:r>
          </a:p>
          <a:p>
            <a:pPr algn="l" fontAlgn="base"/>
            <a:r>
              <a:rPr lang="en-US" sz="2000" b="0" i="0" dirty="0">
                <a:solidFill>
                  <a:srgbClr val="444444"/>
                </a:solidFill>
                <a:effectLst/>
                <a:latin typeface="Times New Roman" panose="02020603050405020304" pitchFamily="18" charset="0"/>
                <a:cs typeface="Times New Roman" panose="02020603050405020304" pitchFamily="18" charset="0"/>
              </a:rPr>
              <a:t>The key difference between discrete and continuous data is that discrete data contains the integer or whole number. Still, continuous data stores the fractional numbers to record different types of data such as temperature, height, width, time, speed, etc.</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24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1747-392A-9F2D-32F5-E50F2C9E7F46}"/>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The difference between data and information.</a:t>
            </a:r>
          </a:p>
        </p:txBody>
      </p:sp>
      <p:sp>
        <p:nvSpPr>
          <p:cNvPr id="3" name="Text Placeholder 2">
            <a:extLst>
              <a:ext uri="{FF2B5EF4-FFF2-40B4-BE49-F238E27FC236}">
                <a16:creationId xmlns:a16="http://schemas.microsoft.com/office/drawing/2014/main" id="{36DBF8A4-BD16-A683-BD7B-B5F2A6584B0D}"/>
              </a:ext>
            </a:extLst>
          </p:cNvPr>
          <p:cNvSpPr>
            <a:spLocks noGrp="1"/>
          </p:cNvSpPr>
          <p:nvPr>
            <p:ph type="body" idx="1"/>
          </p:nvPr>
        </p:nvSpPr>
        <p:spPr/>
        <p:txBody>
          <a:bodyPr/>
          <a:lstStyle/>
          <a:p>
            <a:pPr algn="ctr"/>
            <a:r>
              <a:rPr lang="en-IN" b="1" i="1" u="sng" dirty="0">
                <a:latin typeface="Times New Roman" panose="02020603050405020304" pitchFamily="18" charset="0"/>
                <a:cs typeface="Times New Roman" panose="02020603050405020304" pitchFamily="18" charset="0"/>
              </a:rPr>
              <a:t>Data</a:t>
            </a:r>
          </a:p>
        </p:txBody>
      </p:sp>
      <p:sp>
        <p:nvSpPr>
          <p:cNvPr id="4" name="Content Placeholder 3">
            <a:extLst>
              <a:ext uri="{FF2B5EF4-FFF2-40B4-BE49-F238E27FC236}">
                <a16:creationId xmlns:a16="http://schemas.microsoft.com/office/drawing/2014/main" id="{DE1833C1-4446-ADA8-D01A-D007C4AEC865}"/>
              </a:ext>
            </a:extLst>
          </p:cNvPr>
          <p:cNvSpPr>
            <a:spLocks noGrp="1"/>
          </p:cNvSpPr>
          <p:nvPr>
            <p:ph sz="half" idx="2"/>
          </p:nvPr>
        </p:nvSpPr>
        <p:spPr/>
        <p:txBody>
          <a:bodyPr>
            <a:normAutofit lnSpcReduction="10000"/>
          </a:bodyPr>
          <a:lstStyle/>
          <a:p>
            <a:r>
              <a:rPr lang="en-US" sz="2000" b="0" i="0" dirty="0">
                <a:solidFill>
                  <a:srgbClr val="0B0B0B"/>
                </a:solidFill>
                <a:effectLst/>
                <a:latin typeface="Times New Roman" panose="02020603050405020304" pitchFamily="18" charset="0"/>
                <a:cs typeface="Times New Roman" panose="02020603050405020304" pitchFamily="18" charset="0"/>
              </a:rPr>
              <a:t>It refers to raw facts which one gathers about something and are bare and random.</a:t>
            </a:r>
          </a:p>
          <a:p>
            <a:r>
              <a:rPr lang="en-US" sz="2000" b="0" i="0" dirty="0">
                <a:solidFill>
                  <a:srgbClr val="0B0B0B"/>
                </a:solidFill>
                <a:effectLst/>
                <a:latin typeface="Times New Roman" panose="02020603050405020304" pitchFamily="18" charset="0"/>
                <a:cs typeface="Times New Roman" panose="02020603050405020304" pitchFamily="18" charset="0"/>
              </a:rPr>
              <a:t>They are text, numbers, symbols and more</a:t>
            </a:r>
          </a:p>
          <a:p>
            <a:r>
              <a:rPr lang="en-US" sz="2000" b="0" i="0" dirty="0">
                <a:solidFill>
                  <a:srgbClr val="0B0B0B"/>
                </a:solidFill>
                <a:effectLst/>
                <a:latin typeface="Times New Roman" panose="02020603050405020304" pitchFamily="18" charset="0"/>
                <a:cs typeface="Times New Roman" panose="02020603050405020304" pitchFamily="18" charset="0"/>
              </a:rPr>
              <a:t>Data does not depend on information</a:t>
            </a:r>
          </a:p>
          <a:p>
            <a:r>
              <a:rPr lang="en-US" sz="2000" b="0" i="0" dirty="0">
                <a:solidFill>
                  <a:srgbClr val="0B0B0B"/>
                </a:solidFill>
                <a:effectLst/>
                <a:latin typeface="Times New Roman" panose="02020603050405020304" pitchFamily="18" charset="0"/>
                <a:cs typeface="Times New Roman" panose="02020603050405020304" pitchFamily="18" charset="0"/>
              </a:rPr>
              <a:t>We measure data in bits and bytes</a:t>
            </a:r>
          </a:p>
          <a:p>
            <a:r>
              <a:rPr lang="en-US" sz="2000" b="0" i="0" dirty="0">
                <a:solidFill>
                  <a:srgbClr val="0B0B0B"/>
                </a:solidFill>
                <a:effectLst/>
                <a:latin typeface="Times New Roman" panose="02020603050405020304" pitchFamily="18" charset="0"/>
                <a:cs typeface="Times New Roman" panose="02020603050405020304" pitchFamily="18" charset="0"/>
              </a:rPr>
              <a:t>It may or may not come in use</a:t>
            </a:r>
            <a:endParaRPr lang="en-IN" sz="20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0C721DE-2FEE-6837-F034-EC84FC8508F6}"/>
              </a:ext>
            </a:extLst>
          </p:cNvPr>
          <p:cNvSpPr>
            <a:spLocks noGrp="1"/>
          </p:cNvSpPr>
          <p:nvPr>
            <p:ph type="body" sz="quarter" idx="3"/>
          </p:nvPr>
        </p:nvSpPr>
        <p:spPr/>
        <p:txBody>
          <a:bodyPr/>
          <a:lstStyle/>
          <a:p>
            <a:pPr algn="ctr"/>
            <a:r>
              <a:rPr lang="en-IN" b="1" i="1" u="sng" dirty="0">
                <a:latin typeface="Times New Roman" panose="02020603050405020304" pitchFamily="18" charset="0"/>
                <a:cs typeface="Times New Roman" panose="02020603050405020304" pitchFamily="18" charset="0"/>
              </a:rPr>
              <a:t>Information</a:t>
            </a:r>
          </a:p>
        </p:txBody>
      </p:sp>
      <p:sp>
        <p:nvSpPr>
          <p:cNvPr id="6" name="Content Placeholder 5">
            <a:extLst>
              <a:ext uri="{FF2B5EF4-FFF2-40B4-BE49-F238E27FC236}">
                <a16:creationId xmlns:a16="http://schemas.microsoft.com/office/drawing/2014/main" id="{E1222283-6AEC-DFCA-C66A-8AFFE56A2223}"/>
              </a:ext>
            </a:extLst>
          </p:cNvPr>
          <p:cNvSpPr>
            <a:spLocks noGrp="1"/>
          </p:cNvSpPr>
          <p:nvPr>
            <p:ph sz="quarter" idx="4"/>
          </p:nvPr>
        </p:nvSpPr>
        <p:spPr/>
        <p:txBody>
          <a:bodyPr>
            <a:normAutofit lnSpcReduction="10000"/>
          </a:bodyPr>
          <a:lstStyle/>
          <a:p>
            <a:r>
              <a:rPr lang="en-US" sz="2000" b="0" i="0" dirty="0">
                <a:solidFill>
                  <a:srgbClr val="0B0B0B"/>
                </a:solidFill>
                <a:effectLst/>
                <a:latin typeface="Times New Roman" panose="02020603050405020304" pitchFamily="18" charset="0"/>
                <a:cs typeface="Times New Roman" panose="02020603050405020304" pitchFamily="18" charset="0"/>
              </a:rPr>
              <a:t>Information are facts regarding something put into context which are refined through processing</a:t>
            </a:r>
          </a:p>
          <a:p>
            <a:r>
              <a:rPr lang="en-IN" sz="2000" b="0" i="0" dirty="0">
                <a:solidFill>
                  <a:srgbClr val="0B0B0B"/>
                </a:solidFill>
                <a:effectLst/>
                <a:latin typeface="Times New Roman" panose="02020603050405020304" pitchFamily="18" charset="0"/>
                <a:cs typeface="Times New Roman" panose="02020603050405020304" pitchFamily="18" charset="0"/>
              </a:rPr>
              <a:t>It is refined data</a:t>
            </a:r>
            <a:endParaRPr lang="en-US" sz="2000" dirty="0">
              <a:solidFill>
                <a:srgbClr val="0B0B0B"/>
              </a:solidFill>
              <a:latin typeface="Times New Roman" panose="02020603050405020304" pitchFamily="18" charset="0"/>
              <a:cs typeface="Times New Roman" panose="02020603050405020304" pitchFamily="18" charset="0"/>
            </a:endParaRPr>
          </a:p>
          <a:p>
            <a:r>
              <a:rPr lang="en-US" sz="2000" b="0" i="0" dirty="0">
                <a:solidFill>
                  <a:srgbClr val="0B0B0B"/>
                </a:solidFill>
                <a:effectLst/>
                <a:latin typeface="Times New Roman" panose="02020603050405020304" pitchFamily="18" charset="0"/>
                <a:cs typeface="Times New Roman" panose="02020603050405020304" pitchFamily="18" charset="0"/>
              </a:rPr>
              <a:t>We cannot process information without data</a:t>
            </a:r>
          </a:p>
          <a:p>
            <a:r>
              <a:rPr lang="en-US" sz="2000" b="0" i="0" dirty="0">
                <a:solidFill>
                  <a:srgbClr val="0B0B0B"/>
                </a:solidFill>
                <a:effectLst/>
                <a:latin typeface="Times New Roman" panose="02020603050405020304" pitchFamily="18" charset="0"/>
                <a:cs typeface="Times New Roman" panose="02020603050405020304" pitchFamily="18" charset="0"/>
              </a:rPr>
              <a:t>We measure information in units of </a:t>
            </a:r>
          </a:p>
          <a:p>
            <a:r>
              <a:rPr lang="en-US" sz="2000" b="0" i="0" dirty="0">
                <a:solidFill>
                  <a:srgbClr val="0B0B0B"/>
                </a:solidFill>
                <a:effectLst/>
                <a:latin typeface="Times New Roman" panose="02020603050405020304" pitchFamily="18" charset="0"/>
                <a:cs typeface="Times New Roman" panose="02020603050405020304" pitchFamily="18" charset="0"/>
              </a:rPr>
              <a:t>Information always come in </a:t>
            </a:r>
            <a:r>
              <a:rPr lang="en-US" sz="2000" b="0" i="0" dirty="0" err="1">
                <a:solidFill>
                  <a:srgbClr val="0B0B0B"/>
                </a:solidFill>
                <a:effectLst/>
                <a:latin typeface="Times New Roman" panose="02020603050405020304" pitchFamily="18" charset="0"/>
                <a:cs typeface="Times New Roman" panose="02020603050405020304" pitchFamily="18" charset="0"/>
              </a:rPr>
              <a:t>usetime</a:t>
            </a:r>
            <a:r>
              <a:rPr lang="en-US" sz="2000" b="0" i="0" dirty="0">
                <a:solidFill>
                  <a:srgbClr val="0B0B0B"/>
                </a:solidFill>
                <a:effectLst/>
                <a:latin typeface="Times New Roman" panose="02020603050405020304" pitchFamily="18" charset="0"/>
                <a:cs typeface="Times New Roman" panose="02020603050405020304" pitchFamily="18" charset="0"/>
              </a:rPr>
              <a:t>, quantity and more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87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578E-3BA3-DCC0-0F3C-5750648E7507}"/>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How is data useful for us?</a:t>
            </a:r>
          </a:p>
        </p:txBody>
      </p:sp>
      <p:sp>
        <p:nvSpPr>
          <p:cNvPr id="3" name="Content Placeholder 2">
            <a:extLst>
              <a:ext uri="{FF2B5EF4-FFF2-40B4-BE49-F238E27FC236}">
                <a16:creationId xmlns:a16="http://schemas.microsoft.com/office/drawing/2014/main" id="{35F75068-0E69-16A3-614C-5AFF4A40ACB8}"/>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Below are the 5 major points where data is useful for us.</a:t>
            </a:r>
          </a:p>
          <a:p>
            <a:pPr marL="0" indent="0">
              <a:buNone/>
            </a:pPr>
            <a:endParaRPr lang="en-IN" dirty="0">
              <a:latin typeface="Times New Roman" panose="02020603050405020304" pitchFamily="18" charset="0"/>
              <a:cs typeface="Times New Roman" panose="02020603050405020304" pitchFamily="18" charset="0"/>
            </a:endParaRPr>
          </a:p>
          <a:p>
            <a:r>
              <a:rPr lang="en-IN" b="1" i="0" dirty="0">
                <a:solidFill>
                  <a:srgbClr val="05192D"/>
                </a:solidFill>
                <a:effectLst/>
                <a:latin typeface="Times New Roman" panose="02020603050405020304" pitchFamily="18" charset="0"/>
                <a:cs typeface="Times New Roman" panose="02020603050405020304" pitchFamily="18" charset="0"/>
              </a:rPr>
              <a:t>For Informed Decision-Making</a:t>
            </a:r>
          </a:p>
          <a:p>
            <a:r>
              <a:rPr lang="en-IN" b="1" i="0" dirty="0">
                <a:solidFill>
                  <a:srgbClr val="05192D"/>
                </a:solidFill>
                <a:effectLst/>
                <a:latin typeface="Times New Roman" panose="02020603050405020304" pitchFamily="18" charset="0"/>
                <a:cs typeface="Times New Roman" panose="02020603050405020304" pitchFamily="18" charset="0"/>
              </a:rPr>
              <a:t>For Problem-Solving</a:t>
            </a:r>
            <a:endParaRPr lang="en-IN" b="1" dirty="0">
              <a:solidFill>
                <a:srgbClr val="05192D"/>
              </a:solidFill>
              <a:latin typeface="Times New Roman" panose="02020603050405020304" pitchFamily="18" charset="0"/>
              <a:cs typeface="Times New Roman" panose="02020603050405020304" pitchFamily="18" charset="0"/>
            </a:endParaRPr>
          </a:p>
          <a:p>
            <a:r>
              <a:rPr lang="en-IN" b="1" i="0" dirty="0">
                <a:solidFill>
                  <a:srgbClr val="05192D"/>
                </a:solidFill>
                <a:effectLst/>
                <a:latin typeface="Times New Roman" panose="02020603050405020304" pitchFamily="18" charset="0"/>
                <a:cs typeface="Times New Roman" panose="02020603050405020304" pitchFamily="18" charset="0"/>
              </a:rPr>
              <a:t>For Greater Understanding</a:t>
            </a:r>
          </a:p>
          <a:p>
            <a:r>
              <a:rPr lang="en-IN" b="1" i="0" dirty="0">
                <a:solidFill>
                  <a:srgbClr val="05192D"/>
                </a:solidFill>
                <a:effectLst/>
                <a:latin typeface="Times New Roman" panose="02020603050405020304" pitchFamily="18" charset="0"/>
                <a:cs typeface="Times New Roman" panose="02020603050405020304" pitchFamily="18" charset="0"/>
              </a:rPr>
              <a:t>For Improving Processes </a:t>
            </a:r>
            <a:endParaRPr lang="en-IN" b="1" dirty="0">
              <a:solidFill>
                <a:srgbClr val="05192D"/>
              </a:solidFill>
              <a:latin typeface="Times New Roman" panose="02020603050405020304" pitchFamily="18" charset="0"/>
              <a:cs typeface="Times New Roman" panose="02020603050405020304" pitchFamily="18" charset="0"/>
            </a:endParaRPr>
          </a:p>
          <a:p>
            <a:r>
              <a:rPr lang="en-IN" b="1" i="0" dirty="0">
                <a:solidFill>
                  <a:srgbClr val="05192D"/>
                </a:solidFill>
                <a:effectLst/>
                <a:latin typeface="Times New Roman" panose="02020603050405020304" pitchFamily="18" charset="0"/>
                <a:cs typeface="Times New Roman" panose="02020603050405020304" pitchFamily="18" charset="0"/>
              </a:rPr>
              <a:t>For Understanding Behaviour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43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4CFF-26E2-B228-3542-266E41E5F784}"/>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What is BIG DATA ?</a:t>
            </a:r>
          </a:p>
        </p:txBody>
      </p:sp>
      <p:sp>
        <p:nvSpPr>
          <p:cNvPr id="3" name="Content Placeholder 2">
            <a:extLst>
              <a:ext uri="{FF2B5EF4-FFF2-40B4-BE49-F238E27FC236}">
                <a16:creationId xmlns:a16="http://schemas.microsoft.com/office/drawing/2014/main" id="{3DFDEC7D-6550-6CA2-E743-B9F087BF26A7}"/>
              </a:ext>
            </a:extLst>
          </p:cNvPr>
          <p:cNvSpPr>
            <a:spLocks noGrp="1"/>
          </p:cNvSpPr>
          <p:nvPr>
            <p:ph idx="1"/>
          </p:nvPr>
        </p:nvSpPr>
        <p:spPr/>
        <p:txBody>
          <a:bodyPr/>
          <a:lstStyle/>
          <a:p>
            <a:r>
              <a:rPr lang="en-US" b="1" i="0" dirty="0">
                <a:solidFill>
                  <a:srgbClr val="222222"/>
                </a:solidFill>
                <a:effectLst/>
                <a:latin typeface="Times New Roman" panose="02020603050405020304" pitchFamily="18" charset="0"/>
                <a:cs typeface="Times New Roman" panose="02020603050405020304" pitchFamily="18" charset="0"/>
              </a:rPr>
              <a:t>Big Data</a:t>
            </a:r>
            <a:r>
              <a:rPr lang="en-US" b="0" i="0" dirty="0">
                <a:solidFill>
                  <a:srgbClr val="222222"/>
                </a:solidFill>
                <a:effectLst/>
                <a:latin typeface="Times New Roman" panose="02020603050405020304" pitchFamily="18" charset="0"/>
                <a:cs typeface="Times New Roman" panose="02020603050405020304" pitchFamily="18" charset="0"/>
              </a:rPr>
              <a:t> is a collection of data that is huge in volume, yet growing exponentially with time. It is a data with so large size and complexity that none of traditional data management tools can store it or process it efficiently. Big data is also a data but with huge size.</a:t>
            </a:r>
          </a:p>
          <a:p>
            <a:endParaRPr lang="en-US" b="0" i="0" dirty="0">
              <a:solidFill>
                <a:srgbClr val="222222"/>
              </a:solidFill>
              <a:effectLst/>
              <a:latin typeface="Times New Roman" panose="02020603050405020304" pitchFamily="18" charset="0"/>
              <a:cs typeface="Times New Roman" panose="02020603050405020304" pitchFamily="18" charset="0"/>
            </a:endParaRPr>
          </a:p>
          <a:p>
            <a:pPr algn="l"/>
            <a:r>
              <a:rPr lang="en-US" b="0" i="0" dirty="0">
                <a:solidFill>
                  <a:srgbClr val="222222"/>
                </a:solidFill>
                <a:effectLst/>
                <a:latin typeface="Times New Roman" panose="02020603050405020304" pitchFamily="18" charset="0"/>
                <a:cs typeface="Times New Roman" panose="02020603050405020304" pitchFamily="18" charset="0"/>
              </a:rPr>
              <a:t>The </a:t>
            </a:r>
            <a:r>
              <a:rPr lang="en-US" b="1" i="0" dirty="0">
                <a:solidFill>
                  <a:srgbClr val="222222"/>
                </a:solidFill>
                <a:effectLst/>
                <a:latin typeface="Times New Roman" panose="02020603050405020304" pitchFamily="18" charset="0"/>
                <a:cs typeface="Times New Roman" panose="02020603050405020304" pitchFamily="18" charset="0"/>
              </a:rPr>
              <a:t>New York Stock Exchange</a:t>
            </a:r>
            <a:r>
              <a:rPr lang="en-US" b="0" i="0" dirty="0">
                <a:solidFill>
                  <a:srgbClr val="222222"/>
                </a:solidFill>
                <a:effectLst/>
                <a:latin typeface="Times New Roman" panose="02020603050405020304" pitchFamily="18" charset="0"/>
                <a:cs typeface="Times New Roman" panose="02020603050405020304" pitchFamily="18" charset="0"/>
              </a:rPr>
              <a:t> is an example of Big Data that generates about </a:t>
            </a:r>
            <a:r>
              <a:rPr lang="en-US" b="1" i="1" dirty="0">
                <a:solidFill>
                  <a:srgbClr val="222222"/>
                </a:solidFill>
                <a:effectLst/>
                <a:latin typeface="Times New Roman" panose="02020603050405020304" pitchFamily="18" charset="0"/>
                <a:cs typeface="Times New Roman" panose="02020603050405020304" pitchFamily="18" charset="0"/>
              </a:rPr>
              <a:t>one terabyte</a:t>
            </a:r>
            <a:r>
              <a:rPr lang="en-US" b="0" i="0" dirty="0">
                <a:solidFill>
                  <a:srgbClr val="222222"/>
                </a:solidFill>
                <a:effectLst/>
                <a:latin typeface="Times New Roman" panose="02020603050405020304" pitchFamily="18" charset="0"/>
                <a:cs typeface="Times New Roman" panose="02020603050405020304" pitchFamily="18" charset="0"/>
              </a:rPr>
              <a:t> of new trade data per day.</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11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FB51-9A74-0D73-09F9-35C124FE6874}"/>
              </a:ext>
            </a:extLst>
          </p:cNvPr>
          <p:cNvSpPr>
            <a:spLocks noGrp="1"/>
          </p:cNvSpPr>
          <p:nvPr>
            <p:ph type="title"/>
          </p:nvPr>
        </p:nvSpPr>
        <p:spPr>
          <a:xfrm>
            <a:off x="838200" y="635267"/>
            <a:ext cx="10515600" cy="1055421"/>
          </a:xfrm>
        </p:spPr>
        <p:txBody>
          <a:bodyPr>
            <a:normAutofit fontScale="90000"/>
          </a:bodyPr>
          <a:lstStyle/>
          <a:p>
            <a:r>
              <a:rPr lang="en-IN" b="1" i="1" u="sng" dirty="0">
                <a:latin typeface="Times New Roman" panose="02020603050405020304" pitchFamily="18" charset="0"/>
                <a:cs typeface="Times New Roman" panose="02020603050405020304" pitchFamily="18" charset="0"/>
              </a:rPr>
              <a:t>Difference between structured, semi structured and un structured data</a:t>
            </a:r>
            <a:r>
              <a:rPr lang="en-IN" b="1" i="1" u="sng" dirty="0"/>
              <a:t>.</a:t>
            </a:r>
            <a:br>
              <a:rPr lang="en-IN" b="1" i="1" u="sng" dirty="0"/>
            </a:br>
            <a:endParaRPr lang="en-IN" b="1" i="1" u="sng" dirty="0"/>
          </a:p>
        </p:txBody>
      </p:sp>
      <p:pic>
        <p:nvPicPr>
          <p:cNvPr id="4" name="Content Placeholder 3">
            <a:extLst>
              <a:ext uri="{FF2B5EF4-FFF2-40B4-BE49-F238E27FC236}">
                <a16:creationId xmlns:a16="http://schemas.microsoft.com/office/drawing/2014/main" id="{B0AA787C-4B9F-11EC-36A7-A1BFB3B98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9945" y="1896177"/>
            <a:ext cx="6189043" cy="4326555"/>
          </a:xfrm>
          <a:prstGeom prst="rect">
            <a:avLst/>
          </a:prstGeom>
        </p:spPr>
      </p:pic>
    </p:spTree>
    <p:extLst>
      <p:ext uri="{BB962C8B-B14F-4D97-AF65-F5344CB8AC3E}">
        <p14:creationId xmlns:p14="http://schemas.microsoft.com/office/powerpoint/2010/main" val="197444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2088-1A95-21CB-3E94-C2D959C5EFD4}"/>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What is quantitative and qualitative data?</a:t>
            </a:r>
          </a:p>
        </p:txBody>
      </p:sp>
      <p:sp>
        <p:nvSpPr>
          <p:cNvPr id="3" name="Text Placeholder 2">
            <a:extLst>
              <a:ext uri="{FF2B5EF4-FFF2-40B4-BE49-F238E27FC236}">
                <a16:creationId xmlns:a16="http://schemas.microsoft.com/office/drawing/2014/main" id="{D0E3C46A-1849-5BD6-A656-25E38FEE50E0}"/>
              </a:ext>
            </a:extLst>
          </p:cNvPr>
          <p:cNvSpPr>
            <a:spLocks noGrp="1"/>
          </p:cNvSpPr>
          <p:nvPr>
            <p:ph type="body" idx="1"/>
          </p:nvPr>
        </p:nvSpPr>
        <p:spPr>
          <a:xfrm>
            <a:off x="839788" y="1690688"/>
            <a:ext cx="5157787" cy="823912"/>
          </a:xfrm>
        </p:spPr>
        <p:txBody>
          <a:bodyPr/>
          <a:lstStyle/>
          <a:p>
            <a:pPr algn="ctr"/>
            <a:r>
              <a:rPr lang="en-IN" b="1" u="sng" dirty="0">
                <a:latin typeface="Times New Roman" panose="02020603050405020304" pitchFamily="18" charset="0"/>
                <a:cs typeface="Times New Roman" panose="02020603050405020304" pitchFamily="18" charset="0"/>
              </a:rPr>
              <a:t> </a:t>
            </a:r>
            <a:r>
              <a:rPr lang="en-US" b="1" u="sng" dirty="0">
                <a:effectLst/>
                <a:latin typeface="Times New Roman" panose="02020603050405020304" pitchFamily="18" charset="0"/>
                <a:cs typeface="Times New Roman" panose="02020603050405020304" pitchFamily="18" charset="0"/>
              </a:rPr>
              <a:t>Qualitative</a:t>
            </a:r>
            <a:endParaRPr lang="en-IN"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F126EBC-B64E-C384-8231-0E36FFED6FBF}"/>
              </a:ext>
            </a:extLst>
          </p:cNvPr>
          <p:cNvSpPr>
            <a:spLocks noGrp="1"/>
          </p:cNvSpPr>
          <p:nvPr>
            <p:ph sz="half" idx="2"/>
          </p:nvPr>
        </p:nvSpPr>
        <p:spPr/>
        <p:txBody>
          <a:bodyPr>
            <a:normAutofit fontScale="92500" lnSpcReduction="20000"/>
          </a:bodyPr>
          <a:lstStyle/>
          <a:p>
            <a:pPr algn="l"/>
            <a:r>
              <a:rPr lang="en-US" i="0" dirty="0">
                <a:effectLst/>
                <a:latin typeface="Times New Roman" panose="02020603050405020304" pitchFamily="18" charset="0"/>
                <a:cs typeface="Times New Roman" panose="02020603050405020304" pitchFamily="18" charset="0"/>
              </a:rPr>
              <a:t>Qualitative data is non-statistical and is typically unstructured or semi-structured. This data isn’t necessarily measured using hard numbers used to develop graphs and charts. Instead, it is categorized based on properties, attributes, labels, and other identifiers.</a:t>
            </a:r>
          </a:p>
          <a:p>
            <a:pPr algn="l"/>
            <a:r>
              <a:rPr lang="en-US" i="0" dirty="0">
                <a:effectLst/>
                <a:latin typeface="Times New Roman" panose="02020603050405020304" pitchFamily="18" charset="0"/>
                <a:cs typeface="Times New Roman" panose="02020603050405020304" pitchFamily="18" charset="0"/>
              </a:rPr>
              <a:t>Qualitative data can be used to ask the question “why.” It is investigative and is often open-ended until further research is conducted. Generating this data from qualitative research is used for theorizations, interpretations, developing hypotheses, and initial understandings.</a:t>
            </a:r>
          </a:p>
          <a:p>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5365962-F338-C9D5-92FB-5A3ABEE90544}"/>
              </a:ext>
            </a:extLst>
          </p:cNvPr>
          <p:cNvSpPr>
            <a:spLocks noGrp="1"/>
          </p:cNvSpPr>
          <p:nvPr>
            <p:ph type="body" sz="quarter" idx="3"/>
          </p:nvPr>
        </p:nvSpPr>
        <p:spPr>
          <a:xfrm>
            <a:off x="6670985" y="2045691"/>
            <a:ext cx="4185618" cy="576262"/>
          </a:xfrm>
        </p:spPr>
        <p:txBody>
          <a:bodyPr/>
          <a:lstStyle/>
          <a:p>
            <a:pPr algn="ctr"/>
            <a:r>
              <a:rPr lang="en-US" b="1" i="0" u="sng" dirty="0">
                <a:effectLst/>
                <a:latin typeface="Times New Roman" panose="02020603050405020304" pitchFamily="18" charset="0"/>
                <a:cs typeface="Times New Roman" panose="02020603050405020304" pitchFamily="18" charset="0"/>
              </a:rPr>
              <a:t> Quantitative </a:t>
            </a:r>
          </a:p>
        </p:txBody>
      </p:sp>
      <p:sp>
        <p:nvSpPr>
          <p:cNvPr id="6" name="Content Placeholder 5">
            <a:extLst>
              <a:ext uri="{FF2B5EF4-FFF2-40B4-BE49-F238E27FC236}">
                <a16:creationId xmlns:a16="http://schemas.microsoft.com/office/drawing/2014/main" id="{2C3C5FFF-26D0-488A-FB66-545832E755C4}"/>
              </a:ext>
            </a:extLst>
          </p:cNvPr>
          <p:cNvSpPr>
            <a:spLocks noGrp="1"/>
          </p:cNvSpPr>
          <p:nvPr>
            <p:ph sz="quarter" idx="4"/>
          </p:nvPr>
        </p:nvSpPr>
        <p:spPr>
          <a:xfrm>
            <a:off x="6172200" y="2737244"/>
            <a:ext cx="5183188" cy="3461943"/>
          </a:xfrm>
        </p:spPr>
        <p:txBody>
          <a:bodyPr>
            <a:normAutofit fontScale="92500" lnSpcReduction="20000"/>
          </a:bodyPr>
          <a:lstStyle/>
          <a:p>
            <a:pPr algn="l"/>
            <a:r>
              <a:rPr lang="en-US" b="0" i="0" dirty="0">
                <a:effectLst/>
                <a:latin typeface="Times New Roman" panose="02020603050405020304" pitchFamily="18" charset="0"/>
                <a:cs typeface="Times New Roman" panose="02020603050405020304" pitchFamily="18" charset="0"/>
              </a:rPr>
              <a:t>Contrary to qualitative data, quantitative data is statistical and is typically structured in nature – meaning it is more rigid and defined. This data type is measured using numbers and values, making it a more suitable candidate for data analysis.</a:t>
            </a:r>
          </a:p>
          <a:p>
            <a:pPr algn="l"/>
            <a:r>
              <a:rPr lang="en-US" b="0" i="0" dirty="0">
                <a:effectLst/>
                <a:latin typeface="Times New Roman" panose="02020603050405020304" pitchFamily="18" charset="0"/>
                <a:cs typeface="Times New Roman" panose="02020603050405020304" pitchFamily="18" charset="0"/>
              </a:rPr>
              <a:t>Whereas qualitative is open for exploration, quantitative data is much more concise and close-ended. It can be used to ask the questions “how much” or “how many,” followed by conclusive information.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36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0DC0-9D11-4853-3D4F-F3C659D980B9}"/>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The V’s in BIG DATA.</a:t>
            </a:r>
          </a:p>
        </p:txBody>
      </p:sp>
      <p:sp>
        <p:nvSpPr>
          <p:cNvPr id="3" name="Content Placeholder 2">
            <a:extLst>
              <a:ext uri="{FF2B5EF4-FFF2-40B4-BE49-F238E27FC236}">
                <a16:creationId xmlns:a16="http://schemas.microsoft.com/office/drawing/2014/main" id="{8F2D6065-03F7-B8C2-09B5-23716E6DB9F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1. Volume</a:t>
            </a:r>
          </a:p>
          <a:p>
            <a:r>
              <a:rPr lang="en-IN" dirty="0">
                <a:latin typeface="Times New Roman" panose="02020603050405020304" pitchFamily="18" charset="0"/>
                <a:cs typeface="Times New Roman" panose="02020603050405020304" pitchFamily="18" charset="0"/>
              </a:rPr>
              <a:t>2. Velocity</a:t>
            </a:r>
          </a:p>
          <a:p>
            <a:r>
              <a:rPr lang="en-IN" dirty="0">
                <a:latin typeface="Times New Roman" panose="02020603050405020304" pitchFamily="18" charset="0"/>
                <a:cs typeface="Times New Roman" panose="02020603050405020304" pitchFamily="18" charset="0"/>
              </a:rPr>
              <a:t>3. Variety</a:t>
            </a:r>
          </a:p>
          <a:p>
            <a:r>
              <a:rPr lang="en-IN" dirty="0">
                <a:latin typeface="Times New Roman" panose="02020603050405020304" pitchFamily="18" charset="0"/>
                <a:cs typeface="Times New Roman" panose="02020603050405020304" pitchFamily="18" charset="0"/>
              </a:rPr>
              <a:t>4. Veracity</a:t>
            </a:r>
          </a:p>
          <a:p>
            <a:r>
              <a:rPr lang="en-IN" dirty="0">
                <a:latin typeface="Times New Roman" panose="02020603050405020304" pitchFamily="18" charset="0"/>
                <a:cs typeface="Times New Roman" panose="02020603050405020304" pitchFamily="18" charset="0"/>
              </a:rPr>
              <a:t>5. Value</a:t>
            </a:r>
          </a:p>
          <a:p>
            <a:r>
              <a:rPr lang="en-IN" dirty="0">
                <a:latin typeface="Times New Roman" panose="02020603050405020304" pitchFamily="18" charset="0"/>
                <a:cs typeface="Times New Roman" panose="02020603050405020304" pitchFamily="18" charset="0"/>
              </a:rPr>
              <a:t>6. Variability .</a:t>
            </a:r>
            <a:r>
              <a:rPr lang="en-IN" b="1" i="0" dirty="0">
                <a:solidFill>
                  <a:srgbClr val="FFFFFF"/>
                </a:solidFill>
                <a:effectLst/>
                <a:latin typeface="Times New Roman" panose="02020603050405020304" pitchFamily="18" charset="0"/>
                <a:cs typeface="Times New Roman" panose="02020603050405020304" pitchFamily="18" charset="0"/>
              </a:rPr>
              <a:t>Variability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10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DD9F-6806-DB36-AD38-8EA9F2F1490E}"/>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Tools used in BIG DATA</a:t>
            </a:r>
          </a:p>
        </p:txBody>
      </p:sp>
      <p:sp>
        <p:nvSpPr>
          <p:cNvPr id="3" name="Content Placeholder 2">
            <a:extLst>
              <a:ext uri="{FF2B5EF4-FFF2-40B4-BE49-F238E27FC236}">
                <a16:creationId xmlns:a16="http://schemas.microsoft.com/office/drawing/2014/main" id="{DF3FC53D-4B66-AE40-E9E6-49A9052A74AF}"/>
              </a:ext>
            </a:extLst>
          </p:cNvPr>
          <p:cNvSpPr>
            <a:spLocks noGrp="1"/>
          </p:cNvSpPr>
          <p:nvPr>
            <p:ph idx="1"/>
          </p:nvPr>
        </p:nvSpPr>
        <p:spPr/>
        <p:txBody>
          <a:bodyPr>
            <a:normAutofit/>
          </a:bodyPr>
          <a:lstStyle/>
          <a:p>
            <a:pPr marL="0" indent="0">
              <a:buNone/>
            </a:pPr>
            <a:r>
              <a:rPr lang="en-US" b="0" i="0" dirty="0">
                <a:effectLst/>
                <a:latin typeface="Times New Roman" panose="02020603050405020304" pitchFamily="18" charset="0"/>
                <a:cs typeface="Times New Roman" panose="02020603050405020304" pitchFamily="18" charset="0"/>
              </a:rPr>
              <a:t>1. APACHE Hadoop </a:t>
            </a:r>
          </a:p>
          <a:p>
            <a:pPr marL="0" indent="0">
              <a:buNone/>
            </a:pPr>
            <a:r>
              <a:rPr lang="en-US" b="0" i="0" dirty="0">
                <a:effectLst/>
                <a:latin typeface="Times New Roman" panose="02020603050405020304" pitchFamily="18" charset="0"/>
                <a:cs typeface="Times New Roman" panose="02020603050405020304" pitchFamily="18" charset="0"/>
              </a:rPr>
              <a:t>2. Cassandra </a:t>
            </a:r>
          </a:p>
          <a:p>
            <a:pPr marL="0" indent="0">
              <a:buNone/>
            </a:pPr>
            <a:r>
              <a:rPr lang="en-US" b="0" i="0" dirty="0">
                <a:effectLst/>
                <a:latin typeface="Times New Roman" panose="02020603050405020304" pitchFamily="18" charset="0"/>
                <a:cs typeface="Times New Roman" panose="02020603050405020304" pitchFamily="18" charset="0"/>
              </a:rPr>
              <a:t>3. </a:t>
            </a:r>
            <a:r>
              <a:rPr lang="en-US" b="0" i="0" dirty="0" err="1">
                <a:effectLst/>
                <a:latin typeface="Times New Roman" panose="02020603050405020304" pitchFamily="18" charset="0"/>
                <a:cs typeface="Times New Roman" panose="02020603050405020304" pitchFamily="18" charset="0"/>
              </a:rPr>
              <a:t>Qubole</a:t>
            </a:r>
            <a:r>
              <a:rPr lang="en-US" b="0" i="0" dirty="0">
                <a:effectLst/>
                <a:latin typeface="Times New Roman" panose="02020603050405020304" pitchFamily="18" charset="0"/>
                <a:cs typeface="Times New Roman" panose="02020603050405020304" pitchFamily="18" charset="0"/>
              </a:rPr>
              <a:t> </a:t>
            </a:r>
          </a:p>
          <a:p>
            <a:pPr marL="0" indent="0">
              <a:buNone/>
            </a:pPr>
            <a:r>
              <a:rPr lang="en-US" b="0" i="0" dirty="0">
                <a:effectLst/>
                <a:latin typeface="Times New Roman" panose="02020603050405020304" pitchFamily="18" charset="0"/>
                <a:cs typeface="Times New Roman" panose="02020603050405020304" pitchFamily="18" charset="0"/>
              </a:rPr>
              <a:t>4. </a:t>
            </a:r>
            <a:r>
              <a:rPr lang="en-US" b="0" i="0" dirty="0" err="1">
                <a:effectLst/>
                <a:latin typeface="Times New Roman" panose="02020603050405020304" pitchFamily="18" charset="0"/>
                <a:cs typeface="Times New Roman" panose="02020603050405020304" pitchFamily="18" charset="0"/>
              </a:rPr>
              <a:t>Xplenty</a:t>
            </a:r>
            <a:r>
              <a:rPr lang="en-US" b="0" i="0" dirty="0">
                <a:effectLst/>
                <a:latin typeface="Times New Roman" panose="02020603050405020304" pitchFamily="18" charset="0"/>
                <a:cs typeface="Times New Roman" panose="02020603050405020304" pitchFamily="18" charset="0"/>
              </a:rPr>
              <a:t>  </a:t>
            </a:r>
          </a:p>
          <a:p>
            <a:pPr marL="0" indent="0">
              <a:buNone/>
            </a:pPr>
            <a:r>
              <a:rPr lang="en-US" b="0" i="0" dirty="0">
                <a:effectLst/>
                <a:latin typeface="Times New Roman" panose="02020603050405020304" pitchFamily="18" charset="0"/>
                <a:cs typeface="Times New Roman" panose="02020603050405020304" pitchFamily="18" charset="0"/>
              </a:rPr>
              <a:t>5. Spark </a:t>
            </a:r>
          </a:p>
          <a:p>
            <a:pPr marL="0" indent="0">
              <a:buNone/>
            </a:pPr>
            <a:r>
              <a:rPr lang="en-US" b="0" i="0" dirty="0">
                <a:effectLst/>
                <a:latin typeface="Times New Roman" panose="02020603050405020304" pitchFamily="18" charset="0"/>
                <a:cs typeface="Times New Roman" panose="02020603050405020304" pitchFamily="18" charset="0"/>
              </a:rPr>
              <a:t>6.Mongo DB</a:t>
            </a:r>
          </a:p>
          <a:p>
            <a:pPr marL="0" indent="0">
              <a:buNone/>
            </a:pPr>
            <a:r>
              <a:rPr lang="en-US" b="0" i="0" dirty="0">
                <a:effectLst/>
                <a:latin typeface="Times New Roman" panose="02020603050405020304" pitchFamily="18" charset="0"/>
                <a:cs typeface="Times New Roman" panose="02020603050405020304" pitchFamily="18" charset="0"/>
              </a:rPr>
              <a:t>7. Apache Storm </a:t>
            </a:r>
          </a:p>
          <a:p>
            <a:pPr marL="0" indent="0">
              <a:buNone/>
            </a:pPr>
            <a:r>
              <a:rPr lang="en-US" b="0" i="0" dirty="0">
                <a:effectLst/>
                <a:latin typeface="Times New Roman" panose="02020603050405020304" pitchFamily="18" charset="0"/>
                <a:cs typeface="Times New Roman" panose="02020603050405020304" pitchFamily="18" charset="0"/>
              </a:rPr>
              <a:t>8. SAS.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55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BDA0-D7C0-44DF-8712-329F1C9BE4C8}"/>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Types of data.</a:t>
            </a:r>
          </a:p>
        </p:txBody>
      </p:sp>
      <p:sp>
        <p:nvSpPr>
          <p:cNvPr id="3" name="Content Placeholder 2">
            <a:extLst>
              <a:ext uri="{FF2B5EF4-FFF2-40B4-BE49-F238E27FC236}">
                <a16:creationId xmlns:a16="http://schemas.microsoft.com/office/drawing/2014/main" id="{B044363E-CC25-C54F-FB1F-F314C45D3B13}"/>
              </a:ext>
            </a:extLst>
          </p:cNvPr>
          <p:cNvSpPr>
            <a:spLocks noGrp="1"/>
          </p:cNvSpPr>
          <p:nvPr>
            <p:ph idx="1"/>
          </p:nvPr>
        </p:nvSpPr>
        <p:spPr/>
        <p:txBody>
          <a:bodyPr/>
          <a:lstStyle/>
          <a:p>
            <a:pPr algn="l"/>
            <a:r>
              <a:rPr lang="en-IN" i="0" dirty="0">
                <a:effectLst/>
                <a:latin typeface="Times New Roman" panose="02020603050405020304" pitchFamily="18" charset="0"/>
                <a:cs typeface="Times New Roman" panose="02020603050405020304" pitchFamily="18" charset="0"/>
              </a:rPr>
              <a:t>The data is classified into majorly four categories:</a:t>
            </a:r>
          </a:p>
          <a:p>
            <a:pPr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Nominal data.</a:t>
            </a:r>
          </a:p>
          <a:p>
            <a:pPr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Ordinal data.</a:t>
            </a:r>
          </a:p>
          <a:p>
            <a:pPr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Discrete data.</a:t>
            </a:r>
          </a:p>
          <a:p>
            <a:pPr algn="l">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Continuous data.</a:t>
            </a:r>
          </a:p>
          <a:p>
            <a:pPr marL="0" indent="0">
              <a:buNone/>
            </a:pPr>
            <a:br>
              <a:rPr lang="en-IN" b="0" i="0" dirty="0">
                <a:solidFill>
                  <a:srgbClr val="BDC1C6"/>
                </a:solidFill>
                <a:effectLst/>
                <a:latin typeface="arial" panose="020B0604020202020204" pitchFamily="34" charset="0"/>
              </a:rPr>
            </a:br>
            <a:endParaRPr lang="en-IN" dirty="0"/>
          </a:p>
        </p:txBody>
      </p:sp>
    </p:spTree>
    <p:extLst>
      <p:ext uri="{BB962C8B-B14F-4D97-AF65-F5344CB8AC3E}">
        <p14:creationId xmlns:p14="http://schemas.microsoft.com/office/powerpoint/2010/main" val="3159604212"/>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103</TotalTime>
  <Words>1124</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Times New Roman</vt:lpstr>
      <vt:lpstr>Trebuchet MS</vt:lpstr>
      <vt:lpstr>Wingdings 3</vt:lpstr>
      <vt:lpstr>Facet</vt:lpstr>
      <vt:lpstr>ASSIGNMENT-01</vt:lpstr>
      <vt:lpstr>The difference between data and information.</vt:lpstr>
      <vt:lpstr>How is data useful for us?</vt:lpstr>
      <vt:lpstr>What is BIG DATA ?</vt:lpstr>
      <vt:lpstr>Difference between structured, semi structured and un structured data. </vt:lpstr>
      <vt:lpstr>What is quantitative and qualitative data?</vt:lpstr>
      <vt:lpstr>The V’s in BIG DATA.</vt:lpstr>
      <vt:lpstr>Tools used in BIG DATA</vt:lpstr>
      <vt:lpstr>Types of data.</vt:lpstr>
      <vt:lpstr>Qualitative or Categorical Data </vt:lpstr>
      <vt:lpstr>Nominal Data </vt:lpstr>
      <vt:lpstr>Ordinal Data </vt:lpstr>
      <vt:lpstr>Quantitative Data </vt:lpstr>
      <vt:lpstr>Discrete Data </vt:lpstr>
      <vt:lpstr>Continuous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ASSIGNMENT-01</dc:title>
  <dc:creator>Deep Bhoyar</dc:creator>
  <cp:lastModifiedBy>Deep Bhoyar</cp:lastModifiedBy>
  <cp:revision>1</cp:revision>
  <dcterms:created xsi:type="dcterms:W3CDTF">2023-01-18T05:55:26Z</dcterms:created>
  <dcterms:modified xsi:type="dcterms:W3CDTF">2023-01-18T07:38:29Z</dcterms:modified>
</cp:coreProperties>
</file>