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0"/>
  </p:notesMasterIdLst>
  <p:sldIdLst>
    <p:sldId id="256" r:id="rId2"/>
    <p:sldId id="258" r:id="rId3"/>
    <p:sldId id="261" r:id="rId4"/>
    <p:sldId id="262" r:id="rId5"/>
    <p:sldId id="263" r:id="rId6"/>
    <p:sldId id="264" r:id="rId7"/>
    <p:sldId id="267" r:id="rId8"/>
    <p:sldId id="270" r:id="rId9"/>
    <p:sldId id="312" r:id="rId10"/>
    <p:sldId id="313" r:id="rId11"/>
    <p:sldId id="314" r:id="rId12"/>
    <p:sldId id="315" r:id="rId13"/>
    <p:sldId id="316" r:id="rId14"/>
    <p:sldId id="301" r:id="rId15"/>
    <p:sldId id="302" r:id="rId16"/>
    <p:sldId id="317" r:id="rId17"/>
    <p:sldId id="303" r:id="rId18"/>
    <p:sldId id="272" r:id="rId19"/>
    <p:sldId id="304" r:id="rId20"/>
    <p:sldId id="305" r:id="rId21"/>
    <p:sldId id="275" r:id="rId22"/>
    <p:sldId id="306" r:id="rId23"/>
    <p:sldId id="307" r:id="rId24"/>
    <p:sldId id="308" r:id="rId25"/>
    <p:sldId id="309" r:id="rId26"/>
    <p:sldId id="276" r:id="rId27"/>
    <p:sldId id="310" r:id="rId28"/>
    <p:sldId id="311" r:id="rId29"/>
  </p:sldIdLst>
  <p:sldSz cx="9144000" cy="5143500" type="screen16x9"/>
  <p:notesSz cx="6858000" cy="9144000"/>
  <p:embeddedFontLst>
    <p:embeddedFont>
      <p:font typeface="Anaheim" panose="020B0604020202020204" charset="0"/>
      <p:regular r:id="rId31"/>
    </p:embeddedFont>
    <p:embeddedFont>
      <p:font typeface="Barlow Condensed ExtraBold" panose="00000906000000000000" pitchFamily="2" charset="0"/>
      <p:bold r:id="rId32"/>
      <p:boldItalic r:id="rId33"/>
    </p:embeddedFont>
    <p:embeddedFont>
      <p:font typeface="Consolas" panose="020B0609020204030204" pitchFamily="49" charset="0"/>
      <p:regular r:id="rId34"/>
      <p:bold r:id="rId35"/>
      <p:italic r:id="rId36"/>
      <p:boldItalic r:id="rId37"/>
    </p:embeddedFont>
    <p:embeddedFont>
      <p:font typeface="Overpass Mono"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1DC5D0-B862-4036-AB43-01B51E2CA719}">
  <a:tblStyle styleId="{B81DC5D0-B862-4036-AB43-01B51E2CA71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0FA96AF-602A-48EC-ADB1-81503C761F6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6" d="100"/>
          <a:sy n="96" d="100"/>
        </p:scale>
        <p:origin x="4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600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890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858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7822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8030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0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404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720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2927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691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b3994a78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b3994a78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413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110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027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819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de203a35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de203a35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de203a35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de203a35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4058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474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386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6" r:id="rId5"/>
    <p:sldLayoutId id="2147483658" r:id="rId6"/>
    <p:sldLayoutId id="2147483659" r:id="rId7"/>
    <p:sldLayoutId id="2147483661" r:id="rId8"/>
    <p:sldLayoutId id="2147483662" r:id="rId9"/>
    <p:sldLayoutId id="2147483665"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sz="5400" dirty="0"/>
              <a:t>Lesson 2 – Loops Ifs Functions</a:t>
            </a:r>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2100" dirty="0">
                <a:solidFill>
                  <a:schemeClr val="dk2"/>
                </a:solidFill>
              </a:rPr>
              <a:t>Learning python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Elif</a:t>
            </a:r>
            <a:endParaRPr lang="en-US" dirty="0"/>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94;p34">
            <a:extLst>
              <a:ext uri="{FF2B5EF4-FFF2-40B4-BE49-F238E27FC236}">
                <a16:creationId xmlns:a16="http://schemas.microsoft.com/office/drawing/2014/main" id="{B538697F-8EB4-0D7A-6BB2-7BF327CADA7A}"/>
              </a:ext>
            </a:extLst>
          </p:cNvPr>
          <p:cNvSpPr txBox="1">
            <a:spLocks/>
          </p:cNvSpPr>
          <p:nvPr/>
        </p:nvSpPr>
        <p:spPr>
          <a:xfrm flipH="1">
            <a:off x="1731802" y="1897175"/>
            <a:ext cx="5680396" cy="1992284"/>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l-GR" dirty="0"/>
              <a:t>η </a:t>
            </a:r>
            <a:r>
              <a:rPr lang="el-GR" dirty="0" err="1"/>
              <a:t>elif</a:t>
            </a:r>
            <a:r>
              <a:rPr lang="el-GR" dirty="0"/>
              <a:t> χρησιμοποιείται σαν να λέμε: "Αν το προηγούμενο που τσεκάραμε ήταν λάθος, τσέκαρε αυτό"</a:t>
            </a:r>
          </a:p>
        </p:txBody>
      </p:sp>
    </p:spTree>
    <p:extLst>
      <p:ext uri="{BB962C8B-B14F-4D97-AF65-F5344CB8AC3E}">
        <p14:creationId xmlns:p14="http://schemas.microsoft.com/office/powerpoint/2010/main" val="4273460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Else</a:t>
            </a:r>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94;p34">
            <a:extLst>
              <a:ext uri="{FF2B5EF4-FFF2-40B4-BE49-F238E27FC236}">
                <a16:creationId xmlns:a16="http://schemas.microsoft.com/office/drawing/2014/main" id="{B538697F-8EB4-0D7A-6BB2-7BF327CADA7A}"/>
              </a:ext>
            </a:extLst>
          </p:cNvPr>
          <p:cNvSpPr txBox="1">
            <a:spLocks/>
          </p:cNvSpPr>
          <p:nvPr/>
        </p:nvSpPr>
        <p:spPr>
          <a:xfrm flipH="1">
            <a:off x="1731802" y="1897175"/>
            <a:ext cx="5680396" cy="1992284"/>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l-GR" dirty="0"/>
              <a:t>Μπαίνει στο τέλος των </a:t>
            </a:r>
            <a:r>
              <a:rPr lang="el-GR" dirty="0" err="1"/>
              <a:t>if</a:t>
            </a:r>
            <a:r>
              <a:rPr lang="el-GR" dirty="0"/>
              <a:t> </a:t>
            </a:r>
            <a:r>
              <a:rPr lang="el-GR" dirty="0" err="1"/>
              <a:t>statements</a:t>
            </a:r>
            <a:r>
              <a:rPr lang="el-GR" dirty="0"/>
              <a:t> και χρησιμοποιείται σαν τελική λύση. Δηλαδή αν όλα τα προηγούμενα ήταν λάθος, τότε τρέξε αυτό το κομμάτι του κώδικα.</a:t>
            </a:r>
          </a:p>
        </p:txBody>
      </p:sp>
    </p:spTree>
    <p:extLst>
      <p:ext uri="{BB962C8B-B14F-4D97-AF65-F5344CB8AC3E}">
        <p14:creationId xmlns:p14="http://schemas.microsoft.com/office/powerpoint/2010/main" val="49146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94;p34">
            <a:extLst>
              <a:ext uri="{FF2B5EF4-FFF2-40B4-BE49-F238E27FC236}">
                <a16:creationId xmlns:a16="http://schemas.microsoft.com/office/drawing/2014/main" id="{B538697F-8EB4-0D7A-6BB2-7BF327CADA7A}"/>
              </a:ext>
            </a:extLst>
          </p:cNvPr>
          <p:cNvSpPr txBox="1">
            <a:spLocks/>
          </p:cNvSpPr>
          <p:nvPr/>
        </p:nvSpPr>
        <p:spPr>
          <a:xfrm flipH="1">
            <a:off x="1159565" y="1948070"/>
            <a:ext cx="6044340" cy="2692008"/>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l-GR" dirty="0">
                <a:solidFill>
                  <a:schemeClr val="tx2"/>
                </a:solidFill>
              </a:rPr>
              <a:t>Σημείωση</a:t>
            </a:r>
            <a:r>
              <a:rPr lang="el-GR" dirty="0"/>
              <a:t> : Στις </a:t>
            </a:r>
            <a:r>
              <a:rPr lang="el-GR" dirty="0" err="1"/>
              <a:t>if</a:t>
            </a:r>
            <a:r>
              <a:rPr lang="el-GR" dirty="0"/>
              <a:t> </a:t>
            </a:r>
            <a:r>
              <a:rPr lang="el-GR" dirty="0" err="1"/>
              <a:t>statements</a:t>
            </a:r>
            <a:r>
              <a:rPr lang="el-GR" dirty="0"/>
              <a:t> το πρόγραμμα μπαίνει και ελέγχει σε σειρά την μία μετά την άλλη. Αν η </a:t>
            </a:r>
            <a:r>
              <a:rPr lang="el-GR" dirty="0" err="1"/>
              <a:t>if</a:t>
            </a:r>
            <a:r>
              <a:rPr lang="el-GR" dirty="0"/>
              <a:t> δεν </a:t>
            </a:r>
            <a:r>
              <a:rPr lang="el-GR" dirty="0" err="1"/>
              <a:t>ειναι</a:t>
            </a:r>
            <a:r>
              <a:rPr lang="el-GR" dirty="0"/>
              <a:t> σωστή πάει στην </a:t>
            </a:r>
            <a:r>
              <a:rPr lang="el-GR" dirty="0" err="1"/>
              <a:t>elif</a:t>
            </a:r>
            <a:r>
              <a:rPr lang="el-GR" dirty="0"/>
              <a:t> και μετά στην </a:t>
            </a:r>
            <a:r>
              <a:rPr lang="el-GR" dirty="0" err="1"/>
              <a:t>else</a:t>
            </a:r>
            <a:r>
              <a:rPr lang="el-GR" dirty="0"/>
              <a:t>. Αν και η </a:t>
            </a:r>
            <a:r>
              <a:rPr lang="el-GR" dirty="0" err="1"/>
              <a:t>if</a:t>
            </a:r>
            <a:r>
              <a:rPr lang="el-GR" dirty="0"/>
              <a:t> και η </a:t>
            </a:r>
            <a:r>
              <a:rPr lang="el-GR" dirty="0" err="1"/>
              <a:t>elif</a:t>
            </a:r>
            <a:r>
              <a:rPr lang="el-GR" dirty="0"/>
              <a:t> </a:t>
            </a:r>
            <a:r>
              <a:rPr lang="el-GR" dirty="0" err="1"/>
              <a:t>ειναι</a:t>
            </a:r>
            <a:r>
              <a:rPr lang="el-GR" dirty="0"/>
              <a:t> σωστή θα πάει στην </a:t>
            </a:r>
            <a:r>
              <a:rPr lang="el-GR" dirty="0" err="1"/>
              <a:t>if</a:t>
            </a:r>
            <a:r>
              <a:rPr lang="el-GR" dirty="0"/>
              <a:t> και δεν θα πάει ποτέ στην </a:t>
            </a:r>
            <a:r>
              <a:rPr lang="el-GR" dirty="0" err="1"/>
              <a:t>elif</a:t>
            </a:r>
            <a:r>
              <a:rPr lang="el-GR" dirty="0"/>
              <a:t>.</a:t>
            </a:r>
          </a:p>
        </p:txBody>
      </p:sp>
    </p:spTree>
    <p:extLst>
      <p:ext uri="{BB962C8B-B14F-4D97-AF65-F5344CB8AC3E}">
        <p14:creationId xmlns:p14="http://schemas.microsoft.com/office/powerpoint/2010/main" val="4194041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1" name="Google Shape;661;p43"/>
          <p:cNvSpPr txBox="1">
            <a:spLocks noGrp="1"/>
          </p:cNvSpPr>
          <p:nvPr>
            <p:ph type="subTitle" idx="1"/>
          </p:nvPr>
        </p:nvSpPr>
        <p:spPr>
          <a:xfrm>
            <a:off x="318053" y="760579"/>
            <a:ext cx="8309112" cy="15893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000" dirty="0"/>
              <a:t>Πέρα </a:t>
            </a:r>
            <a:r>
              <a:rPr lang="el-GR" sz="2000" dirty="0" err="1"/>
              <a:t>απο</a:t>
            </a:r>
            <a:r>
              <a:rPr lang="el-GR" sz="2000" dirty="0"/>
              <a:t> τους τελεστές που προαναφέραμε, μπορεί να θέλουμε να ελέγξουμε 2 καταστάσεις για να τρέξει ένα κομμάτι κώδικα. Για να το κάνουμε αυτό μπορούμε να </a:t>
            </a:r>
            <a:r>
              <a:rPr lang="el-GR" sz="2000" dirty="0" err="1"/>
              <a:t>χρησιμοποιοήσουμε</a:t>
            </a:r>
            <a:r>
              <a:rPr lang="el-GR" sz="2000" dirty="0"/>
              <a:t> τους τελεστές and , </a:t>
            </a:r>
            <a:r>
              <a:rPr lang="el-GR" sz="2000" dirty="0" err="1"/>
              <a:t>or</a:t>
            </a:r>
            <a:r>
              <a:rPr lang="el-GR" sz="2000" dirty="0"/>
              <a:t> , </a:t>
            </a:r>
            <a:r>
              <a:rPr lang="el-GR" sz="2000" dirty="0" err="1"/>
              <a:t>not</a:t>
            </a:r>
            <a:endParaRPr lang="en-US" sz="2000" dirty="0"/>
          </a:p>
        </p:txBody>
      </p:sp>
      <p:sp>
        <p:nvSpPr>
          <p:cNvPr id="662" name="Google Shape;662;p43"/>
          <p:cNvSpPr txBox="1">
            <a:spLocks noGrp="1"/>
          </p:cNvSpPr>
          <p:nvPr>
            <p:ph type="title"/>
          </p:nvPr>
        </p:nvSpPr>
        <p:spPr>
          <a:xfrm>
            <a:off x="6347791" y="2784600"/>
            <a:ext cx="1957499" cy="54784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Not</a:t>
            </a:r>
          </a:p>
        </p:txBody>
      </p:sp>
      <p:sp>
        <p:nvSpPr>
          <p:cNvPr id="663" name="Google Shape;663;p43"/>
          <p:cNvSpPr txBox="1">
            <a:spLocks noGrp="1"/>
          </p:cNvSpPr>
          <p:nvPr>
            <p:ph type="subTitle" idx="2"/>
          </p:nvPr>
        </p:nvSpPr>
        <p:spPr>
          <a:xfrm>
            <a:off x="742700" y="3640513"/>
            <a:ext cx="2087717" cy="12540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όταν θέλουμε 2 ή περισσότερες προϋποθέσεις να ισχύουν</a:t>
            </a:r>
            <a:endParaRPr lang="en-US" dirty="0"/>
          </a:p>
        </p:txBody>
      </p:sp>
      <p:sp>
        <p:nvSpPr>
          <p:cNvPr id="664" name="Google Shape;664;p43"/>
          <p:cNvSpPr txBox="1">
            <a:spLocks noGrp="1"/>
          </p:cNvSpPr>
          <p:nvPr>
            <p:ph type="title" idx="3"/>
          </p:nvPr>
        </p:nvSpPr>
        <p:spPr>
          <a:xfrm>
            <a:off x="838710" y="2784600"/>
            <a:ext cx="1895699"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And</a:t>
            </a:r>
          </a:p>
        </p:txBody>
      </p:sp>
      <p:sp>
        <p:nvSpPr>
          <p:cNvPr id="665" name="Google Shape;665;p43"/>
          <p:cNvSpPr txBox="1">
            <a:spLocks noGrp="1"/>
          </p:cNvSpPr>
          <p:nvPr>
            <p:ph type="subTitle" idx="4"/>
          </p:nvPr>
        </p:nvSpPr>
        <p:spPr>
          <a:xfrm>
            <a:off x="3593250" y="3640513"/>
            <a:ext cx="1957500" cy="9712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όταν θέλουμε 1 εκ των πολλών προϋποθέσεων να ισχύουν</a:t>
            </a:r>
            <a:endParaRPr lang="en-US" dirty="0"/>
          </a:p>
        </p:txBody>
      </p:sp>
      <p:sp>
        <p:nvSpPr>
          <p:cNvPr id="666" name="Google Shape;666;p43"/>
          <p:cNvSpPr txBox="1">
            <a:spLocks noGrp="1"/>
          </p:cNvSpPr>
          <p:nvPr>
            <p:ph type="title" idx="5"/>
          </p:nvPr>
        </p:nvSpPr>
        <p:spPr>
          <a:xfrm>
            <a:off x="3565518" y="2793620"/>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Or</a:t>
            </a:r>
          </a:p>
        </p:txBody>
      </p:sp>
      <p:sp>
        <p:nvSpPr>
          <p:cNvPr id="12" name="Google Shape;665;p43">
            <a:extLst>
              <a:ext uri="{FF2B5EF4-FFF2-40B4-BE49-F238E27FC236}">
                <a16:creationId xmlns:a16="http://schemas.microsoft.com/office/drawing/2014/main" id="{487B3951-80AB-5B8B-ACD0-6C6534F28F35}"/>
              </a:ext>
            </a:extLst>
          </p:cNvPr>
          <p:cNvSpPr txBox="1">
            <a:spLocks/>
          </p:cNvSpPr>
          <p:nvPr/>
        </p:nvSpPr>
        <p:spPr>
          <a:xfrm>
            <a:off x="6289112" y="3618853"/>
            <a:ext cx="2074856" cy="971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φέρνει το αντίθετο αποτέλεσμα, δηλαδή αν κάτι </a:t>
            </a:r>
            <a:r>
              <a:rPr lang="el-GR" dirty="0" err="1"/>
              <a:t>ειναι</a:t>
            </a:r>
            <a:r>
              <a:rPr lang="el-GR" dirty="0"/>
              <a:t> σωστό το αποτέλεσμα της </a:t>
            </a:r>
            <a:r>
              <a:rPr lang="el-GR" dirty="0" err="1"/>
              <a:t>not</a:t>
            </a:r>
            <a:r>
              <a:rPr lang="el-GR" dirty="0"/>
              <a:t> θα είναι λάθος</a:t>
            </a:r>
            <a:endParaRPr lang="en-US" dirty="0"/>
          </a:p>
        </p:txBody>
      </p:sp>
    </p:spTree>
    <p:extLst>
      <p:ext uri="{BB962C8B-B14F-4D97-AF65-F5344CB8AC3E}">
        <p14:creationId xmlns:p14="http://schemas.microsoft.com/office/powerpoint/2010/main" val="814710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For loops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el-GR" dirty="0"/>
              <a:t>3</a:t>
            </a:r>
            <a:endParaRPr dirty="0"/>
          </a:p>
        </p:txBody>
      </p:sp>
    </p:spTree>
    <p:extLst>
      <p:ext uri="{BB962C8B-B14F-4D97-AF65-F5344CB8AC3E}">
        <p14:creationId xmlns:p14="http://schemas.microsoft.com/office/powerpoint/2010/main" val="1385367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094921" y="1961321"/>
            <a:ext cx="4775112" cy="21543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For </a:t>
            </a:r>
            <a:r>
              <a:rPr lang="el-GR" dirty="0" err="1"/>
              <a:t>loops</a:t>
            </a:r>
            <a:r>
              <a:rPr lang="el-GR" dirty="0"/>
              <a:t> είναι διαδικασίες που τρέχουν για έναν συγκεκριμένο αριθμό φορών. Ονομάζονται στα ελληνικά </a:t>
            </a:r>
            <a:r>
              <a:rPr lang="el-GR" dirty="0" err="1"/>
              <a:t>επαναλμβανόμενοι</a:t>
            </a:r>
            <a:r>
              <a:rPr lang="el-GR" dirty="0"/>
              <a:t> βρόγχοι και χρησιμοποιούνται με λίστες οι άλλους τύπους </a:t>
            </a:r>
            <a:r>
              <a:rPr lang="el-GR" dirty="0" err="1"/>
              <a:t>αποθήκυεσης</a:t>
            </a:r>
            <a:r>
              <a:rPr lang="el-GR" dirty="0"/>
              <a:t> δεδομένων για να έχουμε πρόσβαση στα στοιχεία τους.</a:t>
            </a:r>
          </a:p>
        </p:txBody>
      </p:sp>
    </p:spTree>
    <p:extLst>
      <p:ext uri="{BB962C8B-B14F-4D97-AF65-F5344CB8AC3E}">
        <p14:creationId xmlns:p14="http://schemas.microsoft.com/office/powerpoint/2010/main" val="1574561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2916961" y="667228"/>
            <a:ext cx="2611463" cy="6381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 range</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1487997" y="2140226"/>
            <a:ext cx="5469393" cy="191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Για να περάσουμε μέσα </a:t>
            </a:r>
            <a:r>
              <a:rPr lang="el-GR" dirty="0" err="1"/>
              <a:t>απο</a:t>
            </a:r>
            <a:r>
              <a:rPr lang="el-GR" dirty="0"/>
              <a:t> έναν κώδικα συγκεκριμένες φορές χρησιμοποιούμε την συνάρτηση </a:t>
            </a:r>
            <a:r>
              <a:rPr lang="el-GR" dirty="0" err="1"/>
              <a:t>range</a:t>
            </a:r>
            <a:r>
              <a:rPr lang="el-GR" dirty="0"/>
              <a:t>(). Ξεκινώντας </a:t>
            </a:r>
            <a:r>
              <a:rPr lang="el-GR" dirty="0" err="1"/>
              <a:t>απο</a:t>
            </a:r>
            <a:r>
              <a:rPr lang="el-GR" dirty="0"/>
              <a:t> το 0 μπορούμε να επιτελέσουμε ένα κομμάτι κώδικα χ φορές.</a:t>
            </a:r>
          </a:p>
          <a:p>
            <a:pPr marL="0" indent="0"/>
            <a:endParaRPr lang="el-GR" dirty="0"/>
          </a:p>
          <a:p>
            <a:pPr marL="0" indent="0"/>
            <a:r>
              <a:rPr lang="el-GR" dirty="0"/>
              <a:t>Μπορούμε και να προσδιορίσουμε </a:t>
            </a:r>
            <a:r>
              <a:rPr lang="el-GR" dirty="0" err="1"/>
              <a:t>απο</a:t>
            </a:r>
            <a:r>
              <a:rPr lang="el-GR" dirty="0"/>
              <a:t> πότε ξεκινάμε (πχ </a:t>
            </a:r>
            <a:r>
              <a:rPr lang="el-GR" dirty="0" err="1"/>
              <a:t>απο</a:t>
            </a:r>
            <a:r>
              <a:rPr lang="el-GR" dirty="0"/>
              <a:t> το 1), αλλά και κατά πόσο αυξάνεται ο αριθμός κάθε </a:t>
            </a:r>
            <a:r>
              <a:rPr lang="el-GR" dirty="0" err="1"/>
              <a:t>φορα</a:t>
            </a:r>
            <a:r>
              <a:rPr lang="el-GR" dirty="0"/>
              <a:t>. Μπορεί πχ να θέλουμε κάθε φορά να αυξάνεται η μεταβλητή κατά 2.</a:t>
            </a:r>
          </a:p>
        </p:txBody>
      </p:sp>
    </p:spTree>
    <p:extLst>
      <p:ext uri="{BB962C8B-B14F-4D97-AF65-F5344CB8AC3E}">
        <p14:creationId xmlns:p14="http://schemas.microsoft.com/office/powerpoint/2010/main" val="3058773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38"/>
          <p:cNvSpPr txBox="1">
            <a:spLocks noGrp="1"/>
          </p:cNvSpPr>
          <p:nvPr>
            <p:ph type="title"/>
          </p:nvPr>
        </p:nvSpPr>
        <p:spPr>
          <a:xfrm>
            <a:off x="437595" y="1629189"/>
            <a:ext cx="8520600" cy="1382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US" sz="7000" dirty="0"/>
              <a:t>Data types</a:t>
            </a:r>
            <a:endParaRPr lang="en" sz="7000" dirty="0"/>
          </a:p>
        </p:txBody>
      </p:sp>
      <p:sp>
        <p:nvSpPr>
          <p:cNvPr id="4" name="Google Shape;375;p32">
            <a:extLst>
              <a:ext uri="{FF2B5EF4-FFF2-40B4-BE49-F238E27FC236}">
                <a16:creationId xmlns:a16="http://schemas.microsoft.com/office/drawing/2014/main" id="{3EE3AF99-B853-16C4-779E-B08D7DBEB171}"/>
              </a:ext>
            </a:extLst>
          </p:cNvPr>
          <p:cNvSpPr txBox="1">
            <a:spLocks/>
          </p:cNvSpPr>
          <p:nvPr/>
        </p:nvSpPr>
        <p:spPr>
          <a:xfrm>
            <a:off x="532995" y="1585172"/>
            <a:ext cx="8425200" cy="4896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8000" dirty="0">
                <a:solidFill>
                  <a:schemeClr val="bg2"/>
                </a:solidFill>
              </a:rPr>
              <a:t>0</a:t>
            </a:r>
            <a:r>
              <a:rPr lang="el-GR" sz="8000" dirty="0">
                <a:solidFill>
                  <a:schemeClr val="bg2"/>
                </a:solidFill>
              </a:rPr>
              <a:t>4</a:t>
            </a:r>
            <a:endParaRPr lang="en" sz="8000" dirty="0">
              <a:solidFill>
                <a:schemeClr val="bg2"/>
              </a:solidFill>
            </a:endParaRPr>
          </a:p>
        </p:txBody>
      </p:sp>
    </p:spTree>
    <p:extLst>
      <p:ext uri="{BB962C8B-B14F-4D97-AF65-F5344CB8AC3E}">
        <p14:creationId xmlns:p14="http://schemas.microsoft.com/office/powerpoint/2010/main" val="1831122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1" name="Google Shape;661;p43"/>
          <p:cNvSpPr txBox="1">
            <a:spLocks noGrp="1"/>
          </p:cNvSpPr>
          <p:nvPr>
            <p:ph type="subTitle" idx="1"/>
          </p:nvPr>
        </p:nvSpPr>
        <p:spPr>
          <a:xfrm>
            <a:off x="4521449" y="1023970"/>
            <a:ext cx="3747907" cy="15893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Σε τέτοιους τύπους αποθηκεύονται λέξεις οι προτάσεις</a:t>
            </a:r>
          </a:p>
          <a:p>
            <a:pPr marL="0" lvl="0" indent="0" algn="ctr" rtl="0">
              <a:spcBef>
                <a:spcPts val="0"/>
              </a:spcBef>
              <a:spcAft>
                <a:spcPts val="0"/>
              </a:spcAft>
              <a:buNone/>
            </a:pPr>
            <a:endParaRPr lang="el-GR" dirty="0"/>
          </a:p>
          <a:p>
            <a:pPr marL="0" lvl="0" indent="0" algn="ctr" rtl="0">
              <a:spcBef>
                <a:spcPts val="0"/>
              </a:spcBef>
              <a:spcAft>
                <a:spcPts val="0"/>
              </a:spcAft>
              <a:buNone/>
            </a:pPr>
            <a:r>
              <a:rPr lang="en-US" dirty="0"/>
              <a:t>name = "Jason"</a:t>
            </a:r>
          </a:p>
          <a:p>
            <a:pPr marL="0" lvl="0" indent="0" algn="ctr" rtl="0">
              <a:spcBef>
                <a:spcPts val="0"/>
              </a:spcBef>
              <a:spcAft>
                <a:spcPts val="0"/>
              </a:spcAft>
              <a:buNone/>
            </a:pPr>
            <a:r>
              <a:rPr lang="en-US" dirty="0"/>
              <a:t>greetings = "Hello Jason! How are you?"</a:t>
            </a:r>
          </a:p>
          <a:p>
            <a:pPr marL="0" lvl="0" indent="0" algn="ctr" rtl="0">
              <a:spcBef>
                <a:spcPts val="0"/>
              </a:spcBef>
              <a:spcAft>
                <a:spcPts val="0"/>
              </a:spcAft>
              <a:buNone/>
            </a:pPr>
            <a:endParaRPr lang="en-US" dirty="0"/>
          </a:p>
          <a:p>
            <a:pPr marL="0" lvl="0" indent="0" algn="ctr" rtl="0">
              <a:spcBef>
                <a:spcPts val="0"/>
              </a:spcBef>
              <a:spcAft>
                <a:spcPts val="0"/>
              </a:spcAft>
              <a:buNone/>
            </a:pPr>
            <a:r>
              <a:rPr lang="el-GR" dirty="0"/>
              <a:t>Αυτά είναι όλα </a:t>
            </a:r>
            <a:r>
              <a:rPr lang="en-US" dirty="0"/>
              <a:t>strings</a:t>
            </a:r>
          </a:p>
        </p:txBody>
      </p:sp>
      <p:sp>
        <p:nvSpPr>
          <p:cNvPr id="662" name="Google Shape;662;p43"/>
          <p:cNvSpPr txBox="1">
            <a:spLocks noGrp="1"/>
          </p:cNvSpPr>
          <p:nvPr>
            <p:ph type="title"/>
          </p:nvPr>
        </p:nvSpPr>
        <p:spPr>
          <a:xfrm>
            <a:off x="5072835" y="322841"/>
            <a:ext cx="2645133"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String</a:t>
            </a:r>
          </a:p>
        </p:txBody>
      </p:sp>
      <p:sp>
        <p:nvSpPr>
          <p:cNvPr id="663" name="Google Shape;663;p43"/>
          <p:cNvSpPr txBox="1">
            <a:spLocks noGrp="1"/>
          </p:cNvSpPr>
          <p:nvPr>
            <p:ph type="subTitle" idx="2"/>
          </p:nvPr>
        </p:nvSpPr>
        <p:spPr>
          <a:xfrm>
            <a:off x="0" y="981908"/>
            <a:ext cx="4208936" cy="15230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Ελληνικά -&gt; ακέραιος. Όταν έχεις κάποιο ακέραιο αριθμό που θα θες να αποθηκεύσεις σε μια μεταβλητή θα είναι </a:t>
            </a:r>
            <a:r>
              <a:rPr lang="el-GR" dirty="0" err="1"/>
              <a:t>integer</a:t>
            </a:r>
            <a:r>
              <a:rPr lang="el-GR" dirty="0"/>
              <a:t>. Για να το δεις θα μπορείς να γράψεις</a:t>
            </a:r>
          </a:p>
          <a:p>
            <a:pPr marL="0" lvl="0" indent="0" algn="ctr" rtl="0">
              <a:spcBef>
                <a:spcPts val="0"/>
              </a:spcBef>
              <a:spcAft>
                <a:spcPts val="0"/>
              </a:spcAft>
              <a:buNone/>
            </a:pPr>
            <a:endParaRPr lang="el-GR" dirty="0"/>
          </a:p>
          <a:p>
            <a:pPr marL="0" lvl="0" indent="0" algn="ctr" rtl="0">
              <a:spcBef>
                <a:spcPts val="0"/>
              </a:spcBef>
              <a:spcAft>
                <a:spcPts val="0"/>
              </a:spcAft>
              <a:buNone/>
            </a:pPr>
            <a:r>
              <a:rPr lang="el-GR" dirty="0" err="1"/>
              <a:t>print</a:t>
            </a:r>
            <a:r>
              <a:rPr lang="el-GR" dirty="0"/>
              <a:t>(</a:t>
            </a:r>
            <a:r>
              <a:rPr lang="el-GR" dirty="0" err="1"/>
              <a:t>type</a:t>
            </a:r>
            <a:r>
              <a:rPr lang="el-GR" dirty="0"/>
              <a:t>(x))</a:t>
            </a:r>
          </a:p>
          <a:p>
            <a:pPr marL="0" lvl="0" indent="0" algn="ctr" rtl="0">
              <a:spcBef>
                <a:spcPts val="0"/>
              </a:spcBef>
              <a:spcAft>
                <a:spcPts val="0"/>
              </a:spcAft>
              <a:buNone/>
            </a:pPr>
            <a:endParaRPr lang="el-GR" dirty="0"/>
          </a:p>
          <a:p>
            <a:pPr marL="0" lvl="0" indent="0" algn="ctr" rtl="0">
              <a:spcBef>
                <a:spcPts val="0"/>
              </a:spcBef>
              <a:spcAft>
                <a:spcPts val="0"/>
              </a:spcAft>
              <a:buNone/>
            </a:pPr>
            <a:r>
              <a:rPr lang="el-GR" dirty="0"/>
              <a:t>Αυτό μπορείς να το κάνεις για </a:t>
            </a:r>
            <a:r>
              <a:rPr lang="el-GR" dirty="0" err="1"/>
              <a:t>καθε</a:t>
            </a:r>
            <a:r>
              <a:rPr lang="el-GR" dirty="0"/>
              <a:t> τύπο μεταβλητής να δεις.</a:t>
            </a:r>
            <a:endParaRPr lang="en-US" dirty="0"/>
          </a:p>
        </p:txBody>
      </p:sp>
      <p:sp>
        <p:nvSpPr>
          <p:cNvPr id="664" name="Google Shape;664;p43"/>
          <p:cNvSpPr txBox="1">
            <a:spLocks noGrp="1"/>
          </p:cNvSpPr>
          <p:nvPr>
            <p:ph type="title" idx="3"/>
          </p:nvPr>
        </p:nvSpPr>
        <p:spPr>
          <a:xfrm>
            <a:off x="825170" y="322841"/>
            <a:ext cx="2558596"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Integer</a:t>
            </a:r>
          </a:p>
        </p:txBody>
      </p:sp>
      <p:sp>
        <p:nvSpPr>
          <p:cNvPr id="665" name="Google Shape;665;p43"/>
          <p:cNvSpPr txBox="1">
            <a:spLocks noGrp="1"/>
          </p:cNvSpPr>
          <p:nvPr>
            <p:ph type="subTitle" idx="4"/>
          </p:nvPr>
        </p:nvSpPr>
        <p:spPr>
          <a:xfrm>
            <a:off x="605567" y="4216982"/>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Ελληνικά -&gt; δεκαδικός. πχ 5.38</a:t>
            </a:r>
            <a:endParaRPr lang="en-US" dirty="0"/>
          </a:p>
        </p:txBody>
      </p:sp>
      <p:sp>
        <p:nvSpPr>
          <p:cNvPr id="666" name="Google Shape;666;p43"/>
          <p:cNvSpPr txBox="1">
            <a:spLocks noGrp="1"/>
          </p:cNvSpPr>
          <p:nvPr>
            <p:ph type="title" idx="5"/>
          </p:nvPr>
        </p:nvSpPr>
        <p:spPr>
          <a:xfrm>
            <a:off x="712815" y="3522066"/>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Float</a:t>
            </a:r>
          </a:p>
        </p:txBody>
      </p:sp>
      <p:sp>
        <p:nvSpPr>
          <p:cNvPr id="669" name="Google Shape;669;p43"/>
          <p:cNvSpPr txBox="1">
            <a:spLocks noGrp="1"/>
          </p:cNvSpPr>
          <p:nvPr>
            <p:ph type="subTitle" idx="8"/>
          </p:nvPr>
        </p:nvSpPr>
        <p:spPr>
          <a:xfrm>
            <a:off x="3585008" y="4089726"/>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Είναι δυαδικές τιμές 0 ή 1 αλλιώς </a:t>
            </a:r>
            <a:r>
              <a:rPr lang="el-GR" dirty="0" err="1"/>
              <a:t>true</a:t>
            </a:r>
            <a:r>
              <a:rPr lang="el-GR" dirty="0"/>
              <a:t> </a:t>
            </a:r>
            <a:r>
              <a:rPr lang="el-GR" dirty="0" err="1"/>
              <a:t>or</a:t>
            </a:r>
            <a:r>
              <a:rPr lang="el-GR" dirty="0"/>
              <a:t> </a:t>
            </a:r>
            <a:r>
              <a:rPr lang="el-GR" dirty="0" err="1"/>
              <a:t>false</a:t>
            </a:r>
            <a:r>
              <a:rPr lang="el-GR" dirty="0"/>
              <a:t> ( σωστό ή λάθος)</a:t>
            </a:r>
          </a:p>
        </p:txBody>
      </p:sp>
      <p:sp>
        <p:nvSpPr>
          <p:cNvPr id="670" name="Google Shape;670;p43"/>
          <p:cNvSpPr txBox="1">
            <a:spLocks noGrp="1"/>
          </p:cNvSpPr>
          <p:nvPr>
            <p:ph type="title" idx="9"/>
          </p:nvPr>
        </p:nvSpPr>
        <p:spPr>
          <a:xfrm>
            <a:off x="3554108" y="3522066"/>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Boolean</a:t>
            </a:r>
          </a:p>
        </p:txBody>
      </p:sp>
      <p:sp>
        <p:nvSpPr>
          <p:cNvPr id="671" name="Google Shape;671;p43"/>
          <p:cNvSpPr txBox="1">
            <a:spLocks noGrp="1"/>
          </p:cNvSpPr>
          <p:nvPr>
            <p:ph type="subTitle" idx="13"/>
          </p:nvPr>
        </p:nvSpPr>
        <p:spPr>
          <a:xfrm>
            <a:off x="5883270" y="4223195"/>
            <a:ext cx="3141085"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Περιέχει πραγματικούς αριθμούς</a:t>
            </a:r>
          </a:p>
          <a:p>
            <a:pPr marL="0" lvl="0" indent="0" algn="ctr" rtl="0">
              <a:spcBef>
                <a:spcPts val="0"/>
              </a:spcBef>
              <a:spcAft>
                <a:spcPts val="0"/>
              </a:spcAft>
              <a:buNone/>
            </a:pPr>
            <a:endParaRPr lang="el-GR" dirty="0"/>
          </a:p>
          <a:p>
            <a:pPr marL="0" lvl="0" indent="0" algn="ctr" rtl="0">
              <a:spcBef>
                <a:spcPts val="0"/>
              </a:spcBef>
              <a:spcAft>
                <a:spcPts val="0"/>
              </a:spcAft>
              <a:buNone/>
            </a:pPr>
            <a:r>
              <a:rPr lang="el-GR" dirty="0"/>
              <a:t>x = 1j</a:t>
            </a:r>
            <a:endParaRPr lang="en-US" dirty="0"/>
          </a:p>
        </p:txBody>
      </p:sp>
      <p:sp>
        <p:nvSpPr>
          <p:cNvPr id="672" name="Google Shape;672;p43"/>
          <p:cNvSpPr txBox="1">
            <a:spLocks noGrp="1"/>
          </p:cNvSpPr>
          <p:nvPr>
            <p:ph type="title" idx="14"/>
          </p:nvPr>
        </p:nvSpPr>
        <p:spPr>
          <a:xfrm>
            <a:off x="6395402" y="3522066"/>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Complex</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842398" y="1828800"/>
            <a:ext cx="7248054" cy="228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dirty="0"/>
              <a:t>Όταν θέλουμε να αλλάξουμε έναν τύπο μεταβλητής σε έναν άλλο χρησιμοποιούμε την εκάστοτε συνάρτηση για την αλλαγή</a:t>
            </a:r>
          </a:p>
          <a:p>
            <a:pPr marL="0" lvl="0" indent="0" algn="l" rtl="0">
              <a:spcBef>
                <a:spcPts val="0"/>
              </a:spcBef>
              <a:spcAft>
                <a:spcPts val="0"/>
              </a:spcAft>
              <a:buNone/>
            </a:pPr>
            <a:endParaRPr lang="el-GR" dirty="0"/>
          </a:p>
          <a:p>
            <a:pPr marL="0" lvl="0" indent="0" algn="l" rtl="0">
              <a:spcBef>
                <a:spcPts val="0"/>
              </a:spcBef>
              <a:spcAft>
                <a:spcPts val="0"/>
              </a:spcAft>
              <a:buNone/>
            </a:pPr>
            <a:r>
              <a:rPr lang="el-GR" dirty="0"/>
              <a:t>Ας το δούμε και στο `lesson_1.py`</a:t>
            </a:r>
            <a:endParaRPr lang="en-US" dirty="0"/>
          </a:p>
        </p:txBody>
      </p:sp>
      <p:sp>
        <p:nvSpPr>
          <p:cNvPr id="2" name="Google Shape;722;p47">
            <a:extLst>
              <a:ext uri="{FF2B5EF4-FFF2-40B4-BE49-F238E27FC236}">
                <a16:creationId xmlns:a16="http://schemas.microsoft.com/office/drawing/2014/main" id="{691D5BB7-94AC-F779-ED10-0A36A7C6EBBC}"/>
              </a:ext>
            </a:extLst>
          </p:cNvPr>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Convert</a:t>
            </a:r>
          </a:p>
        </p:txBody>
      </p:sp>
    </p:spTree>
    <p:extLst>
      <p:ext uri="{BB962C8B-B14F-4D97-AF65-F5344CB8AC3E}">
        <p14:creationId xmlns:p14="http://schemas.microsoft.com/office/powerpoint/2010/main" val="411674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29"/>
          <p:cNvSpPr txBox="1">
            <a:spLocks noGrp="1"/>
          </p:cNvSpPr>
          <p:nvPr>
            <p:ph type="ctrTitle"/>
          </p:nvPr>
        </p:nvSpPr>
        <p:spPr>
          <a:xfrm flipH="1">
            <a:off x="361000" y="1855512"/>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dirty="0"/>
              <a:t>01</a:t>
            </a:r>
            <a:endParaRPr sz="3500" b="1" dirty="0"/>
          </a:p>
        </p:txBody>
      </p:sp>
      <p:sp>
        <p:nvSpPr>
          <p:cNvPr id="349" name="Google Shape;349;p29"/>
          <p:cNvSpPr txBox="1">
            <a:spLocks noGrp="1"/>
          </p:cNvSpPr>
          <p:nvPr>
            <p:ph type="subTitle" idx="1"/>
          </p:nvPr>
        </p:nvSpPr>
        <p:spPr>
          <a:xfrm flipH="1">
            <a:off x="361001" y="2169488"/>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200" b="1" dirty="0">
                <a:latin typeface="Overpass Mono"/>
                <a:ea typeface="Overpass Mono"/>
                <a:cs typeface="Overpass Mono"/>
                <a:sym typeface="Overpass Mono"/>
              </a:rPr>
              <a:t>Dicts</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2524900" y="185435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51" name="Google Shape;351;p29"/>
          <p:cNvSpPr txBox="1">
            <a:spLocks noGrp="1"/>
          </p:cNvSpPr>
          <p:nvPr>
            <p:ph type="subTitle" idx="3"/>
          </p:nvPr>
        </p:nvSpPr>
        <p:spPr>
          <a:xfrm flipH="1">
            <a:off x="2524900" y="2169488"/>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sz="2200" b="1" dirty="0">
                <a:latin typeface="Overpass Mono"/>
                <a:ea typeface="Overpass Mono"/>
                <a:cs typeface="Overpass Mono"/>
                <a:sym typeface="Overpass Mono"/>
              </a:rPr>
              <a:t>For loop</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361000" y="32654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53" name="Google Shape;353;p29"/>
          <p:cNvSpPr txBox="1">
            <a:spLocks noGrp="1"/>
          </p:cNvSpPr>
          <p:nvPr>
            <p:ph type="subTitle" idx="7"/>
          </p:nvPr>
        </p:nvSpPr>
        <p:spPr>
          <a:xfrm flipH="1">
            <a:off x="361001" y="35794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If</a:t>
            </a:r>
            <a:endParaRPr dirty="0"/>
          </a:p>
        </p:txBody>
      </p:sp>
      <p:sp>
        <p:nvSpPr>
          <p:cNvPr id="354" name="Google Shape;354;p29"/>
          <p:cNvSpPr txBox="1">
            <a:spLocks noGrp="1"/>
          </p:cNvSpPr>
          <p:nvPr>
            <p:ph type="ctrTitle" idx="8"/>
          </p:nvPr>
        </p:nvSpPr>
        <p:spPr>
          <a:xfrm flipH="1">
            <a:off x="2524900" y="3264295"/>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5" name="Google Shape;355;p29"/>
          <p:cNvSpPr txBox="1">
            <a:spLocks noGrp="1"/>
          </p:cNvSpPr>
          <p:nvPr>
            <p:ph type="subTitle" idx="9"/>
          </p:nvPr>
        </p:nvSpPr>
        <p:spPr>
          <a:xfrm flipH="1">
            <a:off x="2524900" y="3579425"/>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dirty="0"/>
              <a:t>While loop</a:t>
            </a:r>
            <a:endParaRPr dirty="0"/>
          </a:p>
        </p:txBody>
      </p:sp>
      <p:sp>
        <p:nvSpPr>
          <p:cNvPr id="2" name="Google Shape;350;p29">
            <a:extLst>
              <a:ext uri="{FF2B5EF4-FFF2-40B4-BE49-F238E27FC236}">
                <a16:creationId xmlns:a16="http://schemas.microsoft.com/office/drawing/2014/main" id="{E429674A-0F19-CB4C-1A71-CDC0D6EE5FE1}"/>
              </a:ext>
            </a:extLst>
          </p:cNvPr>
          <p:cNvSpPr txBox="1">
            <a:spLocks/>
          </p:cNvSpPr>
          <p:nvPr/>
        </p:nvSpPr>
        <p:spPr>
          <a:xfrm flipH="1">
            <a:off x="5702100" y="1854358"/>
            <a:ext cx="2163900" cy="2409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500"/>
              <a:buFont typeface="Overpass Mono"/>
              <a:buNone/>
              <a:defRPr sz="35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2pPr>
            <a:lvl3pPr marR="0" lvl="2"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3pPr>
            <a:lvl4pPr marR="0" lvl="3"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4pPr>
            <a:lvl5pPr marR="0" lvl="4"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5pPr>
            <a:lvl6pPr marR="0" lvl="5"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6pPr>
            <a:lvl7pPr marR="0" lvl="6"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7pPr>
            <a:lvl8pPr marR="0" lvl="7"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8pPr>
            <a:lvl9pPr marR="0" lvl="8"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9pPr>
          </a:lstStyle>
          <a:p>
            <a:r>
              <a:rPr lang="en" dirty="0"/>
              <a:t>05</a:t>
            </a:r>
          </a:p>
        </p:txBody>
      </p:sp>
      <p:sp>
        <p:nvSpPr>
          <p:cNvPr id="3" name="Google Shape;351;p29">
            <a:extLst>
              <a:ext uri="{FF2B5EF4-FFF2-40B4-BE49-F238E27FC236}">
                <a16:creationId xmlns:a16="http://schemas.microsoft.com/office/drawing/2014/main" id="{87D5FFB2-C0B7-B9D2-D9A6-6E461FD6B94D}"/>
              </a:ext>
            </a:extLst>
          </p:cNvPr>
          <p:cNvSpPr txBox="1">
            <a:spLocks/>
          </p:cNvSpPr>
          <p:nvPr/>
        </p:nvSpPr>
        <p:spPr>
          <a:xfrm flipH="1">
            <a:off x="5702100" y="2169488"/>
            <a:ext cx="2163900" cy="4266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en-US" dirty="0"/>
              <a:t>Functions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Operations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en-US" dirty="0"/>
              <a:t>5</a:t>
            </a:r>
            <a:endParaRPr dirty="0"/>
          </a:p>
        </p:txBody>
      </p:sp>
    </p:spTree>
    <p:extLst>
      <p:ext uri="{BB962C8B-B14F-4D97-AF65-F5344CB8AC3E}">
        <p14:creationId xmlns:p14="http://schemas.microsoft.com/office/powerpoint/2010/main" val="1780423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6"/>
          <p:cNvSpPr/>
          <p:nvPr/>
        </p:nvSpPr>
        <p:spPr>
          <a:xfrm>
            <a:off x="0" y="2123344"/>
            <a:ext cx="3504300" cy="154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6"/>
          <p:cNvSpPr txBox="1">
            <a:spLocks noGrp="1"/>
          </p:cNvSpPr>
          <p:nvPr>
            <p:ph type="ctrTitle" idx="4294967295"/>
          </p:nvPr>
        </p:nvSpPr>
        <p:spPr>
          <a:xfrm flipH="1">
            <a:off x="5339400" y="1097400"/>
            <a:ext cx="2697600" cy="2730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l-GR" sz="2200" dirty="0">
                <a:solidFill>
                  <a:schemeClr val="dk2"/>
                </a:solidFill>
              </a:rPr>
              <a:t>Άθροισμα +</a:t>
            </a:r>
            <a:endParaRPr lang="en-US" sz="2200" dirty="0">
              <a:solidFill>
                <a:schemeClr val="dk2"/>
              </a:solidFill>
            </a:endParaRPr>
          </a:p>
        </p:txBody>
      </p:sp>
      <p:sp>
        <p:nvSpPr>
          <p:cNvPr id="697" name="Google Shape;697;p46"/>
          <p:cNvSpPr txBox="1">
            <a:spLocks noGrp="1"/>
          </p:cNvSpPr>
          <p:nvPr>
            <p:ph type="ctrTitle" idx="4294967295"/>
          </p:nvPr>
        </p:nvSpPr>
        <p:spPr>
          <a:xfrm flipH="1">
            <a:off x="5363222" y="1666704"/>
            <a:ext cx="2697600" cy="27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l-GR" sz="2200" dirty="0">
                <a:solidFill>
                  <a:schemeClr val="dk2"/>
                </a:solidFill>
              </a:rPr>
              <a:t>Αφαίρεση -</a:t>
            </a:r>
            <a:endParaRPr lang="en-US" sz="2200" dirty="0">
              <a:solidFill>
                <a:schemeClr val="dk2"/>
              </a:solidFill>
            </a:endParaRPr>
          </a:p>
        </p:txBody>
      </p:sp>
      <p:sp>
        <p:nvSpPr>
          <p:cNvPr id="699" name="Google Shape;699;p46"/>
          <p:cNvSpPr txBox="1">
            <a:spLocks noGrp="1"/>
          </p:cNvSpPr>
          <p:nvPr>
            <p:ph type="ctrTitle" idx="4294967295"/>
          </p:nvPr>
        </p:nvSpPr>
        <p:spPr>
          <a:xfrm flipH="1">
            <a:off x="5408430" y="2206411"/>
            <a:ext cx="2698800" cy="27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l-GR" sz="2200" dirty="0" err="1">
                <a:solidFill>
                  <a:schemeClr val="dk2"/>
                </a:solidFill>
              </a:rPr>
              <a:t>Πολλ</a:t>
            </a:r>
            <a:r>
              <a:rPr lang="el-GR" sz="2200" dirty="0">
                <a:solidFill>
                  <a:schemeClr val="dk2"/>
                </a:solidFill>
              </a:rPr>
              <a:t>/</a:t>
            </a:r>
            <a:r>
              <a:rPr lang="el-GR" sz="2200" dirty="0" err="1">
                <a:solidFill>
                  <a:schemeClr val="dk2"/>
                </a:solidFill>
              </a:rPr>
              <a:t>μος</a:t>
            </a:r>
            <a:r>
              <a:rPr lang="el-GR" sz="2200" dirty="0">
                <a:solidFill>
                  <a:schemeClr val="dk2"/>
                </a:solidFill>
              </a:rPr>
              <a:t> *</a:t>
            </a:r>
            <a:endParaRPr lang="en-US" sz="2200" dirty="0">
              <a:solidFill>
                <a:schemeClr val="dk2"/>
              </a:solidFill>
            </a:endParaRPr>
          </a:p>
        </p:txBody>
      </p:sp>
      <p:sp>
        <p:nvSpPr>
          <p:cNvPr id="701" name="Google Shape;701;p46"/>
          <p:cNvSpPr txBox="1">
            <a:spLocks noGrp="1"/>
          </p:cNvSpPr>
          <p:nvPr>
            <p:ph type="ctrTitle" idx="4294967295"/>
          </p:nvPr>
        </p:nvSpPr>
        <p:spPr>
          <a:xfrm flipH="1">
            <a:off x="5409630" y="2779749"/>
            <a:ext cx="2697600" cy="27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l-GR" sz="2200" dirty="0">
                <a:solidFill>
                  <a:schemeClr val="dk2"/>
                </a:solidFill>
              </a:rPr>
              <a:t>Διαίρεση /</a:t>
            </a:r>
            <a:endParaRPr lang="en-US" sz="2200" dirty="0">
              <a:solidFill>
                <a:schemeClr val="dk2"/>
              </a:solidFill>
            </a:endParaRPr>
          </a:p>
        </p:txBody>
      </p:sp>
      <p:sp>
        <p:nvSpPr>
          <p:cNvPr id="703" name="Google Shape;703;p46"/>
          <p:cNvSpPr/>
          <p:nvPr/>
        </p:nvSpPr>
        <p:spPr>
          <a:xfrm>
            <a:off x="0" y="2610900"/>
            <a:ext cx="1785055" cy="188756"/>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txBox="1">
            <a:spLocks noGrp="1"/>
          </p:cNvSpPr>
          <p:nvPr>
            <p:ph type="ctrTitle" idx="4294967295"/>
          </p:nvPr>
        </p:nvSpPr>
        <p:spPr>
          <a:xfrm flipH="1">
            <a:off x="-522674" y="2538951"/>
            <a:ext cx="3939989" cy="1075548"/>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l-GR" sz="3000" dirty="0">
                <a:solidFill>
                  <a:schemeClr val="dk1"/>
                </a:solidFill>
              </a:rPr>
              <a:t>Οι πράξεις που υπάρχουν στην Python είναι</a:t>
            </a:r>
            <a:br>
              <a:rPr lang="el-GR" sz="3000" dirty="0">
                <a:solidFill>
                  <a:schemeClr val="dk1"/>
                </a:solidFill>
              </a:rPr>
            </a:br>
            <a:endParaRPr lang="en-US" sz="3000" dirty="0">
              <a:solidFill>
                <a:schemeClr val="dk1"/>
              </a:solidFill>
            </a:endParaRPr>
          </a:p>
        </p:txBody>
      </p:sp>
      <p:sp>
        <p:nvSpPr>
          <p:cNvPr id="705" name="Google Shape;705;p46"/>
          <p:cNvSpPr/>
          <p:nvPr/>
        </p:nvSpPr>
        <p:spPr>
          <a:xfrm flipH="1">
            <a:off x="1165475" y="3815600"/>
            <a:ext cx="2338825" cy="133867"/>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flipH="1">
            <a:off x="5500" y="3815594"/>
            <a:ext cx="1159976" cy="13389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flipH="1">
            <a:off x="1198717" y="4037295"/>
            <a:ext cx="1710557" cy="13389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flipH="1">
            <a:off x="1198727" y="4037295"/>
            <a:ext cx="497188" cy="13389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flipH="1">
            <a:off x="5505" y="4037295"/>
            <a:ext cx="579996" cy="13389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6"/>
          <p:cNvSpPr/>
          <p:nvPr/>
        </p:nvSpPr>
        <p:spPr>
          <a:xfrm flipH="1">
            <a:off x="933688" y="4037295"/>
            <a:ext cx="133894" cy="13389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flipH="1">
            <a:off x="720893" y="4037295"/>
            <a:ext cx="133894" cy="13389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flipH="1">
            <a:off x="5508" y="4258997"/>
            <a:ext cx="133878" cy="13389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flipH="1">
            <a:off x="246918" y="4258997"/>
            <a:ext cx="1367368" cy="13389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4" name="Google Shape;714;p46"/>
          <p:cNvCxnSpPr>
            <a:cxnSpLocks/>
          </p:cNvCxnSpPr>
          <p:nvPr/>
        </p:nvCxnSpPr>
        <p:spPr>
          <a:xfrm flipV="1">
            <a:off x="3351874" y="1194033"/>
            <a:ext cx="1879500" cy="1703442"/>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5" name="Google Shape;715;p46"/>
          <p:cNvCxnSpPr>
            <a:cxnSpLocks/>
          </p:cNvCxnSpPr>
          <p:nvPr/>
        </p:nvCxnSpPr>
        <p:spPr>
          <a:xfrm flipV="1">
            <a:off x="3351874" y="2337856"/>
            <a:ext cx="1879500" cy="559619"/>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6" name="Google Shape;716;p46"/>
          <p:cNvCxnSpPr/>
          <p:nvPr/>
        </p:nvCxnSpPr>
        <p:spPr>
          <a:xfrm>
            <a:off x="3351874" y="2897475"/>
            <a:ext cx="1879500" cy="4422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7" name="Google Shape;717;p46"/>
          <p:cNvCxnSpPr/>
          <p:nvPr/>
        </p:nvCxnSpPr>
        <p:spPr>
          <a:xfrm>
            <a:off x="3351874" y="2897513"/>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5" name="Google Shape;714;p46">
            <a:extLst>
              <a:ext uri="{FF2B5EF4-FFF2-40B4-BE49-F238E27FC236}">
                <a16:creationId xmlns:a16="http://schemas.microsoft.com/office/drawing/2014/main" id="{D6CF81FB-45B9-051C-192C-8FE3469CB589}"/>
              </a:ext>
            </a:extLst>
          </p:cNvPr>
          <p:cNvCxnSpPr>
            <a:cxnSpLocks/>
          </p:cNvCxnSpPr>
          <p:nvPr/>
        </p:nvCxnSpPr>
        <p:spPr>
          <a:xfrm flipV="1">
            <a:off x="3341115" y="1813814"/>
            <a:ext cx="1890259" cy="109713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9" name="Google Shape;716;p46">
            <a:extLst>
              <a:ext uri="{FF2B5EF4-FFF2-40B4-BE49-F238E27FC236}">
                <a16:creationId xmlns:a16="http://schemas.microsoft.com/office/drawing/2014/main" id="{0029E526-57B9-B7F0-B7D4-B2C1818F209C}"/>
              </a:ext>
            </a:extLst>
          </p:cNvPr>
          <p:cNvCxnSpPr>
            <a:cxnSpLocks/>
            <a:stCxn id="692" idx="3"/>
          </p:cNvCxnSpPr>
          <p:nvPr/>
        </p:nvCxnSpPr>
        <p:spPr>
          <a:xfrm flipV="1">
            <a:off x="3504300" y="2897452"/>
            <a:ext cx="1737833" cy="42"/>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16" name="Google Shape;717;p46">
            <a:extLst>
              <a:ext uri="{FF2B5EF4-FFF2-40B4-BE49-F238E27FC236}">
                <a16:creationId xmlns:a16="http://schemas.microsoft.com/office/drawing/2014/main" id="{FB9A5404-F8D7-1B82-D925-6FB56BD24E7F}"/>
              </a:ext>
            </a:extLst>
          </p:cNvPr>
          <p:cNvCxnSpPr>
            <a:cxnSpLocks/>
          </p:cNvCxnSpPr>
          <p:nvPr/>
        </p:nvCxnSpPr>
        <p:spPr>
          <a:xfrm>
            <a:off x="3351874" y="2897452"/>
            <a:ext cx="1889206" cy="915368"/>
          </a:xfrm>
          <a:prstGeom prst="bentConnector3">
            <a:avLst>
              <a:gd name="adj1" fmla="val 50000"/>
            </a:avLst>
          </a:prstGeom>
          <a:noFill/>
          <a:ln w="28575" cap="flat" cmpd="sng">
            <a:solidFill>
              <a:schemeClr val="lt1"/>
            </a:solidFill>
            <a:prstDash val="solid"/>
            <a:round/>
            <a:headEnd type="none" w="med" len="med"/>
            <a:tailEnd type="oval" w="med" len="med"/>
          </a:ln>
        </p:spPr>
      </p:cxnSp>
      <p:sp>
        <p:nvSpPr>
          <p:cNvPr id="22" name="Google Shape;701;p46">
            <a:extLst>
              <a:ext uri="{FF2B5EF4-FFF2-40B4-BE49-F238E27FC236}">
                <a16:creationId xmlns:a16="http://schemas.microsoft.com/office/drawing/2014/main" id="{ECDD3E90-1A79-B6BB-A5D7-308A15CA2578}"/>
              </a:ext>
            </a:extLst>
          </p:cNvPr>
          <p:cNvSpPr txBox="1">
            <a:spLocks/>
          </p:cNvSpPr>
          <p:nvPr/>
        </p:nvSpPr>
        <p:spPr>
          <a:xfrm flipH="1">
            <a:off x="5409630" y="3216867"/>
            <a:ext cx="2697600" cy="274200"/>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2800" b="1" i="0" u="none" strike="noStrike" cap="none">
                <a:solidFill>
                  <a:schemeClr val="lt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l-GR" sz="2200" dirty="0">
                <a:solidFill>
                  <a:schemeClr val="dk2"/>
                </a:solidFill>
              </a:rPr>
              <a:t>Υπόλοιπο %</a:t>
            </a:r>
            <a:endParaRPr lang="en-US" sz="2200" dirty="0">
              <a:solidFill>
                <a:schemeClr val="dk2"/>
              </a:solidFill>
            </a:endParaRPr>
          </a:p>
        </p:txBody>
      </p:sp>
      <p:sp>
        <p:nvSpPr>
          <p:cNvPr id="23" name="Google Shape;701;p46">
            <a:extLst>
              <a:ext uri="{FF2B5EF4-FFF2-40B4-BE49-F238E27FC236}">
                <a16:creationId xmlns:a16="http://schemas.microsoft.com/office/drawing/2014/main" id="{CE97FF9A-89EB-762E-B810-682C15ABA976}"/>
              </a:ext>
            </a:extLst>
          </p:cNvPr>
          <p:cNvSpPr txBox="1">
            <a:spLocks/>
          </p:cNvSpPr>
          <p:nvPr/>
        </p:nvSpPr>
        <p:spPr>
          <a:xfrm flipH="1">
            <a:off x="5386983" y="3653986"/>
            <a:ext cx="2697600" cy="274200"/>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2800" b="1" i="0" u="none" strike="noStrike" cap="none">
                <a:solidFill>
                  <a:schemeClr val="lt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l-GR" sz="2200" dirty="0">
                <a:solidFill>
                  <a:schemeClr val="dk2"/>
                </a:solidFill>
              </a:rPr>
              <a:t>Δύναμη **</a:t>
            </a:r>
            <a:endParaRPr lang="en-US" sz="2200" dirty="0">
              <a:solidFill>
                <a:schemeClr val="dk2"/>
              </a:solidFill>
            </a:endParaRPr>
          </a:p>
        </p:txBody>
      </p:sp>
      <p:sp>
        <p:nvSpPr>
          <p:cNvPr id="24" name="Google Shape;701;p46">
            <a:extLst>
              <a:ext uri="{FF2B5EF4-FFF2-40B4-BE49-F238E27FC236}">
                <a16:creationId xmlns:a16="http://schemas.microsoft.com/office/drawing/2014/main" id="{7913482B-A023-617C-696D-C37BDFC25578}"/>
              </a:ext>
            </a:extLst>
          </p:cNvPr>
          <p:cNvSpPr txBox="1">
            <a:spLocks/>
          </p:cNvSpPr>
          <p:nvPr/>
        </p:nvSpPr>
        <p:spPr>
          <a:xfrm flipH="1">
            <a:off x="5386982" y="4118690"/>
            <a:ext cx="3510099" cy="459935"/>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2800" b="1" i="0" u="none" strike="noStrike" cap="none">
                <a:solidFill>
                  <a:schemeClr val="lt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l-GR" sz="2200" dirty="0">
                <a:solidFill>
                  <a:schemeClr val="dk2"/>
                </a:solidFill>
              </a:rPr>
              <a:t>Ακέραια διαίρεση //</a:t>
            </a:r>
          </a:p>
          <a:p>
            <a:endParaRPr lang="en-US" sz="2200" dirty="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38"/>
          <p:cNvSpPr txBox="1">
            <a:spLocks noGrp="1"/>
          </p:cNvSpPr>
          <p:nvPr>
            <p:ph type="title"/>
          </p:nvPr>
        </p:nvSpPr>
        <p:spPr>
          <a:xfrm>
            <a:off x="437595" y="1629189"/>
            <a:ext cx="8520600" cy="1382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US" sz="7000" dirty="0"/>
              <a:t>Lists</a:t>
            </a:r>
            <a:endParaRPr lang="en" sz="7000" dirty="0"/>
          </a:p>
        </p:txBody>
      </p:sp>
      <p:sp>
        <p:nvSpPr>
          <p:cNvPr id="4" name="Google Shape;375;p32">
            <a:extLst>
              <a:ext uri="{FF2B5EF4-FFF2-40B4-BE49-F238E27FC236}">
                <a16:creationId xmlns:a16="http://schemas.microsoft.com/office/drawing/2014/main" id="{3EE3AF99-B853-16C4-779E-B08D7DBEB171}"/>
              </a:ext>
            </a:extLst>
          </p:cNvPr>
          <p:cNvSpPr txBox="1">
            <a:spLocks/>
          </p:cNvSpPr>
          <p:nvPr/>
        </p:nvSpPr>
        <p:spPr>
          <a:xfrm>
            <a:off x="532995" y="1585172"/>
            <a:ext cx="8425200" cy="4896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8000" dirty="0">
                <a:solidFill>
                  <a:schemeClr val="bg2"/>
                </a:solidFill>
              </a:rPr>
              <a:t>0</a:t>
            </a:r>
            <a:r>
              <a:rPr lang="en-US" sz="8000" dirty="0">
                <a:solidFill>
                  <a:schemeClr val="bg2"/>
                </a:solidFill>
              </a:rPr>
              <a:t>6</a:t>
            </a:r>
            <a:endParaRPr lang="en" sz="8000" dirty="0">
              <a:solidFill>
                <a:schemeClr val="bg2"/>
              </a:solidFill>
            </a:endParaRPr>
          </a:p>
        </p:txBody>
      </p:sp>
    </p:spTree>
    <p:extLst>
      <p:ext uri="{BB962C8B-B14F-4D97-AF65-F5344CB8AC3E}">
        <p14:creationId xmlns:p14="http://schemas.microsoft.com/office/powerpoint/2010/main" val="1122603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3505200" y="309420"/>
            <a:ext cx="4948802" cy="7429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dirty="0"/>
              <a:t>Λίστες είναι ένας τρόπος να αποθηκευτούν πολλές μεταβλητές σε έναν πίνακα.</a:t>
            </a:r>
          </a:p>
        </p:txBody>
      </p:sp>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178120" y="1052370"/>
            <a:ext cx="3373463"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Access</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246049" y="1639989"/>
            <a:ext cx="6194507" cy="18635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Για να δούμε μια συγκεκριμένη μεταβλητή μέσα σε έναν πίνακα χρησιμοποιούμε την θέση του αντικειμένου που μα ενδιαφέρει πχ</a:t>
            </a:r>
            <a:endParaRPr lang="en-US" dirty="0"/>
          </a:p>
          <a:p>
            <a:pPr marL="0" indent="0"/>
            <a:endParaRPr lang="en-US" dirty="0"/>
          </a:p>
          <a:p>
            <a:pPr marL="0" indent="0"/>
            <a:r>
              <a:rPr lang="en-US" dirty="0"/>
              <a:t>groceries = ['bananas' , 'apples' , 'oranges', 'pears']</a:t>
            </a:r>
          </a:p>
          <a:p>
            <a:pPr marL="0" indent="0"/>
            <a:endParaRPr lang="en-US" dirty="0"/>
          </a:p>
          <a:p>
            <a:pPr marL="0" indent="0"/>
            <a:r>
              <a:rPr lang="en-US" dirty="0"/>
              <a:t>groceries[0]  -&gt; bananas</a:t>
            </a:r>
            <a:endParaRPr lang="el-GR" dirty="0"/>
          </a:p>
        </p:txBody>
      </p:sp>
      <p:sp>
        <p:nvSpPr>
          <p:cNvPr id="4" name="Google Shape;531;p41">
            <a:extLst>
              <a:ext uri="{FF2B5EF4-FFF2-40B4-BE49-F238E27FC236}">
                <a16:creationId xmlns:a16="http://schemas.microsoft.com/office/drawing/2014/main" id="{805E8A04-EC1E-B69D-5AD0-CACC1A3F5CB5}"/>
              </a:ext>
            </a:extLst>
          </p:cNvPr>
          <p:cNvSpPr txBox="1">
            <a:spLocks/>
          </p:cNvSpPr>
          <p:nvPr/>
        </p:nvSpPr>
        <p:spPr>
          <a:xfrm flipH="1">
            <a:off x="4183933" y="3250478"/>
            <a:ext cx="5085962" cy="15836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solidFill>
                  <a:schemeClr val="tx2"/>
                </a:solidFill>
              </a:rPr>
              <a:t>Προσοχή! </a:t>
            </a:r>
            <a:r>
              <a:rPr lang="el-GR" dirty="0"/>
              <a:t>Οι τιμές ξεκινάν </a:t>
            </a:r>
            <a:r>
              <a:rPr lang="el-GR" dirty="0" err="1"/>
              <a:t>απο</a:t>
            </a:r>
            <a:r>
              <a:rPr lang="el-GR" dirty="0"/>
              <a:t> το 0.</a:t>
            </a:r>
          </a:p>
          <a:p>
            <a:pPr marL="0" indent="0"/>
            <a:endParaRPr lang="el-GR" dirty="0"/>
          </a:p>
          <a:p>
            <a:pPr marL="0" indent="0"/>
            <a:r>
              <a:rPr lang="el-GR" dirty="0"/>
              <a:t>Αν θέλουμε να δούμε τα αντικείμενα 1 έως 3</a:t>
            </a:r>
          </a:p>
          <a:p>
            <a:pPr marL="0" indent="0"/>
            <a:r>
              <a:rPr lang="el-GR" dirty="0"/>
              <a:t>τότε γράφουμε</a:t>
            </a:r>
            <a:r>
              <a:rPr lang="en-US" dirty="0"/>
              <a:t>  : </a:t>
            </a:r>
            <a:r>
              <a:rPr lang="el-GR" dirty="0" err="1"/>
              <a:t>groceries</a:t>
            </a:r>
            <a:r>
              <a:rPr lang="el-GR" dirty="0"/>
              <a:t>[0:</a:t>
            </a:r>
            <a:r>
              <a:rPr lang="en-US" dirty="0"/>
              <a:t>3</a:t>
            </a:r>
            <a:r>
              <a:rPr lang="el-GR" dirty="0"/>
              <a:t>]`</a:t>
            </a:r>
            <a:endParaRPr lang="en-US" dirty="0"/>
          </a:p>
          <a:p>
            <a:pPr marL="0" indent="0"/>
            <a:endParaRPr lang="el-GR" dirty="0"/>
          </a:p>
          <a:p>
            <a:pPr marL="0" indent="0"/>
            <a:r>
              <a:rPr lang="el-GR" dirty="0">
                <a:solidFill>
                  <a:schemeClr val="tx2"/>
                </a:solidFill>
              </a:rPr>
              <a:t>Προσοχή! </a:t>
            </a:r>
            <a:r>
              <a:rPr lang="en-US" dirty="0"/>
              <a:t>0</a:t>
            </a:r>
            <a:r>
              <a:rPr lang="el-GR" dirty="0"/>
              <a:t>-3 καθώς θα σταματήσει στο 4ο </a:t>
            </a:r>
            <a:r>
              <a:rPr lang="el-GR" dirty="0" err="1"/>
              <a:t>item</a:t>
            </a:r>
            <a:endParaRPr lang="el-GR" dirty="0"/>
          </a:p>
          <a:p>
            <a:pPr marL="0" indent="0"/>
            <a:r>
              <a:rPr lang="el-GR" dirty="0"/>
              <a:t>αν βάζαμε </a:t>
            </a:r>
            <a:r>
              <a:rPr lang="en-US" dirty="0"/>
              <a:t>2</a:t>
            </a:r>
            <a:r>
              <a:rPr lang="el-GR"/>
              <a:t> </a:t>
            </a:r>
            <a:r>
              <a:rPr lang="el-GR" dirty="0"/>
              <a:t>θα έδειχνε το 1ο και το 2ο </a:t>
            </a:r>
            <a:r>
              <a:rPr lang="el-GR" dirty="0" err="1"/>
              <a:t>item</a:t>
            </a:r>
            <a:r>
              <a:rPr lang="el-GR" dirty="0"/>
              <a:t>.</a:t>
            </a:r>
          </a:p>
        </p:txBody>
      </p:sp>
    </p:spTree>
    <p:extLst>
      <p:ext uri="{BB962C8B-B14F-4D97-AF65-F5344CB8AC3E}">
        <p14:creationId xmlns:p14="http://schemas.microsoft.com/office/powerpoint/2010/main" val="2088950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58850" y="309420"/>
            <a:ext cx="2611463" cy="6381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length</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212918" y="1048228"/>
            <a:ext cx="4219934" cy="8447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Ο αριθμός των αντικειμένων μέσα στη λίστα</a:t>
            </a:r>
          </a:p>
          <a:p>
            <a:pPr marL="0" indent="0"/>
            <a:endParaRPr lang="el-GR" dirty="0"/>
          </a:p>
          <a:p>
            <a:pPr marL="0" indent="0"/>
            <a:r>
              <a:rPr lang="el-GR" dirty="0"/>
              <a:t>`</a:t>
            </a:r>
            <a:r>
              <a:rPr lang="el-GR" dirty="0" err="1"/>
              <a:t>len</a:t>
            </a:r>
            <a:r>
              <a:rPr lang="el-GR" dirty="0"/>
              <a:t>(</a:t>
            </a:r>
            <a:r>
              <a:rPr lang="el-GR" dirty="0" err="1"/>
              <a:t>groceries</a:t>
            </a:r>
            <a:r>
              <a:rPr lang="el-GR" dirty="0"/>
              <a:t>)`</a:t>
            </a:r>
          </a:p>
        </p:txBody>
      </p:sp>
      <p:sp>
        <p:nvSpPr>
          <p:cNvPr id="4" name="Google Shape;531;p41">
            <a:extLst>
              <a:ext uri="{FF2B5EF4-FFF2-40B4-BE49-F238E27FC236}">
                <a16:creationId xmlns:a16="http://schemas.microsoft.com/office/drawing/2014/main" id="{805E8A04-EC1E-B69D-5AD0-CACC1A3F5CB5}"/>
              </a:ext>
            </a:extLst>
          </p:cNvPr>
          <p:cNvSpPr txBox="1">
            <a:spLocks/>
          </p:cNvSpPr>
          <p:nvPr/>
        </p:nvSpPr>
        <p:spPr>
          <a:xfrm flipH="1">
            <a:off x="1709529" y="3036580"/>
            <a:ext cx="6460435" cy="15836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Για να προσθέσει ένα αντικείμενο σε μια λίστα έχουμε 2 τρόπους</a:t>
            </a:r>
          </a:p>
          <a:p>
            <a:pPr marL="0" indent="0"/>
            <a:endParaRPr lang="el-GR" dirty="0"/>
          </a:p>
          <a:p>
            <a:pPr marL="0" indent="0"/>
            <a:r>
              <a:rPr lang="el-GR" dirty="0"/>
              <a:t>- `</a:t>
            </a:r>
            <a:r>
              <a:rPr lang="el-GR" dirty="0" err="1"/>
              <a:t>list.append</a:t>
            </a:r>
            <a:r>
              <a:rPr lang="el-GR" dirty="0"/>
              <a:t>(</a:t>
            </a:r>
            <a:r>
              <a:rPr lang="el-GR" dirty="0" err="1"/>
              <a:t>item</a:t>
            </a:r>
            <a:r>
              <a:rPr lang="el-GR" dirty="0"/>
              <a:t>)`</a:t>
            </a:r>
          </a:p>
          <a:p>
            <a:pPr marL="0" indent="0"/>
            <a:endParaRPr lang="el-GR" dirty="0"/>
          </a:p>
          <a:p>
            <a:pPr marL="0" indent="0"/>
            <a:r>
              <a:rPr lang="el-GR" dirty="0"/>
              <a:t>Προστίθεται το αντικείμενο </a:t>
            </a:r>
            <a:r>
              <a:rPr lang="el-GR" dirty="0" err="1"/>
              <a:t>στo</a:t>
            </a:r>
            <a:r>
              <a:rPr lang="el-GR" dirty="0"/>
              <a:t> τέλος της λίστα</a:t>
            </a:r>
          </a:p>
          <a:p>
            <a:pPr marL="0" indent="0"/>
            <a:endParaRPr lang="el-GR" dirty="0"/>
          </a:p>
          <a:p>
            <a:pPr marL="0" indent="0"/>
            <a:r>
              <a:rPr lang="el-GR" dirty="0"/>
              <a:t>- `</a:t>
            </a:r>
            <a:r>
              <a:rPr lang="el-GR" dirty="0" err="1"/>
              <a:t>list.insert</a:t>
            </a:r>
            <a:r>
              <a:rPr lang="el-GR" dirty="0"/>
              <a:t>(</a:t>
            </a:r>
            <a:r>
              <a:rPr lang="el-GR" dirty="0" err="1"/>
              <a:t>position</a:t>
            </a:r>
            <a:r>
              <a:rPr lang="el-GR" dirty="0"/>
              <a:t>, </a:t>
            </a:r>
            <a:r>
              <a:rPr lang="el-GR" dirty="0" err="1"/>
              <a:t>item</a:t>
            </a:r>
            <a:r>
              <a:rPr lang="el-GR" dirty="0"/>
              <a:t>)`</a:t>
            </a:r>
          </a:p>
          <a:p>
            <a:pPr marL="0" indent="0"/>
            <a:endParaRPr lang="el-GR" dirty="0"/>
          </a:p>
          <a:p>
            <a:pPr marL="0" indent="0"/>
            <a:r>
              <a:rPr lang="el-GR" dirty="0"/>
              <a:t>Προστίθεται το αντικείμενο στην θέση που του υποδεικνύουμε.</a:t>
            </a:r>
          </a:p>
        </p:txBody>
      </p:sp>
      <p:sp>
        <p:nvSpPr>
          <p:cNvPr id="7" name="Google Shape;722;p47">
            <a:extLst>
              <a:ext uri="{FF2B5EF4-FFF2-40B4-BE49-F238E27FC236}">
                <a16:creationId xmlns:a16="http://schemas.microsoft.com/office/drawing/2014/main" id="{142D005E-C159-EE69-7F93-E33DD87ABE1F}"/>
              </a:ext>
            </a:extLst>
          </p:cNvPr>
          <p:cNvSpPr txBox="1">
            <a:spLocks/>
          </p:cNvSpPr>
          <p:nvPr/>
        </p:nvSpPr>
        <p:spPr>
          <a:xfrm>
            <a:off x="2891894" y="1614585"/>
            <a:ext cx="3360211" cy="638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l-GR" dirty="0"/>
              <a:t>Προσθήκη αντικειμένων</a:t>
            </a:r>
            <a:endParaRPr lang="en-US" dirty="0"/>
          </a:p>
        </p:txBody>
      </p:sp>
    </p:spTree>
    <p:extLst>
      <p:ext uri="{BB962C8B-B14F-4D97-AF65-F5344CB8AC3E}">
        <p14:creationId xmlns:p14="http://schemas.microsoft.com/office/powerpoint/2010/main" val="236716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3180521" y="729643"/>
            <a:ext cx="4035287" cy="10660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Μπορούμε να συνδυάσουμε 2 λίστες χρησιμοποιώντας το extend</a:t>
            </a:r>
          </a:p>
          <a:p>
            <a:pPr marL="0" lvl="0" indent="0" algn="l" rtl="0">
              <a:spcBef>
                <a:spcPts val="0"/>
              </a:spcBef>
              <a:spcAft>
                <a:spcPts val="0"/>
              </a:spcAft>
              <a:buNone/>
            </a:pPr>
            <a:endParaRPr lang="el-GR" dirty="0"/>
          </a:p>
          <a:p>
            <a:pPr marL="0" lvl="0" indent="0" algn="l" rtl="0">
              <a:spcBef>
                <a:spcPts val="0"/>
              </a:spcBef>
              <a:spcAft>
                <a:spcPts val="0"/>
              </a:spcAft>
              <a:buNone/>
            </a:pPr>
            <a:r>
              <a:rPr lang="el-GR" dirty="0"/>
              <a:t>- </a:t>
            </a:r>
            <a:r>
              <a:rPr lang="el-GR" dirty="0" err="1"/>
              <a:t>list.extend</a:t>
            </a:r>
            <a:r>
              <a:rPr lang="el-GR" dirty="0"/>
              <a:t>(list2)</a:t>
            </a:r>
          </a:p>
        </p:txBody>
      </p:sp>
      <p:sp>
        <p:nvSpPr>
          <p:cNvPr id="2" name="Google Shape;722;p47">
            <a:extLst>
              <a:ext uri="{FF2B5EF4-FFF2-40B4-BE49-F238E27FC236}">
                <a16:creationId xmlns:a16="http://schemas.microsoft.com/office/drawing/2014/main" id="{59D4F97E-1091-B4D2-5623-DA85E99F7195}"/>
              </a:ext>
            </a:extLst>
          </p:cNvPr>
          <p:cNvSpPr txBox="1">
            <a:spLocks noGrp="1"/>
          </p:cNvSpPr>
          <p:nvPr>
            <p:ph type="title"/>
          </p:nvPr>
        </p:nvSpPr>
        <p:spPr>
          <a:xfrm>
            <a:off x="68558" y="786498"/>
            <a:ext cx="2611463" cy="6381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Extend</a:t>
            </a:r>
          </a:p>
        </p:txBody>
      </p:sp>
      <p:sp>
        <p:nvSpPr>
          <p:cNvPr id="3" name="Google Shape;722;p47">
            <a:extLst>
              <a:ext uri="{FF2B5EF4-FFF2-40B4-BE49-F238E27FC236}">
                <a16:creationId xmlns:a16="http://schemas.microsoft.com/office/drawing/2014/main" id="{9D727902-F56F-B22A-F7FD-BD7BD262537B}"/>
              </a:ext>
            </a:extLst>
          </p:cNvPr>
          <p:cNvSpPr txBox="1">
            <a:spLocks/>
          </p:cNvSpPr>
          <p:nvPr/>
        </p:nvSpPr>
        <p:spPr>
          <a:xfrm>
            <a:off x="4747198" y="1999072"/>
            <a:ext cx="2611463" cy="638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pPr algn="ctr"/>
            <a:r>
              <a:rPr lang="el-GR" dirty="0"/>
              <a:t>Διαγραφή</a:t>
            </a:r>
            <a:endParaRPr lang="en-US" dirty="0"/>
          </a:p>
        </p:txBody>
      </p:sp>
      <p:sp>
        <p:nvSpPr>
          <p:cNvPr id="4" name="Google Shape;380;p33">
            <a:extLst>
              <a:ext uri="{FF2B5EF4-FFF2-40B4-BE49-F238E27FC236}">
                <a16:creationId xmlns:a16="http://schemas.microsoft.com/office/drawing/2014/main" id="{03B7D553-B143-7C8D-DCCE-B549DD11C669}"/>
              </a:ext>
            </a:extLst>
          </p:cNvPr>
          <p:cNvSpPr txBox="1">
            <a:spLocks/>
          </p:cNvSpPr>
          <p:nvPr/>
        </p:nvSpPr>
        <p:spPr>
          <a:xfrm>
            <a:off x="3584712" y="2710843"/>
            <a:ext cx="4936436" cy="10660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lt1"/>
              </a:buClr>
              <a:buSzPts val="1600"/>
              <a:buFont typeface="Anaheim"/>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Anaheim"/>
              <a:buChar char="○"/>
              <a:defRPr sz="1400" b="0" i="0" u="none" strike="noStrike" cap="none">
                <a:solidFill>
                  <a:schemeClr val="lt1"/>
                </a:solidFill>
                <a:latin typeface="Anaheim"/>
                <a:ea typeface="Anaheim"/>
                <a:cs typeface="Anaheim"/>
                <a:sym typeface="Anaheim"/>
              </a:defRPr>
            </a:lvl2pPr>
            <a:lvl3pPr marL="1371600" marR="0" lvl="2" indent="-323850" algn="l" rtl="0">
              <a:lnSpc>
                <a:spcPct val="115000"/>
              </a:lnSpc>
              <a:spcBef>
                <a:spcPts val="1600"/>
              </a:spcBef>
              <a:spcAft>
                <a:spcPts val="0"/>
              </a:spcAft>
              <a:buClr>
                <a:schemeClr val="lt1"/>
              </a:buClr>
              <a:buSzPts val="1500"/>
              <a:buFont typeface="Anaheim"/>
              <a:buChar char="■"/>
              <a:defRPr sz="1400" b="0" i="0" u="none" strike="noStrike" cap="none">
                <a:solidFill>
                  <a:schemeClr val="lt1"/>
                </a:solidFill>
                <a:latin typeface="Anaheim"/>
                <a:ea typeface="Anaheim"/>
                <a:cs typeface="Anaheim"/>
                <a:sym typeface="Anaheim"/>
              </a:defRPr>
            </a:lvl3pPr>
            <a:lvl4pPr marL="1828800" marR="0" lvl="3" indent="-323850" algn="l" rtl="0">
              <a:lnSpc>
                <a:spcPct val="115000"/>
              </a:lnSpc>
              <a:spcBef>
                <a:spcPts val="1600"/>
              </a:spcBef>
              <a:spcAft>
                <a:spcPts val="0"/>
              </a:spcAft>
              <a:buClr>
                <a:schemeClr val="lt1"/>
              </a:buClr>
              <a:buSzPts val="15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1150" algn="l" rtl="0">
              <a:lnSpc>
                <a:spcPct val="115000"/>
              </a:lnSpc>
              <a:spcBef>
                <a:spcPts val="1600"/>
              </a:spcBef>
              <a:spcAft>
                <a:spcPts val="0"/>
              </a:spcAft>
              <a:buClr>
                <a:schemeClr val="lt1"/>
              </a:buClr>
              <a:buSzPts val="1300"/>
              <a:buFont typeface="Anaheim"/>
              <a:buChar char="●"/>
              <a:defRPr sz="1400" b="0" i="0" u="none" strike="noStrike" cap="none">
                <a:solidFill>
                  <a:schemeClr val="lt1"/>
                </a:solidFill>
                <a:latin typeface="Anaheim"/>
                <a:ea typeface="Anaheim"/>
                <a:cs typeface="Anaheim"/>
                <a:sym typeface="Anaheim"/>
              </a:defRPr>
            </a:lvl7pPr>
            <a:lvl8pPr marL="3657600" marR="0" lvl="7" indent="-311150" algn="l" rtl="0">
              <a:lnSpc>
                <a:spcPct val="115000"/>
              </a:lnSpc>
              <a:spcBef>
                <a:spcPts val="1600"/>
              </a:spcBef>
              <a:spcAft>
                <a:spcPts val="0"/>
              </a:spcAft>
              <a:buClr>
                <a:schemeClr val="lt1"/>
              </a:buClr>
              <a:buSzPts val="13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pPr marL="0" indent="0" algn="ctr">
              <a:buFont typeface="Anaheim"/>
              <a:buNone/>
            </a:pPr>
            <a:r>
              <a:rPr lang="el-GR" dirty="0"/>
              <a:t>Υπάρχουν 2 τρόποι να διαγράψεις ένα αντικείμενο</a:t>
            </a:r>
          </a:p>
          <a:p>
            <a:pPr marL="0" indent="0" algn="ctr">
              <a:buFont typeface="Anaheim"/>
              <a:buNone/>
            </a:pPr>
            <a:endParaRPr lang="el-GR" dirty="0"/>
          </a:p>
          <a:p>
            <a:pPr marL="0" indent="0" algn="ctr">
              <a:buFont typeface="Anaheim"/>
              <a:buNone/>
            </a:pPr>
            <a:r>
              <a:rPr lang="el-GR" dirty="0"/>
              <a:t>- `</a:t>
            </a:r>
            <a:r>
              <a:rPr lang="el-GR" dirty="0" err="1"/>
              <a:t>list.remove</a:t>
            </a:r>
            <a:r>
              <a:rPr lang="el-GR" dirty="0"/>
              <a:t>(</a:t>
            </a:r>
            <a:r>
              <a:rPr lang="el-GR" dirty="0" err="1"/>
              <a:t>item</a:t>
            </a:r>
            <a:r>
              <a:rPr lang="el-GR" dirty="0"/>
              <a:t>)`</a:t>
            </a:r>
          </a:p>
          <a:p>
            <a:pPr marL="0" indent="0" algn="ctr">
              <a:buFont typeface="Anaheim"/>
              <a:buNone/>
            </a:pPr>
            <a:endParaRPr lang="el-GR" dirty="0"/>
          </a:p>
          <a:p>
            <a:pPr marL="0" indent="0" algn="ctr">
              <a:buFont typeface="Anaheim"/>
              <a:buNone/>
            </a:pPr>
            <a:r>
              <a:rPr lang="el-GR" dirty="0"/>
              <a:t>Διαγράφει το αντικείμενο</a:t>
            </a:r>
          </a:p>
          <a:p>
            <a:pPr marL="0" indent="0" algn="ctr">
              <a:buFont typeface="Anaheim"/>
              <a:buNone/>
            </a:pPr>
            <a:endParaRPr lang="el-GR" dirty="0"/>
          </a:p>
          <a:p>
            <a:pPr marL="0" indent="0" algn="ctr">
              <a:buFont typeface="Anaheim"/>
              <a:buNone/>
            </a:pPr>
            <a:r>
              <a:rPr lang="el-GR" dirty="0"/>
              <a:t>- `</a:t>
            </a:r>
            <a:r>
              <a:rPr lang="el-GR" dirty="0" err="1"/>
              <a:t>list.pop</a:t>
            </a:r>
            <a:r>
              <a:rPr lang="el-GR" dirty="0"/>
              <a:t>(</a:t>
            </a:r>
            <a:r>
              <a:rPr lang="el-GR" dirty="0" err="1"/>
              <a:t>position</a:t>
            </a:r>
            <a:r>
              <a:rPr lang="el-GR" dirty="0"/>
              <a:t>)`</a:t>
            </a:r>
          </a:p>
          <a:p>
            <a:pPr marL="0" indent="0" algn="ctr">
              <a:buFont typeface="Anaheim"/>
              <a:buNone/>
            </a:pPr>
            <a:endParaRPr lang="el-GR" dirty="0"/>
          </a:p>
          <a:p>
            <a:pPr marL="0" indent="0" algn="ctr">
              <a:buFont typeface="Anaheim"/>
              <a:buNone/>
            </a:pPr>
            <a:r>
              <a:rPr lang="el-GR" dirty="0"/>
              <a:t>Διαγράφει το αντικείμενο στη συγκεκριμένη θέση</a:t>
            </a:r>
          </a:p>
        </p:txBody>
      </p:sp>
    </p:spTree>
    <p:extLst>
      <p:ext uri="{BB962C8B-B14F-4D97-AF65-F5344CB8AC3E}">
        <p14:creationId xmlns:p14="http://schemas.microsoft.com/office/powerpoint/2010/main" val="2461436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3" name="Google Shape;723;p47"/>
          <p:cNvSpPr txBox="1">
            <a:spLocks noGrp="1"/>
          </p:cNvSpPr>
          <p:nvPr>
            <p:ph type="subTitle" idx="1"/>
          </p:nvPr>
        </p:nvSpPr>
        <p:spPr>
          <a:xfrm>
            <a:off x="1920867" y="2013377"/>
            <a:ext cx="3356099"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Για να μπορέσουμε να έχουμε πρόσβαση σε κάθε αντικείμενο της λίστας χρησιμοποιούμε μια for </a:t>
            </a:r>
            <a:r>
              <a:rPr lang="el-GR" dirty="0" err="1"/>
              <a:t>loop</a:t>
            </a:r>
            <a:r>
              <a:rPr lang="el-GR" dirty="0"/>
              <a:t> ( θα την δούμε πιο αναλυτικά αργότερα)</a:t>
            </a:r>
          </a:p>
          <a:p>
            <a:pPr marL="0" lvl="0" indent="0" algn="ctr" rtl="0">
              <a:spcBef>
                <a:spcPts val="0"/>
              </a:spcBef>
              <a:spcAft>
                <a:spcPts val="0"/>
              </a:spcAft>
              <a:buNone/>
            </a:pPr>
            <a:endParaRPr lang="el-GR" dirty="0"/>
          </a:p>
          <a:p>
            <a:pPr marL="0" lvl="0" indent="0" algn="ctr" rtl="0">
              <a:spcBef>
                <a:spcPts val="0"/>
              </a:spcBef>
              <a:spcAft>
                <a:spcPts val="0"/>
              </a:spcAft>
              <a:buNone/>
            </a:pPr>
            <a:r>
              <a:rPr lang="el-GR" dirty="0"/>
              <a:t>for </a:t>
            </a:r>
            <a:r>
              <a:rPr lang="el-GR" dirty="0" err="1"/>
              <a:t>item</a:t>
            </a:r>
            <a:r>
              <a:rPr lang="el-GR" dirty="0"/>
              <a:t> in </a:t>
            </a:r>
            <a:r>
              <a:rPr lang="el-GR" dirty="0" err="1"/>
              <a:t>list</a:t>
            </a:r>
            <a:r>
              <a:rPr lang="el-GR" dirty="0"/>
              <a:t>:</a:t>
            </a:r>
          </a:p>
          <a:p>
            <a:pPr marL="0" lvl="0" indent="0" algn="ctr" rtl="0">
              <a:spcBef>
                <a:spcPts val="0"/>
              </a:spcBef>
              <a:spcAft>
                <a:spcPts val="0"/>
              </a:spcAft>
              <a:buNone/>
            </a:pPr>
            <a:r>
              <a:rPr lang="el-GR" dirty="0"/>
              <a:t>    </a:t>
            </a:r>
            <a:r>
              <a:rPr lang="el-GR" dirty="0" err="1"/>
              <a:t>print</a:t>
            </a:r>
            <a:r>
              <a:rPr lang="el-GR" dirty="0"/>
              <a:t>(</a:t>
            </a:r>
            <a:r>
              <a:rPr lang="el-GR" dirty="0" err="1"/>
              <a:t>item</a:t>
            </a:r>
            <a:r>
              <a:rPr lang="el-GR" dirty="0"/>
              <a:t>)</a:t>
            </a:r>
          </a:p>
          <a:p>
            <a:pPr marL="0" lvl="0" indent="0" algn="ctr" rtl="0">
              <a:spcBef>
                <a:spcPts val="0"/>
              </a:spcBef>
              <a:spcAft>
                <a:spcPts val="0"/>
              </a:spcAft>
              <a:buNone/>
            </a:pPr>
            <a:endParaRPr lang="en-US" dirty="0"/>
          </a:p>
        </p:txBody>
      </p:sp>
      <p:sp>
        <p:nvSpPr>
          <p:cNvPr id="724" name="Google Shape;724;p47"/>
          <p:cNvSpPr txBox="1">
            <a:spLocks noGrp="1"/>
          </p:cNvSpPr>
          <p:nvPr>
            <p:ph type="title" idx="2"/>
          </p:nvPr>
        </p:nvSpPr>
        <p:spPr>
          <a:xfrm>
            <a:off x="2121315" y="1230974"/>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Loops</a:t>
            </a:r>
          </a:p>
        </p:txBody>
      </p:sp>
      <p:sp>
        <p:nvSpPr>
          <p:cNvPr id="725" name="Google Shape;725;p47"/>
          <p:cNvSpPr txBox="1">
            <a:spLocks noGrp="1"/>
          </p:cNvSpPr>
          <p:nvPr>
            <p:ph type="subTitle" idx="3"/>
          </p:nvPr>
        </p:nvSpPr>
        <p:spPr>
          <a:xfrm>
            <a:off x="6070225" y="2149800"/>
            <a:ext cx="2226600"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Όταν θέλουμε συγκεκριμένα αντικείμενα από την λίστα</a:t>
            </a:r>
          </a:p>
          <a:p>
            <a:pPr marL="0" lvl="0" indent="0" algn="ctr" rtl="0">
              <a:spcBef>
                <a:spcPts val="0"/>
              </a:spcBef>
              <a:spcAft>
                <a:spcPts val="0"/>
              </a:spcAft>
              <a:buNone/>
            </a:pPr>
            <a:endParaRPr lang="el-GR" dirty="0"/>
          </a:p>
          <a:p>
            <a:pPr marL="0" lvl="0" indent="0" algn="ctr" rtl="0">
              <a:spcBef>
                <a:spcPts val="0"/>
              </a:spcBef>
              <a:spcAft>
                <a:spcPts val="0"/>
              </a:spcAft>
              <a:buNone/>
            </a:pPr>
            <a:r>
              <a:rPr lang="el-GR" dirty="0"/>
              <a:t>for i in </a:t>
            </a:r>
            <a:r>
              <a:rPr lang="el-GR" dirty="0" err="1"/>
              <a:t>range</a:t>
            </a:r>
            <a:r>
              <a:rPr lang="el-GR" dirty="0"/>
              <a:t>(1 , </a:t>
            </a:r>
            <a:r>
              <a:rPr lang="el-GR" dirty="0" err="1"/>
              <a:t>len</a:t>
            </a:r>
            <a:r>
              <a:rPr lang="el-GR" dirty="0"/>
              <a:t>(</a:t>
            </a:r>
            <a:r>
              <a:rPr lang="el-GR" dirty="0" err="1"/>
              <a:t>list</a:t>
            </a:r>
            <a:r>
              <a:rPr lang="el-GR" dirty="0"/>
              <a:t>)):</a:t>
            </a:r>
          </a:p>
          <a:p>
            <a:pPr marL="0" lvl="0" indent="0" algn="ctr" rtl="0">
              <a:spcBef>
                <a:spcPts val="0"/>
              </a:spcBef>
              <a:spcAft>
                <a:spcPts val="0"/>
              </a:spcAft>
              <a:buNone/>
            </a:pPr>
            <a:r>
              <a:rPr lang="el-GR" dirty="0" err="1"/>
              <a:t>print</a:t>
            </a:r>
            <a:r>
              <a:rPr lang="el-GR" dirty="0"/>
              <a:t>(</a:t>
            </a:r>
            <a:r>
              <a:rPr lang="el-GR" dirty="0" err="1"/>
              <a:t>list</a:t>
            </a:r>
            <a:r>
              <a:rPr lang="el-GR" dirty="0"/>
              <a:t>[i])</a:t>
            </a:r>
            <a:endParaRPr lang="en-US" dirty="0"/>
          </a:p>
        </p:txBody>
      </p:sp>
      <p:sp>
        <p:nvSpPr>
          <p:cNvPr id="726" name="Google Shape;726;p47"/>
          <p:cNvSpPr txBox="1">
            <a:spLocks noGrp="1"/>
          </p:cNvSpPr>
          <p:nvPr>
            <p:ph type="title" idx="4"/>
          </p:nvPr>
        </p:nvSpPr>
        <p:spPr>
          <a:xfrm>
            <a:off x="5942875" y="1230974"/>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 in range</a:t>
            </a:r>
          </a:p>
        </p:txBody>
      </p:sp>
      <p:pic>
        <p:nvPicPr>
          <p:cNvPr id="727" name="Google Shape;727;p47"/>
          <p:cNvPicPr preferRelativeResize="0"/>
          <p:nvPr/>
        </p:nvPicPr>
        <p:blipFill rotWithShape="1">
          <a:blip r:embed="rId3">
            <a:alphaModFix/>
          </a:blip>
          <a:srcRect l="61241" r="15108"/>
          <a:stretch/>
        </p:blipFill>
        <p:spPr>
          <a:xfrm>
            <a:off x="0" y="0"/>
            <a:ext cx="1823175" cy="5143500"/>
          </a:xfrm>
          <a:prstGeom prst="rect">
            <a:avLst/>
          </a:prstGeom>
          <a:noFill/>
          <a:ln>
            <a:noFill/>
          </a:ln>
        </p:spPr>
      </p:pic>
      <p:grpSp>
        <p:nvGrpSpPr>
          <p:cNvPr id="728" name="Google Shape;728;p47"/>
          <p:cNvGrpSpPr/>
          <p:nvPr/>
        </p:nvGrpSpPr>
        <p:grpSpPr>
          <a:xfrm>
            <a:off x="1223348" y="4553184"/>
            <a:ext cx="1015032" cy="325196"/>
            <a:chOff x="1156673" y="4600809"/>
            <a:chExt cx="1015032" cy="325196"/>
          </a:xfrm>
        </p:grpSpPr>
        <p:sp>
          <p:nvSpPr>
            <p:cNvPr id="729" name="Google Shape;729;p47"/>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3" name="Google Shape;723;p47"/>
          <p:cNvSpPr txBox="1">
            <a:spLocks noGrp="1"/>
          </p:cNvSpPr>
          <p:nvPr>
            <p:ph type="subTitle" idx="1"/>
          </p:nvPr>
        </p:nvSpPr>
        <p:spPr>
          <a:xfrm>
            <a:off x="1920867" y="2013377"/>
            <a:ext cx="3356099"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Μας φέρνουν πίσω τη μέγιστη και την ελάχιστη τιμή (σε λίστες με </a:t>
            </a:r>
            <a:r>
              <a:rPr lang="el-GR" dirty="0" err="1"/>
              <a:t>string</a:t>
            </a:r>
            <a:r>
              <a:rPr lang="el-GR" dirty="0"/>
              <a:t> συγκρίνουν με βάση την αλφαβητική σειρά των γραμμάτων)</a:t>
            </a:r>
          </a:p>
          <a:p>
            <a:pPr marL="0" lvl="0" indent="0" algn="ctr" rtl="0">
              <a:spcBef>
                <a:spcPts val="0"/>
              </a:spcBef>
              <a:spcAft>
                <a:spcPts val="0"/>
              </a:spcAft>
              <a:buNone/>
            </a:pPr>
            <a:endParaRPr lang="el-GR" dirty="0"/>
          </a:p>
          <a:p>
            <a:pPr marL="0" lvl="0" indent="0" algn="ctr" rtl="0">
              <a:spcBef>
                <a:spcPts val="0"/>
              </a:spcBef>
              <a:spcAft>
                <a:spcPts val="0"/>
              </a:spcAft>
              <a:buNone/>
            </a:pPr>
            <a:r>
              <a:rPr lang="el-GR" dirty="0"/>
              <a:t>`</a:t>
            </a:r>
            <a:r>
              <a:rPr lang="el-GR" dirty="0" err="1"/>
              <a:t>min</a:t>
            </a:r>
            <a:r>
              <a:rPr lang="el-GR" dirty="0"/>
              <a:t>(</a:t>
            </a:r>
            <a:r>
              <a:rPr lang="el-GR" dirty="0" err="1"/>
              <a:t>list</a:t>
            </a:r>
            <a:r>
              <a:rPr lang="el-GR" dirty="0"/>
              <a:t>)`</a:t>
            </a:r>
          </a:p>
          <a:p>
            <a:pPr marL="0" lvl="0" indent="0" algn="ctr" rtl="0">
              <a:spcBef>
                <a:spcPts val="0"/>
              </a:spcBef>
              <a:spcAft>
                <a:spcPts val="0"/>
              </a:spcAft>
              <a:buNone/>
            </a:pPr>
            <a:r>
              <a:rPr lang="el-GR" dirty="0"/>
              <a:t>`</a:t>
            </a:r>
            <a:r>
              <a:rPr lang="el-GR" dirty="0" err="1"/>
              <a:t>max</a:t>
            </a:r>
            <a:r>
              <a:rPr lang="el-GR" dirty="0"/>
              <a:t>(</a:t>
            </a:r>
            <a:r>
              <a:rPr lang="el-GR" dirty="0" err="1"/>
              <a:t>list</a:t>
            </a:r>
            <a:r>
              <a:rPr lang="el-GR" dirty="0"/>
              <a:t>)`</a:t>
            </a:r>
            <a:endParaRPr lang="en-US" dirty="0"/>
          </a:p>
        </p:txBody>
      </p:sp>
      <p:sp>
        <p:nvSpPr>
          <p:cNvPr id="724" name="Google Shape;724;p47"/>
          <p:cNvSpPr txBox="1">
            <a:spLocks noGrp="1"/>
          </p:cNvSpPr>
          <p:nvPr>
            <p:ph type="title" idx="2"/>
          </p:nvPr>
        </p:nvSpPr>
        <p:spPr>
          <a:xfrm>
            <a:off x="2121315" y="1230974"/>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min max</a:t>
            </a:r>
          </a:p>
        </p:txBody>
      </p:sp>
      <p:sp>
        <p:nvSpPr>
          <p:cNvPr id="725" name="Google Shape;725;p47"/>
          <p:cNvSpPr txBox="1">
            <a:spLocks noGrp="1"/>
          </p:cNvSpPr>
          <p:nvPr>
            <p:ph type="subTitle" idx="3"/>
          </p:nvPr>
        </p:nvSpPr>
        <p:spPr>
          <a:xfrm>
            <a:off x="6070225" y="2149800"/>
            <a:ext cx="2226600"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Χρησιμοποιείται για να φέρει το άθροισμα των τιμών μιας λίστας. Χρησιμοποιείται κυρίως σε αριθμητικές λίστες.</a:t>
            </a:r>
          </a:p>
        </p:txBody>
      </p:sp>
      <p:sp>
        <p:nvSpPr>
          <p:cNvPr id="726" name="Google Shape;726;p47"/>
          <p:cNvSpPr txBox="1">
            <a:spLocks noGrp="1"/>
          </p:cNvSpPr>
          <p:nvPr>
            <p:ph type="title" idx="4"/>
          </p:nvPr>
        </p:nvSpPr>
        <p:spPr>
          <a:xfrm>
            <a:off x="5942875" y="1230974"/>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sum</a:t>
            </a:r>
          </a:p>
        </p:txBody>
      </p:sp>
      <p:pic>
        <p:nvPicPr>
          <p:cNvPr id="727" name="Google Shape;727;p47"/>
          <p:cNvPicPr preferRelativeResize="0"/>
          <p:nvPr/>
        </p:nvPicPr>
        <p:blipFill rotWithShape="1">
          <a:blip r:embed="rId3">
            <a:alphaModFix/>
          </a:blip>
          <a:srcRect l="61241" r="15108"/>
          <a:stretch/>
        </p:blipFill>
        <p:spPr>
          <a:xfrm>
            <a:off x="0" y="0"/>
            <a:ext cx="1823175" cy="5143500"/>
          </a:xfrm>
          <a:prstGeom prst="rect">
            <a:avLst/>
          </a:prstGeom>
          <a:noFill/>
          <a:ln>
            <a:noFill/>
          </a:ln>
        </p:spPr>
      </p:pic>
      <p:grpSp>
        <p:nvGrpSpPr>
          <p:cNvPr id="728" name="Google Shape;728;p47"/>
          <p:cNvGrpSpPr/>
          <p:nvPr/>
        </p:nvGrpSpPr>
        <p:grpSpPr>
          <a:xfrm>
            <a:off x="1223348" y="4553184"/>
            <a:ext cx="1015032" cy="325196"/>
            <a:chOff x="1156673" y="4600809"/>
            <a:chExt cx="1015032" cy="325196"/>
          </a:xfrm>
        </p:grpSpPr>
        <p:sp>
          <p:nvSpPr>
            <p:cNvPr id="729" name="Google Shape;729;p47"/>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88260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Iasonas Kakandris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US" dirty="0"/>
              <a:t>Thank you</a:t>
            </a:r>
            <a:endParaRPr dirty="0"/>
          </a:p>
        </p:txBody>
      </p:sp>
    </p:spTree>
    <p:extLst>
      <p:ext uri="{BB962C8B-B14F-4D97-AF65-F5344CB8AC3E}">
        <p14:creationId xmlns:p14="http://schemas.microsoft.com/office/powerpoint/2010/main" val="2049204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Dictionaries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l-GR" dirty="0"/>
              <a:t>Για να κατεβάσεις python πηγαίνεις στο</a:t>
            </a:r>
          </a:p>
          <a:p>
            <a:pPr marL="0" lvl="0" indent="0" algn="r" rtl="0">
              <a:spcBef>
                <a:spcPts val="0"/>
              </a:spcBef>
              <a:spcAft>
                <a:spcPts val="0"/>
              </a:spcAft>
              <a:buNone/>
            </a:pPr>
            <a:r>
              <a:rPr lang="el-GR" dirty="0">
                <a:hlinkClick r:id="rId3"/>
              </a:rPr>
              <a:t>python.org</a:t>
            </a:r>
            <a:r>
              <a:rPr lang="en-US" dirty="0">
                <a:hlinkClick r:id="rId3"/>
              </a:rPr>
              <a:t> </a:t>
            </a:r>
            <a:r>
              <a:rPr lang="en-US" dirty="0"/>
              <a:t> </a:t>
            </a:r>
            <a:r>
              <a:rPr lang="el-GR" dirty="0"/>
              <a:t>από εκεί στα </a:t>
            </a:r>
            <a:r>
              <a:rPr lang="el-GR" dirty="0" err="1"/>
              <a:t>Downloads</a:t>
            </a:r>
            <a:r>
              <a:rPr lang="el-GR" dirty="0"/>
              <a:t> και βρίσκεις για το σύστημα που θέλεις να κατεβάσεις</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Για να δεις αν έχεις ήδη Python</a:t>
            </a:r>
            <a:endParaRPr lang="en-US" dirty="0"/>
          </a:p>
        </p:txBody>
      </p:sp>
      <p:sp>
        <p:nvSpPr>
          <p:cNvPr id="388" name="Google Shape;388;p34"/>
          <p:cNvSpPr/>
          <p:nvPr/>
        </p:nvSpPr>
        <p:spPr>
          <a:xfrm flipH="1">
            <a:off x="839073" y="3588226"/>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733560" y="1992463"/>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288507" y="2290188"/>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rot="-5400000" flipH="1">
            <a:off x="984946" y="1695638"/>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34"/>
          <p:cNvSpPr txBox="1">
            <a:spLocks noGrp="1"/>
          </p:cNvSpPr>
          <p:nvPr>
            <p:ph type="ctrTitle"/>
          </p:nvPr>
        </p:nvSpPr>
        <p:spPr>
          <a:xfrm flipH="1">
            <a:off x="1983296" y="1564424"/>
            <a:ext cx="5496620" cy="856077"/>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l-GR" dirty="0"/>
              <a:t>1. Ανοίγεις το </a:t>
            </a:r>
            <a:r>
              <a:rPr lang="en-US" dirty="0"/>
              <a:t>terminal</a:t>
            </a:r>
            <a:br>
              <a:rPr lang="en-US" dirty="0"/>
            </a:br>
            <a:r>
              <a:rPr lang="en-US" dirty="0"/>
              <a:t>2. </a:t>
            </a:r>
            <a:r>
              <a:rPr lang="el-GR" dirty="0"/>
              <a:t>Γράφεις</a:t>
            </a:r>
            <a:r>
              <a:rPr lang="en-US" dirty="0"/>
              <a:t>: python --version</a:t>
            </a:r>
          </a:p>
        </p:txBody>
      </p:sp>
      <p:sp>
        <p:nvSpPr>
          <p:cNvPr id="402" name="Google Shape;402;p34"/>
          <p:cNvSpPr/>
          <p:nvPr/>
        </p:nvSpPr>
        <p:spPr>
          <a:xfrm rot="10800000" flipH="1">
            <a:off x="984947" y="3291401"/>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379983" y="3291401"/>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165755" y="3588226"/>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528803" y="3885951"/>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165806" y="1695638"/>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434650" y="1992888"/>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4"/>
          <p:cNvSpPr/>
          <p:nvPr/>
        </p:nvSpPr>
        <p:spPr>
          <a:xfrm>
            <a:off x="1141044" y="3447680"/>
            <a:ext cx="461206" cy="460842"/>
          </a:xfrm>
          <a:custGeom>
            <a:avLst/>
            <a:gdLst/>
            <a:ahLst/>
            <a:cxnLst/>
            <a:rect l="l" t="t" r="r" b="b"/>
            <a:pathLst>
              <a:path w="15205" h="15193" extrusionOk="0">
                <a:moveTo>
                  <a:pt x="10109" y="4501"/>
                </a:moveTo>
                <a:cubicBezTo>
                  <a:pt x="10430" y="4501"/>
                  <a:pt x="10692" y="4763"/>
                  <a:pt x="10692" y="5096"/>
                </a:cubicBezTo>
                <a:lnTo>
                  <a:pt x="10692" y="10097"/>
                </a:lnTo>
                <a:cubicBezTo>
                  <a:pt x="10692" y="10418"/>
                  <a:pt x="10430" y="10692"/>
                  <a:pt x="10109" y="10692"/>
                </a:cubicBezTo>
                <a:lnTo>
                  <a:pt x="5096" y="10692"/>
                </a:lnTo>
                <a:cubicBezTo>
                  <a:pt x="4775" y="10692"/>
                  <a:pt x="4513" y="10418"/>
                  <a:pt x="4513" y="10097"/>
                </a:cubicBezTo>
                <a:lnTo>
                  <a:pt x="4513" y="5096"/>
                </a:lnTo>
                <a:cubicBezTo>
                  <a:pt x="4513" y="4763"/>
                  <a:pt x="4775" y="4501"/>
                  <a:pt x="5096" y="4501"/>
                </a:cubicBezTo>
                <a:close/>
                <a:moveTo>
                  <a:pt x="4584" y="1"/>
                </a:moveTo>
                <a:cubicBezTo>
                  <a:pt x="4215" y="1"/>
                  <a:pt x="3918" y="298"/>
                  <a:pt x="3918" y="667"/>
                </a:cubicBezTo>
                <a:lnTo>
                  <a:pt x="3918" y="2001"/>
                </a:lnTo>
                <a:lnTo>
                  <a:pt x="3072" y="2001"/>
                </a:lnTo>
                <a:cubicBezTo>
                  <a:pt x="2477" y="2001"/>
                  <a:pt x="2001" y="2477"/>
                  <a:pt x="2001" y="3060"/>
                </a:cubicBezTo>
                <a:lnTo>
                  <a:pt x="2001" y="3906"/>
                </a:lnTo>
                <a:lnTo>
                  <a:pt x="667" y="3906"/>
                </a:lnTo>
                <a:cubicBezTo>
                  <a:pt x="298" y="3906"/>
                  <a:pt x="1" y="4203"/>
                  <a:pt x="1" y="4573"/>
                </a:cubicBezTo>
                <a:cubicBezTo>
                  <a:pt x="1" y="4942"/>
                  <a:pt x="298" y="5239"/>
                  <a:pt x="667" y="5239"/>
                </a:cubicBezTo>
                <a:lnTo>
                  <a:pt x="2001" y="5239"/>
                </a:lnTo>
                <a:lnTo>
                  <a:pt x="2001" y="6930"/>
                </a:lnTo>
                <a:lnTo>
                  <a:pt x="667" y="6930"/>
                </a:lnTo>
                <a:cubicBezTo>
                  <a:pt x="298" y="6930"/>
                  <a:pt x="1" y="7228"/>
                  <a:pt x="1" y="7597"/>
                </a:cubicBezTo>
                <a:cubicBezTo>
                  <a:pt x="1" y="7966"/>
                  <a:pt x="298" y="8263"/>
                  <a:pt x="667" y="8263"/>
                </a:cubicBezTo>
                <a:lnTo>
                  <a:pt x="2001" y="8263"/>
                </a:lnTo>
                <a:lnTo>
                  <a:pt x="2001" y="9942"/>
                </a:lnTo>
                <a:lnTo>
                  <a:pt x="667" y="9942"/>
                </a:lnTo>
                <a:cubicBezTo>
                  <a:pt x="298" y="9942"/>
                  <a:pt x="1" y="10240"/>
                  <a:pt x="1" y="10609"/>
                </a:cubicBezTo>
                <a:cubicBezTo>
                  <a:pt x="1" y="10978"/>
                  <a:pt x="298" y="11276"/>
                  <a:pt x="667" y="11276"/>
                </a:cubicBezTo>
                <a:lnTo>
                  <a:pt x="2001" y="11276"/>
                </a:lnTo>
                <a:lnTo>
                  <a:pt x="2001" y="12133"/>
                </a:lnTo>
                <a:cubicBezTo>
                  <a:pt x="2001" y="12716"/>
                  <a:pt x="2477" y="13193"/>
                  <a:pt x="3072" y="13193"/>
                </a:cubicBezTo>
                <a:lnTo>
                  <a:pt x="3918" y="13193"/>
                </a:lnTo>
                <a:lnTo>
                  <a:pt x="3918" y="14526"/>
                </a:lnTo>
                <a:cubicBezTo>
                  <a:pt x="3918" y="14895"/>
                  <a:pt x="4215" y="15193"/>
                  <a:pt x="4584" y="15193"/>
                </a:cubicBezTo>
                <a:cubicBezTo>
                  <a:pt x="4954" y="15193"/>
                  <a:pt x="5251" y="14895"/>
                  <a:pt x="5251" y="14526"/>
                </a:cubicBezTo>
                <a:lnTo>
                  <a:pt x="5251" y="13193"/>
                </a:lnTo>
                <a:lnTo>
                  <a:pt x="6930" y="13193"/>
                </a:lnTo>
                <a:lnTo>
                  <a:pt x="6930" y="14526"/>
                </a:lnTo>
                <a:cubicBezTo>
                  <a:pt x="6930" y="14895"/>
                  <a:pt x="7240" y="15193"/>
                  <a:pt x="7597" y="15193"/>
                </a:cubicBezTo>
                <a:cubicBezTo>
                  <a:pt x="7966" y="15193"/>
                  <a:pt x="8264" y="14895"/>
                  <a:pt x="8264" y="14526"/>
                </a:cubicBezTo>
                <a:lnTo>
                  <a:pt x="8264" y="13193"/>
                </a:lnTo>
                <a:lnTo>
                  <a:pt x="9954" y="13193"/>
                </a:lnTo>
                <a:lnTo>
                  <a:pt x="9954" y="14526"/>
                </a:lnTo>
                <a:cubicBezTo>
                  <a:pt x="9954" y="14895"/>
                  <a:pt x="10252" y="15193"/>
                  <a:pt x="10621" y="15193"/>
                </a:cubicBezTo>
                <a:cubicBezTo>
                  <a:pt x="10990" y="15193"/>
                  <a:pt x="11288" y="14895"/>
                  <a:pt x="11288" y="14526"/>
                </a:cubicBezTo>
                <a:lnTo>
                  <a:pt x="11288" y="13193"/>
                </a:lnTo>
                <a:lnTo>
                  <a:pt x="12133" y="13193"/>
                </a:lnTo>
                <a:cubicBezTo>
                  <a:pt x="12728" y="13193"/>
                  <a:pt x="13205" y="12716"/>
                  <a:pt x="13205" y="12133"/>
                </a:cubicBezTo>
                <a:lnTo>
                  <a:pt x="13205" y="11276"/>
                </a:lnTo>
                <a:lnTo>
                  <a:pt x="14538" y="11276"/>
                </a:lnTo>
                <a:cubicBezTo>
                  <a:pt x="14907" y="11276"/>
                  <a:pt x="15205" y="10978"/>
                  <a:pt x="15205" y="10609"/>
                </a:cubicBezTo>
                <a:cubicBezTo>
                  <a:pt x="15205" y="10240"/>
                  <a:pt x="14907" y="9942"/>
                  <a:pt x="14538" y="9942"/>
                </a:cubicBezTo>
                <a:lnTo>
                  <a:pt x="13205" y="9942"/>
                </a:lnTo>
                <a:lnTo>
                  <a:pt x="13205" y="8263"/>
                </a:lnTo>
                <a:lnTo>
                  <a:pt x="14538" y="8263"/>
                </a:lnTo>
                <a:cubicBezTo>
                  <a:pt x="14907" y="8263"/>
                  <a:pt x="15205" y="7966"/>
                  <a:pt x="15205" y="7597"/>
                </a:cubicBezTo>
                <a:cubicBezTo>
                  <a:pt x="15205" y="7228"/>
                  <a:pt x="14907" y="6930"/>
                  <a:pt x="14538" y="6930"/>
                </a:cubicBezTo>
                <a:lnTo>
                  <a:pt x="13205" y="6930"/>
                </a:lnTo>
                <a:lnTo>
                  <a:pt x="13205" y="5239"/>
                </a:lnTo>
                <a:lnTo>
                  <a:pt x="14538" y="5239"/>
                </a:lnTo>
                <a:cubicBezTo>
                  <a:pt x="14907" y="5239"/>
                  <a:pt x="15205" y="4942"/>
                  <a:pt x="15205" y="4573"/>
                </a:cubicBezTo>
                <a:cubicBezTo>
                  <a:pt x="15205" y="4203"/>
                  <a:pt x="14907" y="3906"/>
                  <a:pt x="14538" y="3906"/>
                </a:cubicBezTo>
                <a:lnTo>
                  <a:pt x="13205" y="3906"/>
                </a:lnTo>
                <a:lnTo>
                  <a:pt x="13205" y="3060"/>
                </a:lnTo>
                <a:cubicBezTo>
                  <a:pt x="13205" y="2477"/>
                  <a:pt x="12728" y="2001"/>
                  <a:pt x="12133" y="2001"/>
                </a:cubicBezTo>
                <a:lnTo>
                  <a:pt x="11288" y="2001"/>
                </a:lnTo>
                <a:lnTo>
                  <a:pt x="11288" y="667"/>
                </a:lnTo>
                <a:cubicBezTo>
                  <a:pt x="11288" y="298"/>
                  <a:pt x="10990" y="1"/>
                  <a:pt x="10621" y="1"/>
                </a:cubicBezTo>
                <a:cubicBezTo>
                  <a:pt x="10252" y="1"/>
                  <a:pt x="9954" y="298"/>
                  <a:pt x="9954" y="667"/>
                </a:cubicBezTo>
                <a:lnTo>
                  <a:pt x="9954" y="2001"/>
                </a:lnTo>
                <a:lnTo>
                  <a:pt x="8264" y="2001"/>
                </a:lnTo>
                <a:lnTo>
                  <a:pt x="8264" y="667"/>
                </a:lnTo>
                <a:cubicBezTo>
                  <a:pt x="8264" y="298"/>
                  <a:pt x="7966" y="1"/>
                  <a:pt x="7597" y="1"/>
                </a:cubicBezTo>
                <a:cubicBezTo>
                  <a:pt x="7240" y="1"/>
                  <a:pt x="6930" y="298"/>
                  <a:pt x="6930" y="667"/>
                </a:cubicBezTo>
                <a:lnTo>
                  <a:pt x="6930" y="2001"/>
                </a:lnTo>
                <a:lnTo>
                  <a:pt x="5251" y="2001"/>
                </a:lnTo>
                <a:lnTo>
                  <a:pt x="5251" y="667"/>
                </a:lnTo>
                <a:cubicBezTo>
                  <a:pt x="5251" y="298"/>
                  <a:pt x="4954" y="1"/>
                  <a:pt x="4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1169738" y="1852099"/>
            <a:ext cx="403817" cy="460478"/>
          </a:xfrm>
          <a:custGeom>
            <a:avLst/>
            <a:gdLst/>
            <a:ahLst/>
            <a:cxnLst/>
            <a:rect l="l" t="t" r="r" b="b"/>
            <a:pathLst>
              <a:path w="13313" h="15181" extrusionOk="0">
                <a:moveTo>
                  <a:pt x="5923" y="3645"/>
                </a:moveTo>
                <a:cubicBezTo>
                  <a:pt x="6033" y="3645"/>
                  <a:pt x="6143" y="3694"/>
                  <a:pt x="6216" y="3787"/>
                </a:cubicBezTo>
                <a:cubicBezTo>
                  <a:pt x="6347" y="3941"/>
                  <a:pt x="6323" y="4191"/>
                  <a:pt x="6168" y="4322"/>
                </a:cubicBezTo>
                <a:lnTo>
                  <a:pt x="5049" y="5251"/>
                </a:lnTo>
                <a:lnTo>
                  <a:pt x="6168" y="6180"/>
                </a:lnTo>
                <a:cubicBezTo>
                  <a:pt x="6323" y="6311"/>
                  <a:pt x="6347" y="6549"/>
                  <a:pt x="6216" y="6716"/>
                </a:cubicBezTo>
                <a:cubicBezTo>
                  <a:pt x="6145" y="6811"/>
                  <a:pt x="6037" y="6846"/>
                  <a:pt x="5918" y="6846"/>
                </a:cubicBezTo>
                <a:cubicBezTo>
                  <a:pt x="5835" y="6846"/>
                  <a:pt x="5752" y="6823"/>
                  <a:pt x="5680" y="6763"/>
                </a:cubicBezTo>
                <a:lnTo>
                  <a:pt x="4204" y="5537"/>
                </a:lnTo>
                <a:cubicBezTo>
                  <a:pt x="4120" y="5465"/>
                  <a:pt x="4073" y="5358"/>
                  <a:pt x="4073" y="5251"/>
                </a:cubicBezTo>
                <a:cubicBezTo>
                  <a:pt x="4073" y="5132"/>
                  <a:pt x="4120" y="5025"/>
                  <a:pt x="4204" y="4953"/>
                </a:cubicBezTo>
                <a:lnTo>
                  <a:pt x="5680" y="3739"/>
                </a:lnTo>
                <a:cubicBezTo>
                  <a:pt x="5749" y="3676"/>
                  <a:pt x="5836" y="3645"/>
                  <a:pt x="5923" y="3645"/>
                </a:cubicBezTo>
                <a:close/>
                <a:moveTo>
                  <a:pt x="9052" y="3645"/>
                </a:moveTo>
                <a:cubicBezTo>
                  <a:pt x="9138" y="3645"/>
                  <a:pt x="9226" y="3676"/>
                  <a:pt x="9300" y="3739"/>
                </a:cubicBezTo>
                <a:lnTo>
                  <a:pt x="10764" y="4953"/>
                </a:lnTo>
                <a:cubicBezTo>
                  <a:pt x="10859" y="5025"/>
                  <a:pt x="10907" y="5132"/>
                  <a:pt x="10907" y="5251"/>
                </a:cubicBezTo>
                <a:cubicBezTo>
                  <a:pt x="10907" y="5358"/>
                  <a:pt x="10859" y="5465"/>
                  <a:pt x="10764" y="5537"/>
                </a:cubicBezTo>
                <a:lnTo>
                  <a:pt x="9300" y="6763"/>
                </a:lnTo>
                <a:cubicBezTo>
                  <a:pt x="9228" y="6823"/>
                  <a:pt x="9145" y="6846"/>
                  <a:pt x="9050" y="6846"/>
                </a:cubicBezTo>
                <a:cubicBezTo>
                  <a:pt x="8943" y="6846"/>
                  <a:pt x="8835" y="6811"/>
                  <a:pt x="8764" y="6716"/>
                </a:cubicBezTo>
                <a:cubicBezTo>
                  <a:pt x="8621" y="6549"/>
                  <a:pt x="8645" y="6311"/>
                  <a:pt x="8812" y="6180"/>
                </a:cubicBezTo>
                <a:lnTo>
                  <a:pt x="9931" y="5251"/>
                </a:lnTo>
                <a:lnTo>
                  <a:pt x="8812" y="4322"/>
                </a:lnTo>
                <a:cubicBezTo>
                  <a:pt x="8645" y="4191"/>
                  <a:pt x="8621" y="3941"/>
                  <a:pt x="8764" y="3787"/>
                </a:cubicBezTo>
                <a:cubicBezTo>
                  <a:pt x="8837" y="3694"/>
                  <a:pt x="8943" y="3645"/>
                  <a:pt x="9052" y="3645"/>
                </a:cubicBezTo>
                <a:close/>
                <a:moveTo>
                  <a:pt x="8186" y="2449"/>
                </a:moveTo>
                <a:cubicBezTo>
                  <a:pt x="8224" y="2449"/>
                  <a:pt x="8262" y="2454"/>
                  <a:pt x="8300" y="2465"/>
                </a:cubicBezTo>
                <a:cubicBezTo>
                  <a:pt x="8502" y="2513"/>
                  <a:pt x="8609" y="2727"/>
                  <a:pt x="8562" y="2929"/>
                </a:cubicBezTo>
                <a:lnTo>
                  <a:pt x="7157" y="7775"/>
                </a:lnTo>
                <a:cubicBezTo>
                  <a:pt x="7109" y="7942"/>
                  <a:pt x="6954" y="8049"/>
                  <a:pt x="6787" y="8049"/>
                </a:cubicBezTo>
                <a:cubicBezTo>
                  <a:pt x="6752" y="8049"/>
                  <a:pt x="6716" y="8049"/>
                  <a:pt x="6680" y="8037"/>
                </a:cubicBezTo>
                <a:cubicBezTo>
                  <a:pt x="6478" y="7978"/>
                  <a:pt x="6359" y="7763"/>
                  <a:pt x="6418" y="7561"/>
                </a:cubicBezTo>
                <a:lnTo>
                  <a:pt x="7823" y="2715"/>
                </a:lnTo>
                <a:cubicBezTo>
                  <a:pt x="7872" y="2550"/>
                  <a:pt x="8023" y="2449"/>
                  <a:pt x="8186" y="2449"/>
                </a:cubicBezTo>
                <a:close/>
                <a:moveTo>
                  <a:pt x="7442" y="0"/>
                </a:moveTo>
                <a:cubicBezTo>
                  <a:pt x="6121" y="0"/>
                  <a:pt x="4799" y="417"/>
                  <a:pt x="3716" y="1167"/>
                </a:cubicBezTo>
                <a:cubicBezTo>
                  <a:pt x="2561" y="1965"/>
                  <a:pt x="1751" y="3084"/>
                  <a:pt x="1370" y="4394"/>
                </a:cubicBezTo>
                <a:cubicBezTo>
                  <a:pt x="1227" y="4906"/>
                  <a:pt x="1144" y="5334"/>
                  <a:pt x="1084" y="5715"/>
                </a:cubicBezTo>
                <a:cubicBezTo>
                  <a:pt x="942" y="6501"/>
                  <a:pt x="834" y="7073"/>
                  <a:pt x="215" y="7989"/>
                </a:cubicBezTo>
                <a:cubicBezTo>
                  <a:pt x="49" y="8228"/>
                  <a:pt x="1" y="8466"/>
                  <a:pt x="60" y="8680"/>
                </a:cubicBezTo>
                <a:cubicBezTo>
                  <a:pt x="156" y="9025"/>
                  <a:pt x="477" y="9168"/>
                  <a:pt x="739" y="9287"/>
                </a:cubicBezTo>
                <a:cubicBezTo>
                  <a:pt x="834" y="9323"/>
                  <a:pt x="977" y="9394"/>
                  <a:pt x="1013" y="9430"/>
                </a:cubicBezTo>
                <a:cubicBezTo>
                  <a:pt x="1168" y="9633"/>
                  <a:pt x="1156" y="10180"/>
                  <a:pt x="1144" y="10656"/>
                </a:cubicBezTo>
                <a:cubicBezTo>
                  <a:pt x="1132" y="11347"/>
                  <a:pt x="1108" y="12061"/>
                  <a:pt x="1453" y="12585"/>
                </a:cubicBezTo>
                <a:cubicBezTo>
                  <a:pt x="1930" y="13300"/>
                  <a:pt x="2668" y="13312"/>
                  <a:pt x="3263" y="13312"/>
                </a:cubicBezTo>
                <a:cubicBezTo>
                  <a:pt x="3966" y="13323"/>
                  <a:pt x="4287" y="13323"/>
                  <a:pt x="4359" y="14097"/>
                </a:cubicBezTo>
                <a:cubicBezTo>
                  <a:pt x="4359" y="14121"/>
                  <a:pt x="4359" y="14205"/>
                  <a:pt x="4359" y="14276"/>
                </a:cubicBezTo>
                <a:cubicBezTo>
                  <a:pt x="4382" y="14788"/>
                  <a:pt x="4394" y="14859"/>
                  <a:pt x="4418" y="14931"/>
                </a:cubicBezTo>
                <a:cubicBezTo>
                  <a:pt x="4466" y="15086"/>
                  <a:pt x="4609" y="15181"/>
                  <a:pt x="4763" y="15181"/>
                </a:cubicBezTo>
                <a:lnTo>
                  <a:pt x="11312" y="15181"/>
                </a:lnTo>
                <a:cubicBezTo>
                  <a:pt x="11443" y="15181"/>
                  <a:pt x="11562" y="15121"/>
                  <a:pt x="11621" y="15014"/>
                </a:cubicBezTo>
                <a:cubicBezTo>
                  <a:pt x="11693" y="14907"/>
                  <a:pt x="11705" y="14764"/>
                  <a:pt x="11645" y="14657"/>
                </a:cubicBezTo>
                <a:cubicBezTo>
                  <a:pt x="10824" y="12942"/>
                  <a:pt x="11490" y="11192"/>
                  <a:pt x="12217" y="9335"/>
                </a:cubicBezTo>
                <a:cubicBezTo>
                  <a:pt x="12645" y="8204"/>
                  <a:pt x="13098" y="7037"/>
                  <a:pt x="13193" y="5846"/>
                </a:cubicBezTo>
                <a:cubicBezTo>
                  <a:pt x="13312" y="4489"/>
                  <a:pt x="12943" y="3287"/>
                  <a:pt x="12062" y="2191"/>
                </a:cubicBezTo>
                <a:cubicBezTo>
                  <a:pt x="10931" y="774"/>
                  <a:pt x="9288" y="0"/>
                  <a:pt x="7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TextBox 20">
            <a:extLst>
              <a:ext uri="{FF2B5EF4-FFF2-40B4-BE49-F238E27FC236}">
                <a16:creationId xmlns:a16="http://schemas.microsoft.com/office/drawing/2014/main" id="{47ABAF3A-0B8A-4F17-B985-DC34CDC6F5A1}"/>
              </a:ext>
            </a:extLst>
          </p:cNvPr>
          <p:cNvSpPr txBox="1"/>
          <p:nvPr/>
        </p:nvSpPr>
        <p:spPr>
          <a:xfrm>
            <a:off x="1983296" y="2972725"/>
            <a:ext cx="4572000" cy="307777"/>
          </a:xfrm>
          <a:prstGeom prst="rect">
            <a:avLst/>
          </a:prstGeom>
          <a:noFill/>
        </p:spPr>
        <p:txBody>
          <a:bodyPr wrap="square">
            <a:spAutoFit/>
          </a:bodyPr>
          <a:lstStyle/>
          <a:p>
            <a:r>
              <a:rPr lang="el-GR" b="1" dirty="0">
                <a:solidFill>
                  <a:srgbClr val="569CD6"/>
                </a:solidFill>
                <a:effectLst/>
                <a:highlight>
                  <a:srgbClr val="1F1F1F"/>
                </a:highlight>
                <a:latin typeface="Consolas" panose="020B0609020204030204" pitchFamily="49" charset="0"/>
              </a:rPr>
              <a:t>Για να τρέξεις ένα αρχείο python</a:t>
            </a:r>
            <a:endParaRPr lang="el-GR" b="0" dirty="0">
              <a:solidFill>
                <a:srgbClr val="CCCCCC"/>
              </a:solidFill>
              <a:effectLst/>
              <a:highlight>
                <a:srgbClr val="1F1F1F"/>
              </a:highlight>
              <a:latin typeface="Consolas" panose="020B0609020204030204" pitchFamily="49" charset="0"/>
            </a:endParaRPr>
          </a:p>
        </p:txBody>
      </p:sp>
      <p:sp>
        <p:nvSpPr>
          <p:cNvPr id="24" name="Google Shape;394;p34">
            <a:extLst>
              <a:ext uri="{FF2B5EF4-FFF2-40B4-BE49-F238E27FC236}">
                <a16:creationId xmlns:a16="http://schemas.microsoft.com/office/drawing/2014/main" id="{7EE8C7EE-4212-5520-7D3E-0F1860F9A951}"/>
              </a:ext>
            </a:extLst>
          </p:cNvPr>
          <p:cNvSpPr txBox="1">
            <a:spLocks/>
          </p:cNvSpPr>
          <p:nvPr/>
        </p:nvSpPr>
        <p:spPr>
          <a:xfrm flipH="1">
            <a:off x="1914444" y="3291401"/>
            <a:ext cx="5496620" cy="856077"/>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l-GR" dirty="0"/>
              <a:t>1. Ανοίγεις </a:t>
            </a:r>
            <a:r>
              <a:rPr lang="en-US" dirty="0"/>
              <a:t>terminal</a:t>
            </a:r>
          </a:p>
          <a:p>
            <a:r>
              <a:rPr lang="en-US" dirty="0"/>
              <a:t>2. </a:t>
            </a:r>
            <a:r>
              <a:rPr lang="el-GR" dirty="0"/>
              <a:t>Γράφεις</a:t>
            </a:r>
            <a:r>
              <a:rPr lang="en-US" dirty="0"/>
              <a:t>: python name.py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Που θα γράφεις </a:t>
            </a:r>
            <a:r>
              <a:rPr lang="en-US" dirty="0"/>
              <a:t>python</a:t>
            </a:r>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94;p34">
            <a:extLst>
              <a:ext uri="{FF2B5EF4-FFF2-40B4-BE49-F238E27FC236}">
                <a16:creationId xmlns:a16="http://schemas.microsoft.com/office/drawing/2014/main" id="{B538697F-8EB4-0D7A-6BB2-7BF327CADA7A}"/>
              </a:ext>
            </a:extLst>
          </p:cNvPr>
          <p:cNvSpPr txBox="1">
            <a:spLocks/>
          </p:cNvSpPr>
          <p:nvPr/>
        </p:nvSpPr>
        <p:spPr>
          <a:xfrm flipH="1">
            <a:off x="1731802" y="1897175"/>
            <a:ext cx="5680396" cy="1992284"/>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l-GR" dirty="0"/>
              <a:t>Θα κατεβάσεις το </a:t>
            </a:r>
            <a:r>
              <a:rPr lang="el-GR" dirty="0">
                <a:hlinkClick r:id="rId3"/>
              </a:rPr>
              <a:t>visual studio code</a:t>
            </a:r>
            <a:endParaRPr lang="el-GR" dirty="0"/>
          </a:p>
          <a:p>
            <a:endParaRPr lang="el-GR" dirty="0"/>
          </a:p>
          <a:p>
            <a:r>
              <a:rPr lang="el-GR" dirty="0"/>
              <a:t>Είναι το πιο διαδεδομένο </a:t>
            </a:r>
            <a:r>
              <a:rPr lang="el-GR" dirty="0" err="1"/>
              <a:t>app</a:t>
            </a:r>
            <a:r>
              <a:rPr lang="el-GR" dirty="0"/>
              <a:t> για να γράφεις κώδικα.</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38"/>
          <p:cNvSpPr txBox="1">
            <a:spLocks noGrp="1"/>
          </p:cNvSpPr>
          <p:nvPr>
            <p:ph type="title"/>
          </p:nvPr>
        </p:nvSpPr>
        <p:spPr>
          <a:xfrm>
            <a:off x="914673" y="1661062"/>
            <a:ext cx="8520600" cy="1382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US" sz="7000" dirty="0"/>
              <a:t>If statement</a:t>
            </a:r>
            <a:endParaRPr lang="en" sz="7000" dirty="0"/>
          </a:p>
        </p:txBody>
      </p:sp>
      <p:sp>
        <p:nvSpPr>
          <p:cNvPr id="4" name="Google Shape;375;p32">
            <a:extLst>
              <a:ext uri="{FF2B5EF4-FFF2-40B4-BE49-F238E27FC236}">
                <a16:creationId xmlns:a16="http://schemas.microsoft.com/office/drawing/2014/main" id="{3EE3AF99-B853-16C4-779E-B08D7DBEB171}"/>
              </a:ext>
            </a:extLst>
          </p:cNvPr>
          <p:cNvSpPr txBox="1">
            <a:spLocks/>
          </p:cNvSpPr>
          <p:nvPr/>
        </p:nvSpPr>
        <p:spPr>
          <a:xfrm>
            <a:off x="532995" y="1585172"/>
            <a:ext cx="8425200" cy="4896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8000" dirty="0">
                <a:solidFill>
                  <a:schemeClr val="bg2"/>
                </a:solidFill>
              </a:rPr>
              <a:t>0</a:t>
            </a:r>
            <a:r>
              <a:rPr lang="el-GR" sz="8000" dirty="0">
                <a:solidFill>
                  <a:schemeClr val="bg2"/>
                </a:solidFill>
              </a:rPr>
              <a:t>2</a:t>
            </a:r>
            <a:endParaRPr lang="en" sz="8000" dirty="0">
              <a:solidFill>
                <a:schemeClr val="bg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424954" y="1914939"/>
            <a:ext cx="7248054" cy="228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dirty="0" err="1"/>
              <a:t>If</a:t>
            </a:r>
            <a:r>
              <a:rPr lang="el-GR" dirty="0"/>
              <a:t> </a:t>
            </a:r>
            <a:r>
              <a:rPr lang="el-GR" dirty="0" err="1"/>
              <a:t>statements</a:t>
            </a:r>
            <a:r>
              <a:rPr lang="el-GR" dirty="0"/>
              <a:t> χρησιμοποιούνται για να δούμε αν μια σύγκριση που κάνουμε είναι αληθής ή </a:t>
            </a:r>
            <a:r>
              <a:rPr lang="el-GR" dirty="0" err="1"/>
              <a:t>οχι</a:t>
            </a:r>
            <a:r>
              <a:rPr lang="el-GR" dirty="0"/>
              <a:t>. Για να γίνει αυτή η σύγκριση </a:t>
            </a:r>
            <a:r>
              <a:rPr lang="el-GR" dirty="0" err="1"/>
              <a:t>χρησιμοπιούμε</a:t>
            </a:r>
            <a:r>
              <a:rPr lang="el-GR" dirty="0"/>
              <a:t> τους λεγόμενους λογικούς τελεστές οι οποίοι είναι</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Equals: a == b</a:t>
            </a:r>
          </a:p>
          <a:p>
            <a:pPr marL="0" lvl="0" indent="0" algn="l" rtl="0">
              <a:spcBef>
                <a:spcPts val="0"/>
              </a:spcBef>
              <a:spcAft>
                <a:spcPts val="0"/>
              </a:spcAft>
              <a:buNone/>
            </a:pPr>
            <a:r>
              <a:rPr lang="en-US" dirty="0"/>
              <a:t>- Not Equals: a != b</a:t>
            </a:r>
          </a:p>
          <a:p>
            <a:pPr marL="0" lvl="0" indent="0" algn="l" rtl="0">
              <a:spcBef>
                <a:spcPts val="0"/>
              </a:spcBef>
              <a:spcAft>
                <a:spcPts val="0"/>
              </a:spcAft>
              <a:buNone/>
            </a:pPr>
            <a:r>
              <a:rPr lang="en-US" dirty="0"/>
              <a:t>- Less than: a &lt; b</a:t>
            </a:r>
          </a:p>
          <a:p>
            <a:pPr marL="0" lvl="0" indent="0" algn="l" rtl="0">
              <a:spcBef>
                <a:spcPts val="0"/>
              </a:spcBef>
              <a:spcAft>
                <a:spcPts val="0"/>
              </a:spcAft>
              <a:buNone/>
            </a:pPr>
            <a:r>
              <a:rPr lang="en-US" dirty="0"/>
              <a:t>- Less than or equal to: a &lt;= b</a:t>
            </a:r>
          </a:p>
          <a:p>
            <a:pPr marL="0" lvl="0" indent="0" algn="l" rtl="0">
              <a:spcBef>
                <a:spcPts val="0"/>
              </a:spcBef>
              <a:spcAft>
                <a:spcPts val="0"/>
              </a:spcAft>
              <a:buNone/>
            </a:pPr>
            <a:r>
              <a:rPr lang="en-US" dirty="0"/>
              <a:t>- Greater than: a &gt; b</a:t>
            </a:r>
          </a:p>
          <a:p>
            <a:pPr marL="0" lvl="0" indent="0" algn="l" rtl="0">
              <a:spcBef>
                <a:spcPts val="0"/>
              </a:spcBef>
              <a:spcAft>
                <a:spcPts val="0"/>
              </a:spcAft>
              <a:buNone/>
            </a:pPr>
            <a:r>
              <a:rPr lang="en-US" dirty="0"/>
              <a:t>- Greater than or equal to: a &gt;= b</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3624470" y="1241887"/>
            <a:ext cx="5086538" cy="21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αυτοί οι τελεστές χρησιμοποιούνται για να δημιουργήσουμε τις </a:t>
            </a:r>
            <a:r>
              <a:rPr lang="el-GR" dirty="0" err="1"/>
              <a:t>if</a:t>
            </a:r>
            <a:r>
              <a:rPr lang="el-GR" dirty="0"/>
              <a:t> </a:t>
            </a:r>
            <a:r>
              <a:rPr lang="el-GR" dirty="0" err="1"/>
              <a:t>statements</a:t>
            </a:r>
            <a:endParaRPr lang="el-GR" dirty="0"/>
          </a:p>
          <a:p>
            <a:pPr marL="0" lvl="0" indent="0" algn="ctr" rtl="0">
              <a:spcBef>
                <a:spcPts val="0"/>
              </a:spcBef>
              <a:spcAft>
                <a:spcPts val="0"/>
              </a:spcAft>
              <a:buNone/>
            </a:pPr>
            <a:endParaRPr lang="el-GR" dirty="0"/>
          </a:p>
          <a:p>
            <a:pPr marL="0" lvl="0" indent="0" algn="ctr" rtl="0">
              <a:spcBef>
                <a:spcPts val="0"/>
              </a:spcBef>
              <a:spcAft>
                <a:spcPts val="0"/>
              </a:spcAft>
              <a:buNone/>
            </a:pPr>
            <a:r>
              <a:rPr lang="el-GR" dirty="0"/>
              <a:t>Στις </a:t>
            </a:r>
            <a:r>
              <a:rPr lang="el-GR" dirty="0" err="1"/>
              <a:t>if</a:t>
            </a:r>
            <a:r>
              <a:rPr lang="el-GR" dirty="0"/>
              <a:t> </a:t>
            </a:r>
            <a:r>
              <a:rPr lang="el-GR" dirty="0" err="1"/>
              <a:t>statements</a:t>
            </a:r>
            <a:r>
              <a:rPr lang="el-GR" dirty="0"/>
              <a:t> για να τρέξει ο κατάλληλος κώδικας ανάλογα με το αν η έκφραση είναι σωστή ή λάθος πρέπει να έχουμε αφήσει σωστά κενά. όπως αναφέραμε στο 1ο μάθημα, γραμμές που έχουν κενό στην αρχή λειτουργούν σαν κομμάτια κώδικα μαζί με την από πάνω γραμμή. Στην προκειμένη περίπτωση για να γράψουμε σωστά μια </a:t>
            </a:r>
            <a:r>
              <a:rPr lang="el-GR" dirty="0" err="1"/>
              <a:t>if</a:t>
            </a:r>
            <a:r>
              <a:rPr lang="el-GR" dirty="0"/>
              <a:t> </a:t>
            </a:r>
            <a:r>
              <a:rPr lang="el-GR" dirty="0" err="1"/>
              <a:t>statement</a:t>
            </a:r>
            <a:r>
              <a:rPr lang="el-GR" dirty="0"/>
              <a:t> θα πρέπει αυτό που θέλουμε να τρέξει αν η πρόταση είναι αληθής να έχει κενό στην αρχή της γραμμής του.</a:t>
            </a:r>
          </a:p>
        </p:txBody>
      </p:sp>
    </p:spTree>
    <p:extLst>
      <p:ext uri="{BB962C8B-B14F-4D97-AF65-F5344CB8AC3E}">
        <p14:creationId xmlns:p14="http://schemas.microsoft.com/office/powerpoint/2010/main" val="1162132428"/>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1056</TotalTime>
  <Words>1050</Words>
  <Application>Microsoft Office PowerPoint</Application>
  <PresentationFormat>Προβολή στην οθόνη (16:9)</PresentationFormat>
  <Paragraphs>158</Paragraphs>
  <Slides>28</Slides>
  <Notes>28</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28</vt:i4>
      </vt:variant>
    </vt:vector>
  </HeadingPairs>
  <TitlesOfParts>
    <vt:vector size="34" baseType="lpstr">
      <vt:lpstr>Barlow Condensed ExtraBold</vt:lpstr>
      <vt:lpstr>Consolas</vt:lpstr>
      <vt:lpstr>Overpass Mono</vt:lpstr>
      <vt:lpstr>Arial</vt:lpstr>
      <vt:lpstr>Anaheim</vt:lpstr>
      <vt:lpstr>Programming Lesson by Slidesgo</vt:lpstr>
      <vt:lpstr>Lesson 2 – Loops Ifs Functions</vt:lpstr>
      <vt:lpstr>TABLE OF CONTENTS</vt:lpstr>
      <vt:lpstr>Dictionaries</vt:lpstr>
      <vt:lpstr>Παρουσίαση του PowerPoint</vt:lpstr>
      <vt:lpstr>Για να δεις αν έχεις ήδη Python</vt:lpstr>
      <vt:lpstr>Που θα γράφεις python</vt:lpstr>
      <vt:lpstr>If statement</vt:lpstr>
      <vt:lpstr>Παρουσίαση του PowerPoint</vt:lpstr>
      <vt:lpstr>Παρουσίαση του PowerPoint</vt:lpstr>
      <vt:lpstr>Elif</vt:lpstr>
      <vt:lpstr>Else</vt:lpstr>
      <vt:lpstr>Παρουσίαση του PowerPoint</vt:lpstr>
      <vt:lpstr>Not</vt:lpstr>
      <vt:lpstr>For loops</vt:lpstr>
      <vt:lpstr>Παρουσίαση του PowerPoint</vt:lpstr>
      <vt:lpstr>in range</vt:lpstr>
      <vt:lpstr>Data types</vt:lpstr>
      <vt:lpstr>String</vt:lpstr>
      <vt:lpstr>Convert</vt:lpstr>
      <vt:lpstr>Operations</vt:lpstr>
      <vt:lpstr>Άθροισμα +</vt:lpstr>
      <vt:lpstr>Lists</vt:lpstr>
      <vt:lpstr>Access</vt:lpstr>
      <vt:lpstr>length</vt:lpstr>
      <vt:lpstr>Extend</vt:lpstr>
      <vt:lpstr>Loops</vt:lpstr>
      <vt:lpstr>min max</vt:lpstr>
      <vt:lpstr>Iasonas Kakandris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 Basics</dc:title>
  <dc:creator>Iasonas Kakandris</dc:creator>
  <cp:lastModifiedBy>Iasonas Kakandris</cp:lastModifiedBy>
  <cp:revision>13</cp:revision>
  <dcterms:modified xsi:type="dcterms:W3CDTF">2024-05-06T23:21:55Z</dcterms:modified>
</cp:coreProperties>
</file>