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1" r:id="rId4"/>
    <p:sldId id="262" r:id="rId5"/>
    <p:sldId id="263" r:id="rId6"/>
    <p:sldId id="264" r:id="rId7"/>
    <p:sldId id="267" r:id="rId8"/>
    <p:sldId id="270" r:id="rId9"/>
    <p:sldId id="301" r:id="rId10"/>
    <p:sldId id="302" r:id="rId11"/>
    <p:sldId id="303" r:id="rId12"/>
    <p:sldId id="272" r:id="rId13"/>
    <p:sldId id="304" r:id="rId14"/>
    <p:sldId id="305" r:id="rId15"/>
    <p:sldId id="275" r:id="rId16"/>
    <p:sldId id="306" r:id="rId17"/>
    <p:sldId id="307" r:id="rId18"/>
    <p:sldId id="308" r:id="rId19"/>
    <p:sldId id="309" r:id="rId20"/>
    <p:sldId id="276" r:id="rId21"/>
    <p:sldId id="310" r:id="rId22"/>
    <p:sldId id="311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 ExtraBold" panose="00000906000000000000" pitchFamily="2" charset="0"/>
      <p:bold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verpass Mon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1DC5D0-B862-4036-AB43-01B51E2CA719}">
  <a:tblStyle styleId="{B81DC5D0-B862-4036-AB43-01B51E2CA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FA96AF-602A-48EC-ADB1-81503C761F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72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2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9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41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1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2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05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7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3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 1 - Basics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Learning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458817" y="935052"/>
            <a:ext cx="5616625" cy="3273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Σχόλια είναι μέρη του προγράμματος τα οποία δεν είναι λειτουργικά (δεν τρέχουν κάτι στον κώδικα) αλλά χρησιμοποιούνται για επεξήγηση και για να κάνουν τον κώδικα πιο ευανάγνωστο.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Στόχος μιας εφαρμογής είναι ο κώδικας που θα γραφτεί να είναι από μόνος του όσο πιο ευανάγνωστος γίνεται, αλλά πολλές φορές μπορεί μία συνάρτηση να είναι δυσνόητη και να χρειάζεται επεξήγηση </a:t>
            </a:r>
            <a:r>
              <a:rPr lang="el-GR" dirty="0" err="1"/>
              <a:t>απο</a:t>
            </a:r>
            <a:r>
              <a:rPr lang="el-GR" dirty="0"/>
              <a:t> τον δημιουργό της ώστε να μπορούν αν την κατανοήσουν και οι επόμενοι μηχανικοί.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μια γραμμή Comment βάζουμε 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πολλές """ """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πάλι ένα παράδειγμα στο `lesson_1.py`</a:t>
            </a:r>
          </a:p>
        </p:txBody>
      </p:sp>
    </p:spTree>
    <p:extLst>
      <p:ext uri="{BB962C8B-B14F-4D97-AF65-F5344CB8AC3E}">
        <p14:creationId xmlns:p14="http://schemas.microsoft.com/office/powerpoint/2010/main" val="15745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Data types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4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4521449" y="1023970"/>
            <a:ext cx="3747907" cy="158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Σε τέτοιους τύπους αποθηκεύονται λέξεις οι προτάσεις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= "Jason"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greetings = "Hello Jason! How are you?"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Αυτά είναι όλα </a:t>
            </a:r>
            <a:r>
              <a:rPr lang="en-US" dirty="0"/>
              <a:t>strings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072835" y="322841"/>
            <a:ext cx="2645133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0" y="981908"/>
            <a:ext cx="4208936" cy="152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ακέραιος. Όταν έχεις κάποιο ακέραιο αριθμό που θα θες να αποθηκεύσεις σε μια μεταβλητή θα είναι </a:t>
            </a:r>
            <a:r>
              <a:rPr lang="el-GR" dirty="0" err="1"/>
              <a:t>integer</a:t>
            </a:r>
            <a:r>
              <a:rPr lang="el-GR" dirty="0"/>
              <a:t>. Για να το δεις θα μπορείς να γράψεις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type</a:t>
            </a:r>
            <a:r>
              <a:rPr lang="el-GR" dirty="0"/>
              <a:t>(x))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Αυτό μπορείς να το κάνεις για </a:t>
            </a:r>
            <a:r>
              <a:rPr lang="el-GR" dirty="0" err="1"/>
              <a:t>καθε</a:t>
            </a:r>
            <a:r>
              <a:rPr lang="el-GR" dirty="0"/>
              <a:t> τύπο μεταβλητής να δεις.</a:t>
            </a:r>
            <a:endParaRPr lang="en-US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25170" y="322841"/>
            <a:ext cx="2558596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605567" y="4216982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δεκαδικός. πχ 5.38</a:t>
            </a:r>
            <a:endParaRPr lang="en-US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712815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Float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3585008" y="4089726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Είναι δυαδικές τιμές 0 ή 1 αλλιώς </a:t>
            </a:r>
            <a:r>
              <a:rPr lang="el-GR" dirty="0" err="1"/>
              <a:t>true</a:t>
            </a:r>
            <a:r>
              <a:rPr lang="el-GR" dirty="0"/>
              <a:t> </a:t>
            </a:r>
            <a:r>
              <a:rPr lang="el-GR" dirty="0" err="1"/>
              <a:t>or</a:t>
            </a:r>
            <a:r>
              <a:rPr lang="el-GR" dirty="0"/>
              <a:t> </a:t>
            </a:r>
            <a:r>
              <a:rPr lang="el-GR" dirty="0" err="1"/>
              <a:t>false</a:t>
            </a:r>
            <a:r>
              <a:rPr lang="el-GR" dirty="0"/>
              <a:t> ( σωστό ή λάθος)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3554108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883270" y="4223195"/>
            <a:ext cx="3141085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Περιέχει πραγματικούς αριθμούς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x = 1j</a:t>
            </a:r>
            <a:endParaRPr lang="en-US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6395402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να αλλάξουμε έναν τύπο μεταβλητής σε έναν άλλο χρησιμοποιούμε την εκάστοτε συνάρτηση για την αλλαγή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το δούμε και στο `lesson_1.py`</a:t>
            </a:r>
            <a:endParaRPr lang="en-US" dirty="0"/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691D5BB7-94AC-F779-ED10-0A36A7C6E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41167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2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109740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Άθροισμα +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63222" y="1666704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Αφαίρεση -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8430" y="220641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 err="1">
                <a:solidFill>
                  <a:schemeClr val="dk2"/>
                </a:solidFill>
              </a:rPr>
              <a:t>Πολλ</a:t>
            </a:r>
            <a:r>
              <a:rPr lang="el-GR" sz="2200" dirty="0">
                <a:solidFill>
                  <a:schemeClr val="dk2"/>
                </a:solidFill>
              </a:rPr>
              <a:t>/</a:t>
            </a:r>
            <a:r>
              <a:rPr lang="el-GR" sz="2200" dirty="0" err="1">
                <a:solidFill>
                  <a:schemeClr val="dk2"/>
                </a:solidFill>
              </a:rPr>
              <a:t>μος</a:t>
            </a:r>
            <a:r>
              <a:rPr lang="el-GR" sz="2200" dirty="0">
                <a:solidFill>
                  <a:schemeClr val="dk2"/>
                </a:solidFill>
              </a:rPr>
              <a:t> 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9630" y="2779749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Διαίρεση /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522674" y="2538951"/>
            <a:ext cx="3939989" cy="107554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000" dirty="0">
                <a:solidFill>
                  <a:schemeClr val="dk1"/>
                </a:solidFill>
              </a:rPr>
              <a:t>Οι πράξεις που υπάρχουν στην Python είναι</a:t>
            </a:r>
            <a:br>
              <a:rPr lang="el-GR" sz="3000" dirty="0">
                <a:solidFill>
                  <a:schemeClr val="dk1"/>
                </a:solidFill>
              </a:rPr>
            </a:b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flipV="1">
            <a:off x="3351874" y="1194033"/>
            <a:ext cx="1879500" cy="17034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 flipV="1">
            <a:off x="3351874" y="2337856"/>
            <a:ext cx="1879500" cy="55961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714;p46">
            <a:extLst>
              <a:ext uri="{FF2B5EF4-FFF2-40B4-BE49-F238E27FC236}">
                <a16:creationId xmlns:a16="http://schemas.microsoft.com/office/drawing/2014/main" id="{D6CF81FB-45B9-051C-192C-8FE3469CB589}"/>
              </a:ext>
            </a:extLst>
          </p:cNvPr>
          <p:cNvCxnSpPr>
            <a:cxnSpLocks/>
          </p:cNvCxnSpPr>
          <p:nvPr/>
        </p:nvCxnSpPr>
        <p:spPr>
          <a:xfrm flipV="1">
            <a:off x="3341115" y="1813814"/>
            <a:ext cx="1890259" cy="10971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716;p46">
            <a:extLst>
              <a:ext uri="{FF2B5EF4-FFF2-40B4-BE49-F238E27FC236}">
                <a16:creationId xmlns:a16="http://schemas.microsoft.com/office/drawing/2014/main" id="{0029E526-57B9-B7F0-B7D4-B2C1818F209C}"/>
              </a:ext>
            </a:extLst>
          </p:cNvPr>
          <p:cNvCxnSpPr>
            <a:cxnSpLocks/>
            <a:stCxn id="692" idx="3"/>
          </p:cNvCxnSpPr>
          <p:nvPr/>
        </p:nvCxnSpPr>
        <p:spPr>
          <a:xfrm flipV="1">
            <a:off x="3504300" y="2897452"/>
            <a:ext cx="1737833" cy="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717;p46">
            <a:extLst>
              <a:ext uri="{FF2B5EF4-FFF2-40B4-BE49-F238E27FC236}">
                <a16:creationId xmlns:a16="http://schemas.microsoft.com/office/drawing/2014/main" id="{FB9A5404-F8D7-1B82-D925-6FB56BD24E7F}"/>
              </a:ext>
            </a:extLst>
          </p:cNvPr>
          <p:cNvCxnSpPr>
            <a:cxnSpLocks/>
          </p:cNvCxnSpPr>
          <p:nvPr/>
        </p:nvCxnSpPr>
        <p:spPr>
          <a:xfrm>
            <a:off x="3351874" y="2897452"/>
            <a:ext cx="1889206" cy="9153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701;p46">
            <a:extLst>
              <a:ext uri="{FF2B5EF4-FFF2-40B4-BE49-F238E27FC236}">
                <a16:creationId xmlns:a16="http://schemas.microsoft.com/office/drawing/2014/main" id="{ECDD3E90-1A79-B6BB-A5D7-308A15CA2578}"/>
              </a:ext>
            </a:extLst>
          </p:cNvPr>
          <p:cNvSpPr txBox="1">
            <a:spLocks/>
          </p:cNvSpPr>
          <p:nvPr/>
        </p:nvSpPr>
        <p:spPr>
          <a:xfrm flipH="1">
            <a:off x="5409630" y="3216867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Υπόλοιπο %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3" name="Google Shape;701;p46">
            <a:extLst>
              <a:ext uri="{FF2B5EF4-FFF2-40B4-BE49-F238E27FC236}">
                <a16:creationId xmlns:a16="http://schemas.microsoft.com/office/drawing/2014/main" id="{CE97FF9A-89EB-762E-B810-682C15ABA976}"/>
              </a:ext>
            </a:extLst>
          </p:cNvPr>
          <p:cNvSpPr txBox="1">
            <a:spLocks/>
          </p:cNvSpPr>
          <p:nvPr/>
        </p:nvSpPr>
        <p:spPr>
          <a:xfrm flipH="1">
            <a:off x="5386983" y="3653986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Δύναμη **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4" name="Google Shape;701;p46">
            <a:extLst>
              <a:ext uri="{FF2B5EF4-FFF2-40B4-BE49-F238E27FC236}">
                <a16:creationId xmlns:a16="http://schemas.microsoft.com/office/drawing/2014/main" id="{7913482B-A023-617C-696D-C37BDFC25578}"/>
              </a:ext>
            </a:extLst>
          </p:cNvPr>
          <p:cNvSpPr txBox="1">
            <a:spLocks/>
          </p:cNvSpPr>
          <p:nvPr/>
        </p:nvSpPr>
        <p:spPr>
          <a:xfrm flipH="1">
            <a:off x="5386982" y="4118690"/>
            <a:ext cx="3510099" cy="45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Ακέραια διαίρεση //</a:t>
            </a:r>
          </a:p>
          <a:p>
            <a:endParaRPr lang="en-US" sz="2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Lists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n-US" sz="8000" dirty="0">
                <a:solidFill>
                  <a:schemeClr val="bg2"/>
                </a:solidFill>
              </a:rPr>
              <a:t>6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505200" y="309420"/>
            <a:ext cx="4948802" cy="74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Λίστες είναι ένας τρόπος να αποθηκευτούν πολλές μεταβλητές σε έναν πίνακα.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20" y="1052370"/>
            <a:ext cx="33734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46049" y="1639989"/>
            <a:ext cx="6194507" cy="186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δούμε μια συγκεκριμένη μεταβλητή μέσα σε έναν πίνακα χρησιμοποιούμε την θέση του αντικειμένου που μας ενδιαφέρει πχ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 = ['bananas' , 'apples' , 'oranges', 'pears']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groceries[0]  -&gt; bananas</a:t>
            </a:r>
            <a:endParaRPr lang="el-GR" dirty="0"/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3897575" y="3250478"/>
            <a:ext cx="5085962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>
                <a:solidFill>
                  <a:schemeClr val="tx2"/>
                </a:solidFill>
              </a:rPr>
              <a:t>Προσοχή! </a:t>
            </a:r>
            <a:r>
              <a:rPr lang="el-GR" dirty="0"/>
              <a:t>Οι θέσεις ξεκινάν </a:t>
            </a:r>
            <a:r>
              <a:rPr lang="el-GR" dirty="0" err="1"/>
              <a:t>απο</a:t>
            </a:r>
            <a:r>
              <a:rPr lang="el-GR" dirty="0"/>
              <a:t> το 0.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Αν θέλουμε να δούμε τα αντικείμενα 1 έως 3</a:t>
            </a:r>
          </a:p>
          <a:p>
            <a:pPr marL="0" indent="0"/>
            <a:r>
              <a:rPr lang="el-GR" dirty="0"/>
              <a:t>τότε γράφουμε</a:t>
            </a:r>
            <a:r>
              <a:rPr lang="en-US" dirty="0"/>
              <a:t>  : </a:t>
            </a:r>
            <a:r>
              <a:rPr lang="el-GR" dirty="0" err="1"/>
              <a:t>groceries</a:t>
            </a:r>
            <a:r>
              <a:rPr lang="el-GR" dirty="0"/>
              <a:t>[0:</a:t>
            </a:r>
            <a:r>
              <a:rPr lang="en-US" dirty="0"/>
              <a:t>3</a:t>
            </a:r>
            <a:r>
              <a:rPr lang="el-GR" dirty="0"/>
              <a:t>]`</a:t>
            </a:r>
            <a:endParaRPr lang="en-US" dirty="0"/>
          </a:p>
          <a:p>
            <a:pPr marL="0" indent="0"/>
            <a:endParaRPr lang="el-GR" dirty="0"/>
          </a:p>
          <a:p>
            <a:pPr marL="0" indent="0"/>
            <a:r>
              <a:rPr lang="en-US" dirty="0">
                <a:solidFill>
                  <a:schemeClr val="accent2"/>
                </a:solidFill>
              </a:rPr>
              <a:t>Tip</a:t>
            </a:r>
            <a:r>
              <a:rPr lang="el-GR" dirty="0">
                <a:solidFill>
                  <a:schemeClr val="accent2"/>
                </a:solidFill>
              </a:rPr>
              <a:t>! </a:t>
            </a:r>
            <a:r>
              <a:rPr lang="el-GR" dirty="0"/>
              <a:t>Καλό είναι για καλύτερη κατανόηση να λέμε το αντικείμενο στην θέση 0 και όχι το 1</a:t>
            </a:r>
            <a:r>
              <a:rPr lang="el-GR" baseline="30000" dirty="0"/>
              <a:t>ο</a:t>
            </a:r>
            <a:r>
              <a:rPr lang="el-GR" dirty="0"/>
              <a:t> αντικείμενο</a:t>
            </a:r>
          </a:p>
        </p:txBody>
      </p:sp>
    </p:spTree>
    <p:extLst>
      <p:ext uri="{BB962C8B-B14F-4D97-AF65-F5344CB8AC3E}">
        <p14:creationId xmlns:p14="http://schemas.microsoft.com/office/powerpoint/2010/main" val="208895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50" y="309420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length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12918" y="1048228"/>
            <a:ext cx="4219934" cy="84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Ο αριθμός των αντικειμένων μέσα στη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`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groceries</a:t>
            </a:r>
            <a:r>
              <a:rPr lang="el-GR" dirty="0"/>
              <a:t>)`</a:t>
            </a:r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1709529" y="3036580"/>
            <a:ext cx="6460435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προσθέσει ένα αντικείμενο σε μια λίστα έχουμε 2 τρόπους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list.append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</a:t>
            </a:r>
            <a:r>
              <a:rPr lang="el-GR" dirty="0" err="1"/>
              <a:t>στo</a:t>
            </a:r>
            <a:r>
              <a:rPr lang="el-GR" dirty="0"/>
              <a:t> τέλος της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list.insert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, 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στην θέση που του υποδεικνύουμε.</a:t>
            </a:r>
          </a:p>
        </p:txBody>
      </p:sp>
      <p:sp>
        <p:nvSpPr>
          <p:cNvPr id="7" name="Google Shape;722;p47">
            <a:extLst>
              <a:ext uri="{FF2B5EF4-FFF2-40B4-BE49-F238E27FC236}">
                <a16:creationId xmlns:a16="http://schemas.microsoft.com/office/drawing/2014/main" id="{142D005E-C159-EE69-7F93-E33DD87ABE1F}"/>
              </a:ext>
            </a:extLst>
          </p:cNvPr>
          <p:cNvSpPr txBox="1">
            <a:spLocks/>
          </p:cNvSpPr>
          <p:nvPr/>
        </p:nvSpPr>
        <p:spPr>
          <a:xfrm>
            <a:off x="2891894" y="1614585"/>
            <a:ext cx="3360211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Προσθήκη αντικειμένων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180521" y="729643"/>
            <a:ext cx="4035287" cy="1066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Μπορούμε να συνδυάσουμε 2 λίστες χρησιμοποιώντας το extend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- </a:t>
            </a:r>
            <a:r>
              <a:rPr lang="el-GR" dirty="0" err="1"/>
              <a:t>list.extend</a:t>
            </a:r>
            <a:r>
              <a:rPr lang="el-GR" dirty="0"/>
              <a:t>(list2)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59D4F97E-1091-B4D2-5623-DA85E99F7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58" y="786498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</a:t>
            </a:r>
          </a:p>
        </p:txBody>
      </p:sp>
      <p:sp>
        <p:nvSpPr>
          <p:cNvPr id="3" name="Google Shape;722;p47">
            <a:extLst>
              <a:ext uri="{FF2B5EF4-FFF2-40B4-BE49-F238E27FC236}">
                <a16:creationId xmlns:a16="http://schemas.microsoft.com/office/drawing/2014/main" id="{9D727902-F56F-B22A-F7FD-BD7BD262537B}"/>
              </a:ext>
            </a:extLst>
          </p:cNvPr>
          <p:cNvSpPr txBox="1">
            <a:spLocks/>
          </p:cNvSpPr>
          <p:nvPr/>
        </p:nvSpPr>
        <p:spPr>
          <a:xfrm>
            <a:off x="4747198" y="1999072"/>
            <a:ext cx="2611463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dirty="0"/>
              <a:t>Διαγραφή</a:t>
            </a:r>
            <a:endParaRPr lang="en-US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03B7D553-B143-7C8D-DCCE-B549DD11C669}"/>
              </a:ext>
            </a:extLst>
          </p:cNvPr>
          <p:cNvSpPr txBox="1">
            <a:spLocks/>
          </p:cNvSpPr>
          <p:nvPr/>
        </p:nvSpPr>
        <p:spPr>
          <a:xfrm>
            <a:off x="3584712" y="2710843"/>
            <a:ext cx="4936436" cy="106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l-GR" dirty="0"/>
              <a:t>Υπάρχουν 2 τρόποι να διαγράψεις ένα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list.remove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list.pop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 στη συγκεκριμένη θέση</a:t>
            </a:r>
          </a:p>
        </p:txBody>
      </p:sp>
    </p:spTree>
    <p:extLst>
      <p:ext uri="{BB962C8B-B14F-4D97-AF65-F5344CB8AC3E}">
        <p14:creationId xmlns:p14="http://schemas.microsoft.com/office/powerpoint/2010/main" val="24614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361000" y="185551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361001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Download Python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2524900" y="185435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2524900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Comments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1000" y="32654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1001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2524900" y="3264295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2524900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2" name="Google Shape;350;p29">
            <a:extLst>
              <a:ext uri="{FF2B5EF4-FFF2-40B4-BE49-F238E27FC236}">
                <a16:creationId xmlns:a16="http://schemas.microsoft.com/office/drawing/2014/main" id="{E429674A-0F19-CB4C-1A71-CDC0D6EE5FE1}"/>
              </a:ext>
            </a:extLst>
          </p:cNvPr>
          <p:cNvSpPr txBox="1">
            <a:spLocks/>
          </p:cNvSpPr>
          <p:nvPr/>
        </p:nvSpPr>
        <p:spPr>
          <a:xfrm flipH="1">
            <a:off x="5770750" y="185435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351;p29">
            <a:extLst>
              <a:ext uri="{FF2B5EF4-FFF2-40B4-BE49-F238E27FC236}">
                <a16:creationId xmlns:a16="http://schemas.microsoft.com/office/drawing/2014/main" id="{87D5FFB2-C0B7-B9D2-D9A6-6E461FD6B94D}"/>
              </a:ext>
            </a:extLst>
          </p:cNvPr>
          <p:cNvSpPr txBox="1">
            <a:spLocks/>
          </p:cNvSpPr>
          <p:nvPr/>
        </p:nvSpPr>
        <p:spPr>
          <a:xfrm flipH="1">
            <a:off x="5770750" y="216948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Operations</a:t>
            </a:r>
          </a:p>
        </p:txBody>
      </p:sp>
      <p:sp>
        <p:nvSpPr>
          <p:cNvPr id="4" name="Google Shape;354;p29">
            <a:extLst>
              <a:ext uri="{FF2B5EF4-FFF2-40B4-BE49-F238E27FC236}">
                <a16:creationId xmlns:a16="http://schemas.microsoft.com/office/drawing/2014/main" id="{22055AB4-62F5-8321-3787-EBDD570286F0}"/>
              </a:ext>
            </a:extLst>
          </p:cNvPr>
          <p:cNvSpPr txBox="1">
            <a:spLocks/>
          </p:cNvSpPr>
          <p:nvPr/>
        </p:nvSpPr>
        <p:spPr>
          <a:xfrm flipH="1">
            <a:off x="5770750" y="326429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" name="Google Shape;355;p29">
            <a:extLst>
              <a:ext uri="{FF2B5EF4-FFF2-40B4-BE49-F238E27FC236}">
                <a16:creationId xmlns:a16="http://schemas.microsoft.com/office/drawing/2014/main" id="{03823CBC-B42A-5125-AE0E-A863FED5135A}"/>
              </a:ext>
            </a:extLst>
          </p:cNvPr>
          <p:cNvSpPr txBox="1">
            <a:spLocks/>
          </p:cNvSpPr>
          <p:nvPr/>
        </p:nvSpPr>
        <p:spPr>
          <a:xfrm flipH="1">
            <a:off x="5770750" y="35794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μπορέσουμε να έχουμε πρόσβαση σε κάθε αντικείμενο της λίστας χρησιμοποιούμε μια for </a:t>
            </a:r>
            <a:r>
              <a:rPr lang="el-GR" dirty="0" err="1"/>
              <a:t>loop</a:t>
            </a:r>
            <a:r>
              <a:rPr lang="el-GR" dirty="0"/>
              <a:t> ( θα την δούμε πιο αναλυτικά αργότερα)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</a:t>
            </a:r>
            <a:r>
              <a:rPr lang="el-GR" dirty="0" err="1"/>
              <a:t>item</a:t>
            </a:r>
            <a:r>
              <a:rPr lang="el-GR" dirty="0"/>
              <a:t> in </a:t>
            </a:r>
            <a:r>
              <a:rPr lang="el-GR" dirty="0" err="1"/>
              <a:t>list</a:t>
            </a:r>
            <a:r>
              <a:rPr lang="el-GR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    </a:t>
            </a: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Μπορεί να μεταφραστεί ως: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κάθε αντικείμενο στη </a:t>
            </a:r>
            <a:r>
              <a:rPr lang="el-GR" dirty="0" err="1"/>
              <a:t>λιστα</a:t>
            </a:r>
            <a:r>
              <a:rPr lang="el-GR" dirty="0"/>
              <a:t>…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κάνε κάτι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Loops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5894269" y="2013377"/>
            <a:ext cx="2578512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Γενικότερη χρήση από το </a:t>
            </a:r>
            <a:r>
              <a:rPr lang="en-US" dirty="0"/>
              <a:t>for item in list. </a:t>
            </a:r>
            <a:r>
              <a:rPr lang="el-GR" dirty="0"/>
              <a:t>Εδώ δεν έχουμε πρόσβαση στο αντικείμενο αλλά σε μια τιμή που μπορεί να </a:t>
            </a:r>
            <a:r>
              <a:rPr lang="el-GR" b="1" dirty="0"/>
              <a:t>δείξει </a:t>
            </a:r>
            <a:r>
              <a:rPr lang="el-GR" dirty="0"/>
              <a:t>σε μία θέση εντός της λίστας</a:t>
            </a:r>
            <a:endParaRPr lang="el-GR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i in </a:t>
            </a:r>
            <a:r>
              <a:rPr lang="el-GR" dirty="0" err="1"/>
              <a:t>range</a:t>
            </a:r>
            <a:r>
              <a:rPr lang="el-GR" dirty="0"/>
              <a:t>(1 , 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[i])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μια </a:t>
            </a:r>
            <a:r>
              <a:rPr lang="el-GR" dirty="0" err="1"/>
              <a:t>μεταβλήτή</a:t>
            </a:r>
            <a:r>
              <a:rPr lang="el-GR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από τιμές 1 </a:t>
            </a:r>
            <a:r>
              <a:rPr lang="el-GR" dirty="0" err="1"/>
              <a:t>εως</a:t>
            </a:r>
            <a:r>
              <a:rPr lang="el-GR" dirty="0"/>
              <a:t> μήκος λίστας…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Κάνε κάτι </a:t>
            </a: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 range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Μας φέρνουν πίσω τη μέγιστη και την ελάχιστη τιμή (σε λίστες με </a:t>
            </a:r>
            <a:r>
              <a:rPr lang="el-GR" dirty="0" err="1"/>
              <a:t>string</a:t>
            </a:r>
            <a:r>
              <a:rPr lang="el-GR" dirty="0"/>
              <a:t> συγκρίνουν με βάση την αλφαβητική σειρά των γραμμάτων με βάση την κωδικοποίηση </a:t>
            </a:r>
            <a:r>
              <a:rPr lang="en-US" dirty="0"/>
              <a:t>ASCII</a:t>
            </a:r>
            <a:r>
              <a:rPr lang="el-GR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min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max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 max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Χρησιμοποιείται για να φέρει το άθροισμα των τιμών μιας λίστας.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Δεν λειτουργεί σε λίστες με </a:t>
            </a:r>
            <a:r>
              <a:rPr lang="en-US" dirty="0"/>
              <a:t>string</a:t>
            </a:r>
            <a:r>
              <a:rPr lang="el-GR" dirty="0"/>
              <a:t>.</a:t>
            </a:r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826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Iasonas Kakandris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2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 Python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κατεβάσεις python πηγαίνεις στο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hlinkClick r:id="rId3"/>
              </a:rPr>
              <a:t>python.org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 </a:t>
            </a:r>
            <a:r>
              <a:rPr lang="el-GR" dirty="0"/>
              <a:t>από εκεί στα </a:t>
            </a:r>
            <a:r>
              <a:rPr lang="el-GR" dirty="0" err="1"/>
              <a:t>Downloads</a:t>
            </a:r>
            <a:r>
              <a:rPr lang="el-GR" dirty="0"/>
              <a:t> και βρίσκεις για το σύστημα που θέλεις να κατεβάσεις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δεις αν έχεις ήδη Python</a:t>
            </a:r>
            <a:endParaRPr lang="en-US"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839073" y="3588226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33560" y="1992463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88507" y="2290188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84946" y="169563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983296" y="1564424"/>
            <a:ext cx="5496620" cy="85607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1. Ανοίγεις το </a:t>
            </a:r>
            <a:r>
              <a:rPr lang="en-US" dirty="0"/>
              <a:t>terminal</a:t>
            </a:r>
            <a:br>
              <a:rPr lang="en-US" dirty="0"/>
            </a:br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--version</a:t>
            </a:r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984947" y="3291401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379983" y="3291401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165755" y="3588226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28803" y="3885951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65806" y="1695638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34650" y="1992888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141044" y="3447680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169738" y="185209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BAF3A-0B8A-4F17-B985-DC34CDC6F5A1}"/>
              </a:ext>
            </a:extLst>
          </p:cNvPr>
          <p:cNvSpPr txBox="1"/>
          <p:nvPr/>
        </p:nvSpPr>
        <p:spPr>
          <a:xfrm>
            <a:off x="1983296" y="2972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Για να τρέξεις ένα αρχείο python</a:t>
            </a:r>
            <a:endParaRPr lang="el-G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Google Shape;394;p34">
            <a:extLst>
              <a:ext uri="{FF2B5EF4-FFF2-40B4-BE49-F238E27FC236}">
                <a16:creationId xmlns:a16="http://schemas.microsoft.com/office/drawing/2014/main" id="{7EE8C7EE-4212-5520-7D3E-0F1860F9A951}"/>
              </a:ext>
            </a:extLst>
          </p:cNvPr>
          <p:cNvSpPr txBox="1">
            <a:spLocks/>
          </p:cNvSpPr>
          <p:nvPr/>
        </p:nvSpPr>
        <p:spPr>
          <a:xfrm flipH="1">
            <a:off x="1914444" y="3291401"/>
            <a:ext cx="5496620" cy="85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1. Ανοίγεις </a:t>
            </a:r>
            <a:r>
              <a:rPr lang="en-US" dirty="0"/>
              <a:t>terminal</a:t>
            </a:r>
          </a:p>
          <a:p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name.py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Που θα γράφεις </a:t>
            </a:r>
            <a:r>
              <a:rPr lang="en-US" dirty="0"/>
              <a:t>python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94;p34">
            <a:extLst>
              <a:ext uri="{FF2B5EF4-FFF2-40B4-BE49-F238E27FC236}">
                <a16:creationId xmlns:a16="http://schemas.microsoft.com/office/drawing/2014/main" id="{B538697F-8EB4-0D7A-6BB2-7BF327CADA7A}"/>
              </a:ext>
            </a:extLst>
          </p:cNvPr>
          <p:cNvSpPr txBox="1">
            <a:spLocks/>
          </p:cNvSpPr>
          <p:nvPr/>
        </p:nvSpPr>
        <p:spPr>
          <a:xfrm flipH="1">
            <a:off x="1731802" y="1897175"/>
            <a:ext cx="5680396" cy="199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Θα κατεβάσεις το </a:t>
            </a:r>
            <a:r>
              <a:rPr lang="el-GR" dirty="0">
                <a:hlinkClick r:id="rId3"/>
              </a:rPr>
              <a:t>visual studio code</a:t>
            </a:r>
            <a:endParaRPr lang="el-GR" dirty="0"/>
          </a:p>
          <a:p>
            <a:endParaRPr lang="el-GR" dirty="0"/>
          </a:p>
          <a:p>
            <a:r>
              <a:rPr lang="el-GR" dirty="0"/>
              <a:t>Είναι το πιο διαδεδομένο </a:t>
            </a:r>
            <a:r>
              <a:rPr lang="el-GR" dirty="0" err="1"/>
              <a:t>app</a:t>
            </a:r>
            <a:r>
              <a:rPr lang="el-GR" dirty="0"/>
              <a:t> για να γράφεις κώδικα.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Identation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2</a:t>
            </a:r>
            <a:endParaRPr lang="en" sz="8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γράφεις Python θα πρέπει να προσέχεις τα κενά που αφήνεις στην αρχή κάθε γραμμής. Όταν προσθέτεις κενό στην αρχή μια γραμμής η γραμμή αυτή συνδέεται με την από πάνω (δημιουργούνται </a:t>
            </a:r>
            <a:r>
              <a:rPr lang="el-GR" dirty="0" err="1"/>
              <a:t>blocks</a:t>
            </a:r>
            <a:r>
              <a:rPr lang="el-GR" dirty="0"/>
              <a:t> of code). Στην Python χρησιμοποιείται όταν έχουμε </a:t>
            </a:r>
            <a:r>
              <a:rPr lang="el-GR" dirty="0" err="1"/>
              <a:t>functions</a:t>
            </a:r>
            <a:r>
              <a:rPr lang="el-GR" dirty="0"/>
              <a:t>, </a:t>
            </a: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statements</a:t>
            </a:r>
            <a:r>
              <a:rPr lang="el-GR" dirty="0"/>
              <a:t> , for </a:t>
            </a:r>
            <a:r>
              <a:rPr lang="el-GR" dirty="0" err="1"/>
              <a:t>loops</a:t>
            </a:r>
            <a:r>
              <a:rPr lang="el-GR" dirty="0"/>
              <a:t> </a:t>
            </a:r>
            <a:r>
              <a:rPr lang="el-GR" dirty="0" err="1"/>
              <a:t>etc</a:t>
            </a:r>
            <a:r>
              <a:rPr lang="el-GR" dirty="0"/>
              <a:t>. (θα τα δούμε καθώς προχωράμε)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ένα παράδειγμα στο αρχείο `lesson_1.py`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6736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830</Words>
  <Application>Microsoft Office PowerPoint</Application>
  <PresentationFormat>Προβολή στην οθόνη (16:9)</PresentationFormat>
  <Paragraphs>149</Paragraphs>
  <Slides>22</Slides>
  <Notes>22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8" baseType="lpstr">
      <vt:lpstr>Anaheim</vt:lpstr>
      <vt:lpstr>Overpass Mono</vt:lpstr>
      <vt:lpstr>Consolas</vt:lpstr>
      <vt:lpstr>Arial</vt:lpstr>
      <vt:lpstr>Barlow Condensed ExtraBold</vt:lpstr>
      <vt:lpstr>Programming Lesson by Slidesgo</vt:lpstr>
      <vt:lpstr>Lesson 1 - Basics</vt:lpstr>
      <vt:lpstr>TABLE OF CONTENTS</vt:lpstr>
      <vt:lpstr>Download Python</vt:lpstr>
      <vt:lpstr>Παρουσίαση του PowerPoint</vt:lpstr>
      <vt:lpstr>Για να δεις αν έχεις ήδη Python</vt:lpstr>
      <vt:lpstr>Που θα γράφεις python</vt:lpstr>
      <vt:lpstr>Identation</vt:lpstr>
      <vt:lpstr>Παρουσίαση του PowerPoint</vt:lpstr>
      <vt:lpstr>Comments</vt:lpstr>
      <vt:lpstr>Παρουσίαση του PowerPoint</vt:lpstr>
      <vt:lpstr>Data types</vt:lpstr>
      <vt:lpstr>String</vt:lpstr>
      <vt:lpstr>Convert</vt:lpstr>
      <vt:lpstr>Operations</vt:lpstr>
      <vt:lpstr>Άθροισμα +</vt:lpstr>
      <vt:lpstr>Lists</vt:lpstr>
      <vt:lpstr>Access</vt:lpstr>
      <vt:lpstr>length</vt:lpstr>
      <vt:lpstr>Extend</vt:lpstr>
      <vt:lpstr>Loops</vt:lpstr>
      <vt:lpstr>min max</vt:lpstr>
      <vt:lpstr>Iasonas Kakandris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1 - Basics</dc:title>
  <dc:creator>Iasonas Kakandris</dc:creator>
  <cp:lastModifiedBy>Iasonas Kakandris</cp:lastModifiedBy>
  <cp:revision>12</cp:revision>
  <dcterms:modified xsi:type="dcterms:W3CDTF">2024-05-24T22:46:23Z</dcterms:modified>
</cp:coreProperties>
</file>