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4"/>
  </p:notesMasterIdLst>
  <p:sldIdLst>
    <p:sldId id="256" r:id="rId2"/>
    <p:sldId id="258" r:id="rId3"/>
    <p:sldId id="261" r:id="rId4"/>
    <p:sldId id="262" r:id="rId5"/>
    <p:sldId id="263" r:id="rId6"/>
    <p:sldId id="264" r:id="rId7"/>
    <p:sldId id="267" r:id="rId8"/>
    <p:sldId id="270" r:id="rId9"/>
    <p:sldId id="301" r:id="rId10"/>
    <p:sldId id="302" r:id="rId11"/>
    <p:sldId id="303" r:id="rId12"/>
    <p:sldId id="272" r:id="rId13"/>
    <p:sldId id="304" r:id="rId14"/>
    <p:sldId id="305" r:id="rId15"/>
    <p:sldId id="275" r:id="rId16"/>
    <p:sldId id="306" r:id="rId17"/>
    <p:sldId id="307" r:id="rId18"/>
    <p:sldId id="308" r:id="rId19"/>
    <p:sldId id="309" r:id="rId20"/>
    <p:sldId id="276" r:id="rId21"/>
    <p:sldId id="310" r:id="rId22"/>
    <p:sldId id="311" r:id="rId23"/>
  </p:sldIdLst>
  <p:sldSz cx="9144000" cy="5143500" type="screen16x9"/>
  <p:notesSz cx="6858000" cy="9144000"/>
  <p:embeddedFontLst>
    <p:embeddedFont>
      <p:font typeface="Anaheim" panose="020B0604020202020204" charset="0"/>
      <p:regular r:id="rId25"/>
    </p:embeddedFont>
    <p:embeddedFont>
      <p:font typeface="Barlow Condensed ExtraBold" panose="00000906000000000000" pitchFamily="2" charset="0"/>
      <p:bold r:id="rId26"/>
      <p:bold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Overpass Mono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1DC5D0-B862-4036-AB43-01B51E2CA719}">
  <a:tblStyle styleId="{B81DC5D0-B862-4036-AB43-01B51E2CA7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0FA96AF-602A-48EC-ADB1-81503C761F6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4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80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720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927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691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5413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110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027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5819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40589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474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030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6" r:id="rId5"/>
    <p:sldLayoutId id="2147483658" r:id="rId6"/>
    <p:sldLayoutId id="2147483659" r:id="rId7"/>
    <p:sldLayoutId id="2147483661" r:id="rId8"/>
    <p:sldLayoutId id="2147483662" r:id="rId9"/>
    <p:sldLayoutId id="2147483665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Lesson 1 - Basics</a:t>
            </a:r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2"/>
                </a:solidFill>
              </a:rPr>
              <a:t>Learning 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3458817" y="935052"/>
            <a:ext cx="5616625" cy="3273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Σχόλια είναι μέρη του προγράμματος τα οποία δεν είναι λειτουργικά (δεν τρέχουν κάτι στον κώδικα) αλλά χρησιμοποιούνται για επεξήγηση και για να κάνουν τον κώδικα πιο ευανάγνωστο.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Στόχος μιας εφαρμογής είναι ο κώδικας που θα γραφτεί να είναι από μόνος του όσο πιο ευανάγνωστος γίνεται, αλλά πολλές φορές μπορεί μία συνάρτηση να είναι δυσνόητη και να χρειάζεται επεξήγηση </a:t>
            </a:r>
            <a:r>
              <a:rPr lang="el-GR" dirty="0" err="1"/>
              <a:t>απο</a:t>
            </a:r>
            <a:r>
              <a:rPr lang="el-GR" dirty="0"/>
              <a:t> τον δημιουργό της ώστε να μπορούν αν την κατανοήσουν και οι επόμενοι μηχανικοί.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Για μια γραμμή Comment βάζουμε #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Για πολλές """ """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Ας δούμε πάλι ένα παράδειγμα στο `lesson_1.py`</a:t>
            </a:r>
          </a:p>
        </p:txBody>
      </p:sp>
    </p:spTree>
    <p:extLst>
      <p:ext uri="{BB962C8B-B14F-4D97-AF65-F5344CB8AC3E}">
        <p14:creationId xmlns:p14="http://schemas.microsoft.com/office/powerpoint/2010/main" val="157456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8"/>
          <p:cNvSpPr txBox="1">
            <a:spLocks noGrp="1"/>
          </p:cNvSpPr>
          <p:nvPr>
            <p:ph type="title"/>
          </p:nvPr>
        </p:nvSpPr>
        <p:spPr>
          <a:xfrm>
            <a:off x="437595" y="1629189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/>
              <a:t>Data types</a:t>
            </a:r>
            <a:endParaRPr lang="en" sz="7000" dirty="0"/>
          </a:p>
        </p:txBody>
      </p:sp>
      <p:sp>
        <p:nvSpPr>
          <p:cNvPr id="4" name="Google Shape;375;p32">
            <a:extLst>
              <a:ext uri="{FF2B5EF4-FFF2-40B4-BE49-F238E27FC236}">
                <a16:creationId xmlns:a16="http://schemas.microsoft.com/office/drawing/2014/main" id="{3EE3AF99-B853-16C4-779E-B08D7DBEB171}"/>
              </a:ext>
            </a:extLst>
          </p:cNvPr>
          <p:cNvSpPr txBox="1">
            <a:spLocks/>
          </p:cNvSpPr>
          <p:nvPr/>
        </p:nvSpPr>
        <p:spPr>
          <a:xfrm>
            <a:off x="532995" y="1585172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8000" dirty="0">
                <a:solidFill>
                  <a:schemeClr val="bg2"/>
                </a:solidFill>
              </a:rPr>
              <a:t>0</a:t>
            </a:r>
            <a:r>
              <a:rPr lang="el-GR" sz="8000" dirty="0">
                <a:solidFill>
                  <a:schemeClr val="bg2"/>
                </a:solidFill>
              </a:rPr>
              <a:t>4</a:t>
            </a:r>
            <a:endParaRPr lang="en" sz="8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122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3"/>
          <p:cNvSpPr txBox="1">
            <a:spLocks noGrp="1"/>
          </p:cNvSpPr>
          <p:nvPr>
            <p:ph type="subTitle" idx="1"/>
          </p:nvPr>
        </p:nvSpPr>
        <p:spPr>
          <a:xfrm>
            <a:off x="4521449" y="1023970"/>
            <a:ext cx="3747907" cy="15893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σε τέτοιους τύπους αποθηκεύονται λέξεις οι προτάσεις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name = "Jason"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greetings = "Hello Jason! How are you?"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αυτά </a:t>
            </a:r>
            <a:r>
              <a:rPr lang="el-GR" dirty="0" err="1"/>
              <a:t>ειναι</a:t>
            </a:r>
            <a:r>
              <a:rPr lang="el-GR" dirty="0"/>
              <a:t> όλα </a:t>
            </a:r>
            <a:r>
              <a:rPr lang="en-US" dirty="0"/>
              <a:t>strings</a:t>
            </a:r>
          </a:p>
        </p:txBody>
      </p:sp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5072835" y="322841"/>
            <a:ext cx="2645133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string</a:t>
            </a:r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2"/>
          </p:nvPr>
        </p:nvSpPr>
        <p:spPr>
          <a:xfrm>
            <a:off x="0" y="981908"/>
            <a:ext cx="4208936" cy="1523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ελληνικά -&gt; ακέραιος. όταν έχεις κάποιο ακέραιο αριθμό που θα θες να </a:t>
            </a:r>
            <a:r>
              <a:rPr lang="el-GR" dirty="0" err="1"/>
              <a:t>αποθηκευσεις</a:t>
            </a:r>
            <a:r>
              <a:rPr lang="el-GR" dirty="0"/>
              <a:t> σε μια μεταβλητή θα </a:t>
            </a:r>
            <a:r>
              <a:rPr lang="el-GR" dirty="0" err="1"/>
              <a:t>ειναι</a:t>
            </a:r>
            <a:r>
              <a:rPr lang="el-GR" dirty="0"/>
              <a:t> </a:t>
            </a:r>
            <a:r>
              <a:rPr lang="el-GR" dirty="0" err="1"/>
              <a:t>integer</a:t>
            </a:r>
            <a:r>
              <a:rPr lang="el-GR" dirty="0"/>
              <a:t>. Για να το δεις θα μπορείς να γράψεις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 err="1"/>
              <a:t>print</a:t>
            </a:r>
            <a:r>
              <a:rPr lang="el-GR" dirty="0"/>
              <a:t>(</a:t>
            </a:r>
            <a:r>
              <a:rPr lang="el-GR" dirty="0" err="1"/>
              <a:t>type</a:t>
            </a:r>
            <a:r>
              <a:rPr lang="el-GR" dirty="0"/>
              <a:t>(x))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αυτό μπορείς να το κάνεις για </a:t>
            </a:r>
            <a:r>
              <a:rPr lang="el-GR" dirty="0" err="1"/>
              <a:t>καθε</a:t>
            </a:r>
            <a:r>
              <a:rPr lang="el-GR" dirty="0"/>
              <a:t> τύπο μεταβλητής να δεις.</a:t>
            </a:r>
            <a:endParaRPr lang="en-US" dirty="0"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825170" y="322841"/>
            <a:ext cx="2558596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Integer</a:t>
            </a:r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4"/>
          </p:nvPr>
        </p:nvSpPr>
        <p:spPr>
          <a:xfrm>
            <a:off x="605567" y="4216982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ελληνικά -&gt; δεκαδικός. πχ 5.38</a:t>
            </a:r>
            <a:endParaRPr lang="en-US" dirty="0"/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712815" y="3522066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float</a:t>
            </a:r>
          </a:p>
        </p:txBody>
      </p:sp>
      <p:sp>
        <p:nvSpPr>
          <p:cNvPr id="669" name="Google Shape;669;p43"/>
          <p:cNvSpPr txBox="1">
            <a:spLocks noGrp="1"/>
          </p:cNvSpPr>
          <p:nvPr>
            <p:ph type="subTitle" idx="8"/>
          </p:nvPr>
        </p:nvSpPr>
        <p:spPr>
          <a:xfrm>
            <a:off x="3585008" y="4089726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 err="1"/>
              <a:t>ειναι</a:t>
            </a:r>
            <a:r>
              <a:rPr lang="el-GR" dirty="0"/>
              <a:t> δυαδικές τιμές 0 ή 1 </a:t>
            </a:r>
            <a:r>
              <a:rPr lang="el-GR" dirty="0" err="1"/>
              <a:t>αλλίως</a:t>
            </a:r>
            <a:r>
              <a:rPr lang="el-GR" dirty="0"/>
              <a:t> </a:t>
            </a:r>
            <a:r>
              <a:rPr lang="el-GR" dirty="0" err="1"/>
              <a:t>true</a:t>
            </a:r>
            <a:r>
              <a:rPr lang="el-GR" dirty="0"/>
              <a:t> </a:t>
            </a:r>
            <a:r>
              <a:rPr lang="el-GR" dirty="0" err="1"/>
              <a:t>or</a:t>
            </a:r>
            <a:r>
              <a:rPr lang="el-GR" dirty="0"/>
              <a:t> </a:t>
            </a:r>
            <a:r>
              <a:rPr lang="el-GR" dirty="0" err="1"/>
              <a:t>false</a:t>
            </a:r>
            <a:r>
              <a:rPr lang="el-GR" dirty="0"/>
              <a:t> ( σωστό ή λάθος)</a:t>
            </a:r>
          </a:p>
        </p:txBody>
      </p:sp>
      <p:sp>
        <p:nvSpPr>
          <p:cNvPr id="670" name="Google Shape;670;p43"/>
          <p:cNvSpPr txBox="1">
            <a:spLocks noGrp="1"/>
          </p:cNvSpPr>
          <p:nvPr>
            <p:ph type="title" idx="9"/>
          </p:nvPr>
        </p:nvSpPr>
        <p:spPr>
          <a:xfrm>
            <a:off x="3554108" y="3522066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Boolean</a:t>
            </a:r>
          </a:p>
        </p:txBody>
      </p:sp>
      <p:sp>
        <p:nvSpPr>
          <p:cNvPr id="671" name="Google Shape;671;p43"/>
          <p:cNvSpPr txBox="1">
            <a:spLocks noGrp="1"/>
          </p:cNvSpPr>
          <p:nvPr>
            <p:ph type="subTitle" idx="13"/>
          </p:nvPr>
        </p:nvSpPr>
        <p:spPr>
          <a:xfrm>
            <a:off x="5883270" y="4223195"/>
            <a:ext cx="3141085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περιέχει πραγματικούς αριθμούς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x = 1j</a:t>
            </a:r>
            <a:endParaRPr lang="en-US" dirty="0"/>
          </a:p>
        </p:txBody>
      </p:sp>
      <p:sp>
        <p:nvSpPr>
          <p:cNvPr id="672" name="Google Shape;672;p43"/>
          <p:cNvSpPr txBox="1">
            <a:spLocks noGrp="1"/>
          </p:cNvSpPr>
          <p:nvPr>
            <p:ph type="title" idx="14"/>
          </p:nvPr>
        </p:nvSpPr>
        <p:spPr>
          <a:xfrm>
            <a:off x="6395402" y="3522066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complex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842398" y="1828800"/>
            <a:ext cx="7248054" cy="22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όταν θέλουμε να αλλάξουμε έναν τύπο μεταβλητής σε έναν άλλο χρησιμοποιούμε την εκάστοτε συνάρτηση για την αλλαγή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Ας το δούμε και στο `lesson_1.py`</a:t>
            </a:r>
            <a:endParaRPr lang="en-US" dirty="0"/>
          </a:p>
        </p:txBody>
      </p:sp>
      <p:sp>
        <p:nvSpPr>
          <p:cNvPr id="2" name="Google Shape;722;p47">
            <a:extLst>
              <a:ext uri="{FF2B5EF4-FFF2-40B4-BE49-F238E27FC236}">
                <a16:creationId xmlns:a16="http://schemas.microsoft.com/office/drawing/2014/main" id="{691D5BB7-94AC-F779-ED10-0A36A7C6EB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convert</a:t>
            </a:r>
          </a:p>
        </p:txBody>
      </p:sp>
    </p:spTree>
    <p:extLst>
      <p:ext uri="{BB962C8B-B14F-4D97-AF65-F5344CB8AC3E}">
        <p14:creationId xmlns:p14="http://schemas.microsoft.com/office/powerpoint/2010/main" val="411674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Operations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0423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/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39400" y="1097400"/>
            <a:ext cx="2697600" cy="273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200" dirty="0">
                <a:solidFill>
                  <a:schemeClr val="dk2"/>
                </a:solidFill>
              </a:rPr>
              <a:t>Άθροισμα +</a:t>
            </a:r>
            <a:endParaRPr lang="en-US" sz="2200" dirty="0">
              <a:solidFill>
                <a:schemeClr val="dk2"/>
              </a:solidFill>
            </a:endParaRPr>
          </a:p>
        </p:txBody>
      </p:sp>
      <p:sp>
        <p:nvSpPr>
          <p:cNvPr id="697" name="Google Shape;697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63222" y="1666704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200" dirty="0">
                <a:solidFill>
                  <a:schemeClr val="dk2"/>
                </a:solidFill>
              </a:rPr>
              <a:t>Αφαίρεση -</a:t>
            </a:r>
            <a:endParaRPr lang="en-US" sz="2200" dirty="0">
              <a:solidFill>
                <a:schemeClr val="dk2"/>
              </a:solidFill>
            </a:endParaRPr>
          </a:p>
        </p:txBody>
      </p:sp>
      <p:sp>
        <p:nvSpPr>
          <p:cNvPr id="699" name="Google Shape;699;p46"/>
          <p:cNvSpPr txBox="1">
            <a:spLocks noGrp="1"/>
          </p:cNvSpPr>
          <p:nvPr>
            <p:ph type="ctrTitle" idx="4294967295"/>
          </p:nvPr>
        </p:nvSpPr>
        <p:spPr>
          <a:xfrm flipH="1">
            <a:off x="5408430" y="2206411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200" dirty="0" err="1">
                <a:solidFill>
                  <a:schemeClr val="dk2"/>
                </a:solidFill>
              </a:rPr>
              <a:t>Πολλ</a:t>
            </a:r>
            <a:r>
              <a:rPr lang="el-GR" sz="2200" dirty="0">
                <a:solidFill>
                  <a:schemeClr val="dk2"/>
                </a:solidFill>
              </a:rPr>
              <a:t>/</a:t>
            </a:r>
            <a:r>
              <a:rPr lang="el-GR" sz="2200" dirty="0" err="1">
                <a:solidFill>
                  <a:schemeClr val="dk2"/>
                </a:solidFill>
              </a:rPr>
              <a:t>μος</a:t>
            </a:r>
            <a:r>
              <a:rPr lang="el-GR" sz="2200" dirty="0">
                <a:solidFill>
                  <a:schemeClr val="dk2"/>
                </a:solidFill>
              </a:rPr>
              <a:t> *</a:t>
            </a:r>
            <a:endParaRPr lang="en-US" sz="2200" dirty="0">
              <a:solidFill>
                <a:schemeClr val="dk2"/>
              </a:solidFill>
            </a:endParaRPr>
          </a:p>
        </p:txBody>
      </p:sp>
      <p:sp>
        <p:nvSpPr>
          <p:cNvPr id="701" name="Google Shape;701;p46"/>
          <p:cNvSpPr txBox="1">
            <a:spLocks noGrp="1"/>
          </p:cNvSpPr>
          <p:nvPr>
            <p:ph type="ctrTitle" idx="4294967295"/>
          </p:nvPr>
        </p:nvSpPr>
        <p:spPr>
          <a:xfrm flipH="1">
            <a:off x="5409630" y="2779749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200" dirty="0">
                <a:solidFill>
                  <a:schemeClr val="dk2"/>
                </a:solidFill>
              </a:rPr>
              <a:t>Διαίρεση /</a:t>
            </a:r>
            <a:endParaRPr lang="en-US" sz="2200" dirty="0">
              <a:solidFill>
                <a:schemeClr val="dk2"/>
              </a:solidFill>
            </a:endParaRPr>
          </a:p>
        </p:txBody>
      </p:sp>
      <p:sp>
        <p:nvSpPr>
          <p:cNvPr id="703" name="Google Shape;703;p46"/>
          <p:cNvSpPr/>
          <p:nvPr/>
        </p:nvSpPr>
        <p:spPr>
          <a:xfrm>
            <a:off x="0" y="2610900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6"/>
          <p:cNvSpPr txBox="1">
            <a:spLocks noGrp="1"/>
          </p:cNvSpPr>
          <p:nvPr>
            <p:ph type="ctrTitle" idx="4294967295"/>
          </p:nvPr>
        </p:nvSpPr>
        <p:spPr>
          <a:xfrm flipH="1">
            <a:off x="-522674" y="2538951"/>
            <a:ext cx="3939989" cy="1075548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3000" dirty="0">
                <a:solidFill>
                  <a:schemeClr val="dk1"/>
                </a:solidFill>
              </a:rPr>
              <a:t>Οι πράξεις που υπάρχουν στην </a:t>
            </a:r>
            <a:r>
              <a:rPr lang="el-GR" sz="3000" dirty="0" err="1">
                <a:solidFill>
                  <a:schemeClr val="dk1"/>
                </a:solidFill>
              </a:rPr>
              <a:t>Python</a:t>
            </a:r>
            <a:r>
              <a:rPr lang="el-GR" sz="3000" dirty="0">
                <a:solidFill>
                  <a:schemeClr val="dk1"/>
                </a:solidFill>
              </a:rPr>
              <a:t> είναι</a:t>
            </a:r>
            <a:br>
              <a:rPr lang="el-GR" sz="3000" dirty="0">
                <a:solidFill>
                  <a:schemeClr val="dk1"/>
                </a:solidFill>
              </a:rPr>
            </a:br>
            <a:endParaRPr lang="en-US" sz="3000" dirty="0">
              <a:solidFill>
                <a:schemeClr val="dk1"/>
              </a:solidFill>
            </a:endParaRPr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4" name="Google Shape;714;p46"/>
          <p:cNvCxnSpPr>
            <a:cxnSpLocks/>
          </p:cNvCxnSpPr>
          <p:nvPr/>
        </p:nvCxnSpPr>
        <p:spPr>
          <a:xfrm flipV="1">
            <a:off x="3351874" y="1194033"/>
            <a:ext cx="1879500" cy="170344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5" name="Google Shape;715;p46"/>
          <p:cNvCxnSpPr>
            <a:cxnSpLocks/>
          </p:cNvCxnSpPr>
          <p:nvPr/>
        </p:nvCxnSpPr>
        <p:spPr>
          <a:xfrm flipV="1">
            <a:off x="3351874" y="2337856"/>
            <a:ext cx="1879500" cy="559619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6" name="Google Shape;716;p46"/>
          <p:cNvCxnSpPr/>
          <p:nvPr/>
        </p:nvCxnSpPr>
        <p:spPr>
          <a:xfrm>
            <a:off x="3351874" y="28974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7" name="Google Shape;717;p46"/>
          <p:cNvCxnSpPr/>
          <p:nvPr/>
        </p:nvCxnSpPr>
        <p:spPr>
          <a:xfrm>
            <a:off x="3351874" y="2897513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" name="Google Shape;714;p46">
            <a:extLst>
              <a:ext uri="{FF2B5EF4-FFF2-40B4-BE49-F238E27FC236}">
                <a16:creationId xmlns:a16="http://schemas.microsoft.com/office/drawing/2014/main" id="{D6CF81FB-45B9-051C-192C-8FE3469CB589}"/>
              </a:ext>
            </a:extLst>
          </p:cNvPr>
          <p:cNvCxnSpPr>
            <a:cxnSpLocks/>
          </p:cNvCxnSpPr>
          <p:nvPr/>
        </p:nvCxnSpPr>
        <p:spPr>
          <a:xfrm flipV="1">
            <a:off x="3341115" y="1813814"/>
            <a:ext cx="1890259" cy="109713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" name="Google Shape;716;p46">
            <a:extLst>
              <a:ext uri="{FF2B5EF4-FFF2-40B4-BE49-F238E27FC236}">
                <a16:creationId xmlns:a16="http://schemas.microsoft.com/office/drawing/2014/main" id="{0029E526-57B9-B7F0-B7D4-B2C1818F209C}"/>
              </a:ext>
            </a:extLst>
          </p:cNvPr>
          <p:cNvCxnSpPr>
            <a:cxnSpLocks/>
            <a:stCxn id="692" idx="3"/>
          </p:cNvCxnSpPr>
          <p:nvPr/>
        </p:nvCxnSpPr>
        <p:spPr>
          <a:xfrm flipV="1">
            <a:off x="3504300" y="2897452"/>
            <a:ext cx="1737833" cy="4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" name="Google Shape;717;p46">
            <a:extLst>
              <a:ext uri="{FF2B5EF4-FFF2-40B4-BE49-F238E27FC236}">
                <a16:creationId xmlns:a16="http://schemas.microsoft.com/office/drawing/2014/main" id="{FB9A5404-F8D7-1B82-D925-6FB56BD24E7F}"/>
              </a:ext>
            </a:extLst>
          </p:cNvPr>
          <p:cNvCxnSpPr>
            <a:cxnSpLocks/>
          </p:cNvCxnSpPr>
          <p:nvPr/>
        </p:nvCxnSpPr>
        <p:spPr>
          <a:xfrm>
            <a:off x="3351874" y="2897452"/>
            <a:ext cx="1889206" cy="91536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" name="Google Shape;701;p46">
            <a:extLst>
              <a:ext uri="{FF2B5EF4-FFF2-40B4-BE49-F238E27FC236}">
                <a16:creationId xmlns:a16="http://schemas.microsoft.com/office/drawing/2014/main" id="{ECDD3E90-1A79-B6BB-A5D7-308A15CA2578}"/>
              </a:ext>
            </a:extLst>
          </p:cNvPr>
          <p:cNvSpPr txBox="1">
            <a:spLocks/>
          </p:cNvSpPr>
          <p:nvPr/>
        </p:nvSpPr>
        <p:spPr>
          <a:xfrm flipH="1">
            <a:off x="5409630" y="3216867"/>
            <a:ext cx="269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l-GR" sz="2200" dirty="0">
                <a:solidFill>
                  <a:schemeClr val="dk2"/>
                </a:solidFill>
              </a:rPr>
              <a:t>Υπόλοιπο %</a:t>
            </a:r>
            <a:endParaRPr lang="en-US" sz="2200" dirty="0">
              <a:solidFill>
                <a:schemeClr val="dk2"/>
              </a:solidFill>
            </a:endParaRPr>
          </a:p>
        </p:txBody>
      </p:sp>
      <p:sp>
        <p:nvSpPr>
          <p:cNvPr id="23" name="Google Shape;701;p46">
            <a:extLst>
              <a:ext uri="{FF2B5EF4-FFF2-40B4-BE49-F238E27FC236}">
                <a16:creationId xmlns:a16="http://schemas.microsoft.com/office/drawing/2014/main" id="{CE97FF9A-89EB-762E-B810-682C15ABA976}"/>
              </a:ext>
            </a:extLst>
          </p:cNvPr>
          <p:cNvSpPr txBox="1">
            <a:spLocks/>
          </p:cNvSpPr>
          <p:nvPr/>
        </p:nvSpPr>
        <p:spPr>
          <a:xfrm flipH="1">
            <a:off x="5386983" y="3653986"/>
            <a:ext cx="269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l-GR" sz="2200" dirty="0">
                <a:solidFill>
                  <a:schemeClr val="dk2"/>
                </a:solidFill>
              </a:rPr>
              <a:t>Δύναμη **</a:t>
            </a:r>
            <a:endParaRPr lang="en-US" sz="2200" dirty="0">
              <a:solidFill>
                <a:schemeClr val="dk2"/>
              </a:solidFill>
            </a:endParaRPr>
          </a:p>
        </p:txBody>
      </p:sp>
      <p:sp>
        <p:nvSpPr>
          <p:cNvPr id="24" name="Google Shape;701;p46">
            <a:extLst>
              <a:ext uri="{FF2B5EF4-FFF2-40B4-BE49-F238E27FC236}">
                <a16:creationId xmlns:a16="http://schemas.microsoft.com/office/drawing/2014/main" id="{7913482B-A023-617C-696D-C37BDFC25578}"/>
              </a:ext>
            </a:extLst>
          </p:cNvPr>
          <p:cNvSpPr txBox="1">
            <a:spLocks/>
          </p:cNvSpPr>
          <p:nvPr/>
        </p:nvSpPr>
        <p:spPr>
          <a:xfrm flipH="1">
            <a:off x="5386982" y="4118690"/>
            <a:ext cx="3510099" cy="459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l-GR" sz="2200" dirty="0">
                <a:solidFill>
                  <a:schemeClr val="dk2"/>
                </a:solidFill>
              </a:rPr>
              <a:t>Ακέραια διαίρεση //</a:t>
            </a:r>
          </a:p>
          <a:p>
            <a:endParaRPr lang="en-US" sz="22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8"/>
          <p:cNvSpPr txBox="1">
            <a:spLocks noGrp="1"/>
          </p:cNvSpPr>
          <p:nvPr>
            <p:ph type="title"/>
          </p:nvPr>
        </p:nvSpPr>
        <p:spPr>
          <a:xfrm>
            <a:off x="437595" y="1629189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/>
              <a:t>Lists</a:t>
            </a:r>
            <a:endParaRPr lang="en" sz="7000" dirty="0"/>
          </a:p>
        </p:txBody>
      </p:sp>
      <p:sp>
        <p:nvSpPr>
          <p:cNvPr id="4" name="Google Shape;375;p32">
            <a:extLst>
              <a:ext uri="{FF2B5EF4-FFF2-40B4-BE49-F238E27FC236}">
                <a16:creationId xmlns:a16="http://schemas.microsoft.com/office/drawing/2014/main" id="{3EE3AF99-B853-16C4-779E-B08D7DBEB171}"/>
              </a:ext>
            </a:extLst>
          </p:cNvPr>
          <p:cNvSpPr txBox="1">
            <a:spLocks/>
          </p:cNvSpPr>
          <p:nvPr/>
        </p:nvSpPr>
        <p:spPr>
          <a:xfrm>
            <a:off x="532995" y="1585172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8000" dirty="0">
                <a:solidFill>
                  <a:schemeClr val="bg2"/>
                </a:solidFill>
              </a:rPr>
              <a:t>0</a:t>
            </a:r>
            <a:r>
              <a:rPr lang="en-US" sz="8000" dirty="0">
                <a:solidFill>
                  <a:schemeClr val="bg2"/>
                </a:solidFill>
              </a:rPr>
              <a:t>6</a:t>
            </a:r>
            <a:endParaRPr lang="en" sz="8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603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3505200" y="309420"/>
            <a:ext cx="4948802" cy="742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Λίστες είναι ένας τρόπος να αποθηκευτούν πολλές μεταβλητές σε έναν πίνακα.</a:t>
            </a:r>
          </a:p>
        </p:txBody>
      </p:sp>
      <p:sp>
        <p:nvSpPr>
          <p:cNvPr id="2" name="Google Shape;722;p47">
            <a:extLst>
              <a:ext uri="{FF2B5EF4-FFF2-40B4-BE49-F238E27FC236}">
                <a16:creationId xmlns:a16="http://schemas.microsoft.com/office/drawing/2014/main" id="{8B478619-AD90-9D72-7F64-0906F0DBB7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8120" y="1052370"/>
            <a:ext cx="3373463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Access</a:t>
            </a:r>
          </a:p>
        </p:txBody>
      </p:sp>
      <p:sp>
        <p:nvSpPr>
          <p:cNvPr id="3" name="Google Shape;531;p41">
            <a:extLst>
              <a:ext uri="{FF2B5EF4-FFF2-40B4-BE49-F238E27FC236}">
                <a16:creationId xmlns:a16="http://schemas.microsoft.com/office/drawing/2014/main" id="{FFAFD54A-E97C-FA72-8432-ECB65CBA8CB4}"/>
              </a:ext>
            </a:extLst>
          </p:cNvPr>
          <p:cNvSpPr txBox="1">
            <a:spLocks/>
          </p:cNvSpPr>
          <p:nvPr/>
        </p:nvSpPr>
        <p:spPr>
          <a:xfrm flipH="1">
            <a:off x="246049" y="1639989"/>
            <a:ext cx="6194507" cy="1863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l-GR" dirty="0"/>
              <a:t>Για να δούμε μια συγκεκριμένη μεταβλητή μέσα σε έναν πίνακα χρησιμοποιούμε την θέση του αντικειμένου που μα ενδιαφέρει πχ</a:t>
            </a:r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groceries = ['bananas' , 'apples' , 'oranges', 'pears']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groceries[0]  -&gt; bananas</a:t>
            </a:r>
            <a:endParaRPr lang="el-GR" dirty="0"/>
          </a:p>
        </p:txBody>
      </p:sp>
      <p:sp>
        <p:nvSpPr>
          <p:cNvPr id="4" name="Google Shape;531;p41">
            <a:extLst>
              <a:ext uri="{FF2B5EF4-FFF2-40B4-BE49-F238E27FC236}">
                <a16:creationId xmlns:a16="http://schemas.microsoft.com/office/drawing/2014/main" id="{805E8A04-EC1E-B69D-5AD0-CACC1A3F5CB5}"/>
              </a:ext>
            </a:extLst>
          </p:cNvPr>
          <p:cNvSpPr txBox="1">
            <a:spLocks/>
          </p:cNvSpPr>
          <p:nvPr/>
        </p:nvSpPr>
        <p:spPr>
          <a:xfrm flipH="1">
            <a:off x="4183933" y="3250478"/>
            <a:ext cx="5085962" cy="1583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l-GR" dirty="0"/>
              <a:t>Προσοχή! Οι τιμές ξεκινάν </a:t>
            </a:r>
            <a:r>
              <a:rPr lang="el-GR" dirty="0" err="1"/>
              <a:t>απο</a:t>
            </a:r>
            <a:r>
              <a:rPr lang="el-GR" dirty="0"/>
              <a:t> το 0.</a:t>
            </a:r>
          </a:p>
          <a:p>
            <a:pPr marL="0" indent="0"/>
            <a:endParaRPr lang="el-GR" dirty="0"/>
          </a:p>
          <a:p>
            <a:pPr marL="0" indent="0"/>
            <a:r>
              <a:rPr lang="el-GR" dirty="0"/>
              <a:t>Αν θέλουμε να δούμε τα αντικείμενα 1 έως 3</a:t>
            </a:r>
          </a:p>
          <a:p>
            <a:pPr marL="0" indent="0"/>
            <a:r>
              <a:rPr lang="el-GR" dirty="0"/>
              <a:t>τότε γράφουμε</a:t>
            </a:r>
            <a:r>
              <a:rPr lang="en-US" dirty="0"/>
              <a:t>  : </a:t>
            </a:r>
            <a:r>
              <a:rPr lang="el-GR" dirty="0" err="1"/>
              <a:t>groceries</a:t>
            </a:r>
            <a:r>
              <a:rPr lang="el-GR" dirty="0"/>
              <a:t>[0:3]`</a:t>
            </a:r>
            <a:endParaRPr lang="en-US" dirty="0"/>
          </a:p>
          <a:p>
            <a:pPr marL="0" indent="0"/>
            <a:endParaRPr lang="el-GR" dirty="0"/>
          </a:p>
          <a:p>
            <a:pPr marL="0" indent="0"/>
            <a:r>
              <a:rPr lang="el-GR" dirty="0"/>
              <a:t>Προσοχή! </a:t>
            </a:r>
            <a:r>
              <a:rPr lang="en-US" dirty="0"/>
              <a:t>0</a:t>
            </a:r>
            <a:r>
              <a:rPr lang="el-GR" dirty="0"/>
              <a:t>-3 καθώς θα σταματήσει στο 4ο </a:t>
            </a:r>
            <a:r>
              <a:rPr lang="el-GR" dirty="0" err="1"/>
              <a:t>item</a:t>
            </a:r>
            <a:endParaRPr lang="el-GR" dirty="0"/>
          </a:p>
          <a:p>
            <a:pPr marL="0" indent="0"/>
            <a:r>
              <a:rPr lang="el-GR" dirty="0"/>
              <a:t>αν βάζαμε </a:t>
            </a:r>
            <a:r>
              <a:rPr lang="en-US" dirty="0"/>
              <a:t>3</a:t>
            </a:r>
            <a:r>
              <a:rPr lang="el-GR" dirty="0"/>
              <a:t> θα έδειχνε το 1ο και το 2ο </a:t>
            </a:r>
            <a:r>
              <a:rPr lang="el-GR" dirty="0" err="1"/>
              <a:t>item</a:t>
            </a:r>
            <a:r>
              <a:rPr lang="el-G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8950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22;p47">
            <a:extLst>
              <a:ext uri="{FF2B5EF4-FFF2-40B4-BE49-F238E27FC236}">
                <a16:creationId xmlns:a16="http://schemas.microsoft.com/office/drawing/2014/main" id="{8B478619-AD90-9D72-7F64-0906F0DBB7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850" y="309420"/>
            <a:ext cx="2611463" cy="638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length</a:t>
            </a:r>
          </a:p>
        </p:txBody>
      </p:sp>
      <p:sp>
        <p:nvSpPr>
          <p:cNvPr id="3" name="Google Shape;531;p41">
            <a:extLst>
              <a:ext uri="{FF2B5EF4-FFF2-40B4-BE49-F238E27FC236}">
                <a16:creationId xmlns:a16="http://schemas.microsoft.com/office/drawing/2014/main" id="{FFAFD54A-E97C-FA72-8432-ECB65CBA8CB4}"/>
              </a:ext>
            </a:extLst>
          </p:cNvPr>
          <p:cNvSpPr txBox="1">
            <a:spLocks/>
          </p:cNvSpPr>
          <p:nvPr/>
        </p:nvSpPr>
        <p:spPr>
          <a:xfrm flipH="1">
            <a:off x="212918" y="1048228"/>
            <a:ext cx="4219934" cy="844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l-GR" dirty="0"/>
              <a:t>Ο αριθμός των αντικειμένων μέσα στη λίστα</a:t>
            </a:r>
          </a:p>
          <a:p>
            <a:pPr marL="0" indent="0"/>
            <a:endParaRPr lang="el-GR" dirty="0"/>
          </a:p>
          <a:p>
            <a:pPr marL="0" indent="0"/>
            <a:r>
              <a:rPr lang="el-GR" dirty="0"/>
              <a:t>`</a:t>
            </a:r>
            <a:r>
              <a:rPr lang="el-GR" dirty="0" err="1"/>
              <a:t>len</a:t>
            </a:r>
            <a:r>
              <a:rPr lang="el-GR" dirty="0"/>
              <a:t>(</a:t>
            </a:r>
            <a:r>
              <a:rPr lang="el-GR" dirty="0" err="1"/>
              <a:t>groceries</a:t>
            </a:r>
            <a:r>
              <a:rPr lang="el-GR" dirty="0"/>
              <a:t>)`</a:t>
            </a:r>
          </a:p>
        </p:txBody>
      </p:sp>
      <p:sp>
        <p:nvSpPr>
          <p:cNvPr id="4" name="Google Shape;531;p41">
            <a:extLst>
              <a:ext uri="{FF2B5EF4-FFF2-40B4-BE49-F238E27FC236}">
                <a16:creationId xmlns:a16="http://schemas.microsoft.com/office/drawing/2014/main" id="{805E8A04-EC1E-B69D-5AD0-CACC1A3F5CB5}"/>
              </a:ext>
            </a:extLst>
          </p:cNvPr>
          <p:cNvSpPr txBox="1">
            <a:spLocks/>
          </p:cNvSpPr>
          <p:nvPr/>
        </p:nvSpPr>
        <p:spPr>
          <a:xfrm flipH="1">
            <a:off x="1709529" y="3036580"/>
            <a:ext cx="6460435" cy="1583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l-GR" dirty="0"/>
              <a:t>Για να προσθέσει ένα αντικείμενο σε μια λίστα έχουμε 2 τρόπους</a:t>
            </a:r>
          </a:p>
          <a:p>
            <a:pPr marL="0" indent="0"/>
            <a:endParaRPr lang="el-GR" dirty="0"/>
          </a:p>
          <a:p>
            <a:pPr marL="0" indent="0"/>
            <a:r>
              <a:rPr lang="el-GR" dirty="0"/>
              <a:t>- `</a:t>
            </a:r>
            <a:r>
              <a:rPr lang="el-GR" dirty="0" err="1"/>
              <a:t>list.append</a:t>
            </a:r>
            <a:r>
              <a:rPr lang="el-GR" dirty="0"/>
              <a:t>(</a:t>
            </a:r>
            <a:r>
              <a:rPr lang="el-GR" dirty="0" err="1"/>
              <a:t>item</a:t>
            </a:r>
            <a:r>
              <a:rPr lang="el-GR" dirty="0"/>
              <a:t>)`</a:t>
            </a:r>
          </a:p>
          <a:p>
            <a:pPr marL="0" indent="0"/>
            <a:endParaRPr lang="el-GR" dirty="0"/>
          </a:p>
          <a:p>
            <a:pPr marL="0" indent="0"/>
            <a:r>
              <a:rPr lang="el-GR" dirty="0"/>
              <a:t>προστίθεται το αντικείμενο </a:t>
            </a:r>
            <a:r>
              <a:rPr lang="el-GR" dirty="0" err="1"/>
              <a:t>στo</a:t>
            </a:r>
            <a:r>
              <a:rPr lang="el-GR" dirty="0"/>
              <a:t> τέλος της λίστα</a:t>
            </a:r>
          </a:p>
          <a:p>
            <a:pPr marL="0" indent="0"/>
            <a:endParaRPr lang="el-GR" dirty="0"/>
          </a:p>
          <a:p>
            <a:pPr marL="0" indent="0"/>
            <a:r>
              <a:rPr lang="el-GR" dirty="0"/>
              <a:t>- `</a:t>
            </a:r>
            <a:r>
              <a:rPr lang="el-GR" dirty="0" err="1"/>
              <a:t>list.insert</a:t>
            </a:r>
            <a:r>
              <a:rPr lang="el-GR" dirty="0"/>
              <a:t>(</a:t>
            </a:r>
            <a:r>
              <a:rPr lang="el-GR" dirty="0" err="1"/>
              <a:t>position</a:t>
            </a:r>
            <a:r>
              <a:rPr lang="el-GR" dirty="0"/>
              <a:t>, </a:t>
            </a:r>
            <a:r>
              <a:rPr lang="el-GR" dirty="0" err="1"/>
              <a:t>item</a:t>
            </a:r>
            <a:r>
              <a:rPr lang="el-GR" dirty="0"/>
              <a:t>)`</a:t>
            </a:r>
          </a:p>
          <a:p>
            <a:pPr marL="0" indent="0"/>
            <a:endParaRPr lang="el-GR" dirty="0"/>
          </a:p>
          <a:p>
            <a:pPr marL="0" indent="0"/>
            <a:r>
              <a:rPr lang="el-GR" dirty="0"/>
              <a:t>προστίθεται το αντικείμενο στην θέση που του υποδεικνύουμε.</a:t>
            </a:r>
          </a:p>
        </p:txBody>
      </p:sp>
      <p:sp>
        <p:nvSpPr>
          <p:cNvPr id="7" name="Google Shape;722;p47">
            <a:extLst>
              <a:ext uri="{FF2B5EF4-FFF2-40B4-BE49-F238E27FC236}">
                <a16:creationId xmlns:a16="http://schemas.microsoft.com/office/drawing/2014/main" id="{142D005E-C159-EE69-7F93-E33DD87ABE1F}"/>
              </a:ext>
            </a:extLst>
          </p:cNvPr>
          <p:cNvSpPr txBox="1">
            <a:spLocks/>
          </p:cNvSpPr>
          <p:nvPr/>
        </p:nvSpPr>
        <p:spPr>
          <a:xfrm>
            <a:off x="2891894" y="1614585"/>
            <a:ext cx="3360211" cy="638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l-GR" dirty="0"/>
              <a:t>Προσθήκη αντικειμένων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3180521" y="729643"/>
            <a:ext cx="4035287" cy="10660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Μπορούμε να συνδυάσουμε 2 λίστες χρησιμοποιώντας το extend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- </a:t>
            </a:r>
            <a:r>
              <a:rPr lang="el-GR" dirty="0" err="1"/>
              <a:t>list.extend</a:t>
            </a:r>
            <a:r>
              <a:rPr lang="el-GR" dirty="0"/>
              <a:t>(list2)</a:t>
            </a:r>
          </a:p>
        </p:txBody>
      </p:sp>
      <p:sp>
        <p:nvSpPr>
          <p:cNvPr id="2" name="Google Shape;722;p47">
            <a:extLst>
              <a:ext uri="{FF2B5EF4-FFF2-40B4-BE49-F238E27FC236}">
                <a16:creationId xmlns:a16="http://schemas.microsoft.com/office/drawing/2014/main" id="{59D4F97E-1091-B4D2-5623-DA85E99F71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58" y="786498"/>
            <a:ext cx="2611463" cy="638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Extend</a:t>
            </a:r>
          </a:p>
        </p:txBody>
      </p:sp>
      <p:sp>
        <p:nvSpPr>
          <p:cNvPr id="3" name="Google Shape;722;p47">
            <a:extLst>
              <a:ext uri="{FF2B5EF4-FFF2-40B4-BE49-F238E27FC236}">
                <a16:creationId xmlns:a16="http://schemas.microsoft.com/office/drawing/2014/main" id="{9D727902-F56F-B22A-F7FD-BD7BD262537B}"/>
              </a:ext>
            </a:extLst>
          </p:cNvPr>
          <p:cNvSpPr txBox="1">
            <a:spLocks/>
          </p:cNvSpPr>
          <p:nvPr/>
        </p:nvSpPr>
        <p:spPr>
          <a:xfrm>
            <a:off x="4747198" y="1999072"/>
            <a:ext cx="2611463" cy="638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l-GR" dirty="0"/>
              <a:t>Διαγραφή</a:t>
            </a:r>
            <a:endParaRPr lang="en-US" dirty="0"/>
          </a:p>
        </p:txBody>
      </p:sp>
      <p:sp>
        <p:nvSpPr>
          <p:cNvPr id="4" name="Google Shape;380;p33">
            <a:extLst>
              <a:ext uri="{FF2B5EF4-FFF2-40B4-BE49-F238E27FC236}">
                <a16:creationId xmlns:a16="http://schemas.microsoft.com/office/drawing/2014/main" id="{03B7D553-B143-7C8D-DCCE-B549DD11C669}"/>
              </a:ext>
            </a:extLst>
          </p:cNvPr>
          <p:cNvSpPr txBox="1">
            <a:spLocks/>
          </p:cNvSpPr>
          <p:nvPr/>
        </p:nvSpPr>
        <p:spPr>
          <a:xfrm>
            <a:off x="3584712" y="2710843"/>
            <a:ext cx="4936436" cy="1066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>
              <a:buFont typeface="Anaheim"/>
              <a:buNone/>
            </a:pPr>
            <a:r>
              <a:rPr lang="el-GR" dirty="0"/>
              <a:t>Υπάρχουν 2 τρόποι να διαγράψεις ένα αντικείμενο</a:t>
            </a:r>
          </a:p>
          <a:p>
            <a:pPr marL="0" indent="0" algn="ctr">
              <a:buFont typeface="Anaheim"/>
              <a:buNone/>
            </a:pPr>
            <a:endParaRPr lang="el-GR" dirty="0"/>
          </a:p>
          <a:p>
            <a:pPr marL="0" indent="0" algn="ctr">
              <a:buFont typeface="Anaheim"/>
              <a:buNone/>
            </a:pPr>
            <a:r>
              <a:rPr lang="el-GR" dirty="0"/>
              <a:t>- `</a:t>
            </a:r>
            <a:r>
              <a:rPr lang="el-GR" dirty="0" err="1"/>
              <a:t>list.remove</a:t>
            </a:r>
            <a:r>
              <a:rPr lang="el-GR" dirty="0"/>
              <a:t>(</a:t>
            </a:r>
            <a:r>
              <a:rPr lang="el-GR" dirty="0" err="1"/>
              <a:t>item</a:t>
            </a:r>
            <a:r>
              <a:rPr lang="el-GR" dirty="0"/>
              <a:t>)`</a:t>
            </a:r>
          </a:p>
          <a:p>
            <a:pPr marL="0" indent="0" algn="ctr">
              <a:buFont typeface="Anaheim"/>
              <a:buNone/>
            </a:pPr>
            <a:endParaRPr lang="el-GR" dirty="0"/>
          </a:p>
          <a:p>
            <a:pPr marL="0" indent="0" algn="ctr">
              <a:buFont typeface="Anaheim"/>
              <a:buNone/>
            </a:pPr>
            <a:r>
              <a:rPr lang="el-GR" dirty="0"/>
              <a:t>Διαγράφει το αντικείμενο</a:t>
            </a:r>
          </a:p>
          <a:p>
            <a:pPr marL="0" indent="0" algn="ctr">
              <a:buFont typeface="Anaheim"/>
              <a:buNone/>
            </a:pPr>
            <a:endParaRPr lang="el-GR" dirty="0"/>
          </a:p>
          <a:p>
            <a:pPr marL="0" indent="0" algn="ctr">
              <a:buFont typeface="Anaheim"/>
              <a:buNone/>
            </a:pPr>
            <a:r>
              <a:rPr lang="el-GR" dirty="0"/>
              <a:t>- `</a:t>
            </a:r>
            <a:r>
              <a:rPr lang="el-GR" dirty="0" err="1"/>
              <a:t>list.pop</a:t>
            </a:r>
            <a:r>
              <a:rPr lang="el-GR" dirty="0"/>
              <a:t>(</a:t>
            </a:r>
            <a:r>
              <a:rPr lang="el-GR" dirty="0" err="1"/>
              <a:t>position</a:t>
            </a:r>
            <a:r>
              <a:rPr lang="el-GR" dirty="0"/>
              <a:t>)`</a:t>
            </a:r>
          </a:p>
          <a:p>
            <a:pPr marL="0" indent="0" algn="ctr">
              <a:buFont typeface="Anaheim"/>
              <a:buNone/>
            </a:pPr>
            <a:endParaRPr lang="el-GR" dirty="0"/>
          </a:p>
          <a:p>
            <a:pPr marL="0" indent="0" algn="ctr">
              <a:buFont typeface="Anaheim"/>
              <a:buNone/>
            </a:pPr>
            <a:r>
              <a:rPr lang="el-GR" dirty="0"/>
              <a:t>διαγράφει το αντικείμενο στη συγκεκριμένη θέση</a:t>
            </a:r>
          </a:p>
        </p:txBody>
      </p:sp>
    </p:spTree>
    <p:extLst>
      <p:ext uri="{BB962C8B-B14F-4D97-AF65-F5344CB8AC3E}">
        <p14:creationId xmlns:p14="http://schemas.microsoft.com/office/powerpoint/2010/main" val="246143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361000" y="1855512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01</a:t>
            </a:r>
            <a:endParaRPr sz="3500" b="1" dirty="0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361001" y="216948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Download Python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2524900" y="185435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2524900" y="216948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Comments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361000" y="32654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361001" y="35794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Identation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2524900" y="3264295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2524900" y="35794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types</a:t>
            </a:r>
            <a:endParaRPr dirty="0"/>
          </a:p>
        </p:txBody>
      </p:sp>
      <p:sp>
        <p:nvSpPr>
          <p:cNvPr id="2" name="Google Shape;350;p29">
            <a:extLst>
              <a:ext uri="{FF2B5EF4-FFF2-40B4-BE49-F238E27FC236}">
                <a16:creationId xmlns:a16="http://schemas.microsoft.com/office/drawing/2014/main" id="{E429674A-0F19-CB4C-1A71-CDC0D6EE5FE1}"/>
              </a:ext>
            </a:extLst>
          </p:cNvPr>
          <p:cNvSpPr txBox="1">
            <a:spLocks/>
          </p:cNvSpPr>
          <p:nvPr/>
        </p:nvSpPr>
        <p:spPr>
          <a:xfrm flipH="1">
            <a:off x="5770750" y="1854358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verpass Mono"/>
              <a:buNone/>
              <a:defRPr sz="35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3" name="Google Shape;351;p29">
            <a:extLst>
              <a:ext uri="{FF2B5EF4-FFF2-40B4-BE49-F238E27FC236}">
                <a16:creationId xmlns:a16="http://schemas.microsoft.com/office/drawing/2014/main" id="{87D5FFB2-C0B7-B9D2-D9A6-6E461FD6B94D}"/>
              </a:ext>
            </a:extLst>
          </p:cNvPr>
          <p:cNvSpPr txBox="1">
            <a:spLocks/>
          </p:cNvSpPr>
          <p:nvPr/>
        </p:nvSpPr>
        <p:spPr>
          <a:xfrm flipH="1">
            <a:off x="5770750" y="2169488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pPr marL="0" indent="0"/>
            <a:r>
              <a:rPr lang="en-US" dirty="0"/>
              <a:t>Operations</a:t>
            </a:r>
          </a:p>
        </p:txBody>
      </p:sp>
      <p:sp>
        <p:nvSpPr>
          <p:cNvPr id="4" name="Google Shape;354;p29">
            <a:extLst>
              <a:ext uri="{FF2B5EF4-FFF2-40B4-BE49-F238E27FC236}">
                <a16:creationId xmlns:a16="http://schemas.microsoft.com/office/drawing/2014/main" id="{22055AB4-62F5-8321-3787-EBDD570286F0}"/>
              </a:ext>
            </a:extLst>
          </p:cNvPr>
          <p:cNvSpPr txBox="1">
            <a:spLocks/>
          </p:cNvSpPr>
          <p:nvPr/>
        </p:nvSpPr>
        <p:spPr>
          <a:xfrm flipH="1">
            <a:off x="5770750" y="3264295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verpass Mono"/>
              <a:buNone/>
              <a:defRPr sz="35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5" name="Google Shape;355;p29">
            <a:extLst>
              <a:ext uri="{FF2B5EF4-FFF2-40B4-BE49-F238E27FC236}">
                <a16:creationId xmlns:a16="http://schemas.microsoft.com/office/drawing/2014/main" id="{03823CBC-B42A-5125-AE0E-A863FED5135A}"/>
              </a:ext>
            </a:extLst>
          </p:cNvPr>
          <p:cNvSpPr txBox="1">
            <a:spLocks/>
          </p:cNvSpPr>
          <p:nvPr/>
        </p:nvSpPr>
        <p:spPr>
          <a:xfrm flipH="1">
            <a:off x="5770750" y="3579425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pPr marL="0" indent="0"/>
            <a:r>
              <a:rPr lang="en-US" dirty="0"/>
              <a:t>Lists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7"/>
          <p:cNvSpPr txBox="1">
            <a:spLocks noGrp="1"/>
          </p:cNvSpPr>
          <p:nvPr>
            <p:ph type="subTitle" idx="1"/>
          </p:nvPr>
        </p:nvSpPr>
        <p:spPr>
          <a:xfrm>
            <a:off x="1920867" y="2013377"/>
            <a:ext cx="3356099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Για να μπορέσουμε να έχουμε πρόσβαση σε κάθε αντικείμενο της λίστας χρησιμοποιούμε μια </a:t>
            </a:r>
            <a:r>
              <a:rPr lang="el-GR" dirty="0" err="1"/>
              <a:t>forr</a:t>
            </a:r>
            <a:r>
              <a:rPr lang="el-GR" dirty="0"/>
              <a:t> </a:t>
            </a:r>
            <a:r>
              <a:rPr lang="el-GR" dirty="0" err="1"/>
              <a:t>loop</a:t>
            </a:r>
            <a:r>
              <a:rPr lang="el-GR" dirty="0"/>
              <a:t> ( θα την δούμε πιο αναλυτικά αργότερα)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for </a:t>
            </a:r>
            <a:r>
              <a:rPr lang="el-GR" dirty="0" err="1"/>
              <a:t>item</a:t>
            </a:r>
            <a:r>
              <a:rPr lang="el-GR" dirty="0"/>
              <a:t> in </a:t>
            </a:r>
            <a:r>
              <a:rPr lang="el-GR" dirty="0" err="1"/>
              <a:t>list</a:t>
            </a:r>
            <a:r>
              <a:rPr lang="el-GR" dirty="0"/>
              <a:t>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    </a:t>
            </a:r>
            <a:r>
              <a:rPr lang="el-GR" dirty="0" err="1"/>
              <a:t>print</a:t>
            </a:r>
            <a:r>
              <a:rPr lang="el-GR" dirty="0"/>
              <a:t>(</a:t>
            </a:r>
            <a:r>
              <a:rPr lang="el-GR" dirty="0" err="1"/>
              <a:t>item</a:t>
            </a:r>
            <a:r>
              <a:rPr lang="el-GR" dirty="0"/>
              <a:t>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724" name="Google Shape;724;p47"/>
          <p:cNvSpPr txBox="1">
            <a:spLocks noGrp="1"/>
          </p:cNvSpPr>
          <p:nvPr>
            <p:ph type="title" idx="2"/>
          </p:nvPr>
        </p:nvSpPr>
        <p:spPr>
          <a:xfrm>
            <a:off x="2121315" y="1230974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Loops</a:t>
            </a:r>
          </a:p>
        </p:txBody>
      </p:sp>
      <p:sp>
        <p:nvSpPr>
          <p:cNvPr id="725" name="Google Shape;725;p47"/>
          <p:cNvSpPr txBox="1">
            <a:spLocks noGrp="1"/>
          </p:cNvSpPr>
          <p:nvPr>
            <p:ph type="subTitle" idx="3"/>
          </p:nvPr>
        </p:nvSpPr>
        <p:spPr>
          <a:xfrm>
            <a:off x="6070225" y="21498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όταν θέλουμε συγκεκριμένα αντικείμενα </a:t>
            </a:r>
            <a:r>
              <a:rPr lang="el-GR" dirty="0" err="1"/>
              <a:t>απο</a:t>
            </a:r>
            <a:r>
              <a:rPr lang="el-GR" dirty="0"/>
              <a:t> την λίστα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for i in </a:t>
            </a:r>
            <a:r>
              <a:rPr lang="el-GR" dirty="0" err="1"/>
              <a:t>range</a:t>
            </a:r>
            <a:r>
              <a:rPr lang="el-GR" dirty="0"/>
              <a:t>(1 , </a:t>
            </a:r>
            <a:r>
              <a:rPr lang="el-GR" dirty="0" err="1"/>
              <a:t>len</a:t>
            </a:r>
            <a:r>
              <a:rPr lang="el-GR" dirty="0"/>
              <a:t>(</a:t>
            </a:r>
            <a:r>
              <a:rPr lang="el-GR" dirty="0" err="1"/>
              <a:t>list</a:t>
            </a:r>
            <a:r>
              <a:rPr lang="el-GR" dirty="0"/>
              <a:t>)):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 err="1"/>
              <a:t>print</a:t>
            </a:r>
            <a:r>
              <a:rPr lang="el-GR" dirty="0"/>
              <a:t>(</a:t>
            </a:r>
            <a:r>
              <a:rPr lang="el-GR" dirty="0" err="1"/>
              <a:t>list</a:t>
            </a:r>
            <a:r>
              <a:rPr lang="el-GR" dirty="0"/>
              <a:t>[i])</a:t>
            </a:r>
            <a:endParaRPr lang="en-US" dirty="0"/>
          </a:p>
        </p:txBody>
      </p:sp>
      <p:sp>
        <p:nvSpPr>
          <p:cNvPr id="726" name="Google Shape;726;p47"/>
          <p:cNvSpPr txBox="1">
            <a:spLocks noGrp="1"/>
          </p:cNvSpPr>
          <p:nvPr>
            <p:ph type="title" idx="4"/>
          </p:nvPr>
        </p:nvSpPr>
        <p:spPr>
          <a:xfrm>
            <a:off x="5942875" y="1230974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in range</a:t>
            </a:r>
          </a:p>
        </p:txBody>
      </p:sp>
      <p:pic>
        <p:nvPicPr>
          <p:cNvPr id="727" name="Google Shape;727;p47"/>
          <p:cNvPicPr preferRelativeResize="0"/>
          <p:nvPr/>
        </p:nvPicPr>
        <p:blipFill rotWithShape="1">
          <a:blip r:embed="rId3">
            <a:alphaModFix/>
          </a:blip>
          <a:srcRect l="61241" r="15108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8" name="Google Shape;728;p47"/>
          <p:cNvGrpSpPr/>
          <p:nvPr/>
        </p:nvGrpSpPr>
        <p:grpSpPr>
          <a:xfrm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729" name="Google Shape;729;p47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7"/>
          <p:cNvSpPr txBox="1">
            <a:spLocks noGrp="1"/>
          </p:cNvSpPr>
          <p:nvPr>
            <p:ph type="subTitle" idx="1"/>
          </p:nvPr>
        </p:nvSpPr>
        <p:spPr>
          <a:xfrm>
            <a:off x="1920867" y="2013377"/>
            <a:ext cx="3356099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μας φέρνουν πίσω τη μέγιστη και την ελάχιστη </a:t>
            </a:r>
            <a:r>
              <a:rPr lang="el-GR" dirty="0" err="1"/>
              <a:t>τιμη</a:t>
            </a:r>
            <a:r>
              <a:rPr lang="el-GR" dirty="0"/>
              <a:t> (σε λίστες με </a:t>
            </a:r>
            <a:r>
              <a:rPr lang="el-GR" dirty="0" err="1"/>
              <a:t>string</a:t>
            </a:r>
            <a:r>
              <a:rPr lang="el-GR" dirty="0"/>
              <a:t> συγκρίνουν με βάση την αλφαβητική σειρά των γραμμάτων)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`</a:t>
            </a:r>
            <a:r>
              <a:rPr lang="el-GR" dirty="0" err="1"/>
              <a:t>min</a:t>
            </a:r>
            <a:r>
              <a:rPr lang="el-GR" dirty="0"/>
              <a:t>(</a:t>
            </a:r>
            <a:r>
              <a:rPr lang="el-GR" dirty="0" err="1"/>
              <a:t>list</a:t>
            </a:r>
            <a:r>
              <a:rPr lang="el-GR" dirty="0"/>
              <a:t>)`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`</a:t>
            </a:r>
            <a:r>
              <a:rPr lang="el-GR" dirty="0" err="1"/>
              <a:t>max</a:t>
            </a:r>
            <a:r>
              <a:rPr lang="el-GR" dirty="0"/>
              <a:t>(</a:t>
            </a:r>
            <a:r>
              <a:rPr lang="el-GR" dirty="0" err="1"/>
              <a:t>list</a:t>
            </a:r>
            <a:r>
              <a:rPr lang="el-GR" dirty="0"/>
              <a:t>)`</a:t>
            </a:r>
            <a:endParaRPr lang="en-US" dirty="0"/>
          </a:p>
        </p:txBody>
      </p:sp>
      <p:sp>
        <p:nvSpPr>
          <p:cNvPr id="724" name="Google Shape;724;p47"/>
          <p:cNvSpPr txBox="1">
            <a:spLocks noGrp="1"/>
          </p:cNvSpPr>
          <p:nvPr>
            <p:ph type="title" idx="2"/>
          </p:nvPr>
        </p:nvSpPr>
        <p:spPr>
          <a:xfrm>
            <a:off x="2121315" y="1230974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min max</a:t>
            </a:r>
          </a:p>
        </p:txBody>
      </p:sp>
      <p:sp>
        <p:nvSpPr>
          <p:cNvPr id="725" name="Google Shape;725;p47"/>
          <p:cNvSpPr txBox="1">
            <a:spLocks noGrp="1"/>
          </p:cNvSpPr>
          <p:nvPr>
            <p:ph type="subTitle" idx="3"/>
          </p:nvPr>
        </p:nvSpPr>
        <p:spPr>
          <a:xfrm>
            <a:off x="6070225" y="21498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χρησιμοποιείται για να φέρει το άθροισμα των τιμών μιας λίστας. Χρησιμοποιείται κυρίως σε αριθμητικές λίστες.</a:t>
            </a:r>
          </a:p>
        </p:txBody>
      </p:sp>
      <p:sp>
        <p:nvSpPr>
          <p:cNvPr id="726" name="Google Shape;726;p47"/>
          <p:cNvSpPr txBox="1">
            <a:spLocks noGrp="1"/>
          </p:cNvSpPr>
          <p:nvPr>
            <p:ph type="title" idx="4"/>
          </p:nvPr>
        </p:nvSpPr>
        <p:spPr>
          <a:xfrm>
            <a:off x="5942875" y="1230974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</a:t>
            </a:r>
          </a:p>
        </p:txBody>
      </p:sp>
      <p:pic>
        <p:nvPicPr>
          <p:cNvPr id="727" name="Google Shape;727;p47"/>
          <p:cNvPicPr preferRelativeResize="0"/>
          <p:nvPr/>
        </p:nvPicPr>
        <p:blipFill rotWithShape="1">
          <a:blip r:embed="rId3">
            <a:alphaModFix/>
          </a:blip>
          <a:srcRect l="61241" r="15108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8" name="Google Shape;728;p47"/>
          <p:cNvGrpSpPr/>
          <p:nvPr/>
        </p:nvGrpSpPr>
        <p:grpSpPr>
          <a:xfrm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729" name="Google Shape;729;p47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88260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Iasonas Kakandris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920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Download Python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Για να κατεβάσεις </a:t>
            </a:r>
            <a:r>
              <a:rPr lang="el-GR" dirty="0" err="1"/>
              <a:t>python</a:t>
            </a:r>
            <a:r>
              <a:rPr lang="el-GR" dirty="0"/>
              <a:t> πηγαίνεις στο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hlinkClick r:id="rId3"/>
              </a:rPr>
              <a:t>python.org</a:t>
            </a:r>
            <a:r>
              <a:rPr lang="en-US" dirty="0">
                <a:hlinkClick r:id="rId3"/>
              </a:rPr>
              <a:t> </a:t>
            </a:r>
            <a:r>
              <a:rPr lang="en-US" dirty="0"/>
              <a:t> </a:t>
            </a:r>
            <a:r>
              <a:rPr lang="el-GR" dirty="0" err="1"/>
              <a:t>απο</a:t>
            </a:r>
            <a:r>
              <a:rPr lang="el-GR" dirty="0"/>
              <a:t> εκεί στα </a:t>
            </a:r>
            <a:r>
              <a:rPr lang="el-GR" dirty="0" err="1"/>
              <a:t>Downloads</a:t>
            </a:r>
            <a:r>
              <a:rPr lang="el-GR" dirty="0"/>
              <a:t> και βρίσκεις για το σύστημα που θέλεις να κατεβάσεις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Για να δεις αν έχεις ήδη </a:t>
            </a:r>
            <a:r>
              <a:rPr lang="el-GR" dirty="0" err="1"/>
              <a:t>Python</a:t>
            </a:r>
            <a:endParaRPr lang="en-US" dirty="0"/>
          </a:p>
        </p:txBody>
      </p:sp>
      <p:sp>
        <p:nvSpPr>
          <p:cNvPr id="388" name="Google Shape;388;p34"/>
          <p:cNvSpPr/>
          <p:nvPr/>
        </p:nvSpPr>
        <p:spPr>
          <a:xfrm flipH="1">
            <a:off x="839073" y="3588226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733560" y="1992463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288507" y="2290188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984946" y="1695638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1983296" y="1564424"/>
            <a:ext cx="5496620" cy="856077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1. ανοίγεις το </a:t>
            </a:r>
            <a:r>
              <a:rPr lang="en-US" dirty="0"/>
              <a:t>terminal</a:t>
            </a:r>
            <a:br>
              <a:rPr lang="en-US" dirty="0"/>
            </a:br>
            <a:r>
              <a:rPr lang="en-US" dirty="0"/>
              <a:t>2. </a:t>
            </a:r>
            <a:r>
              <a:rPr lang="el-GR" dirty="0"/>
              <a:t>γράφεις</a:t>
            </a:r>
            <a:r>
              <a:rPr lang="en-US" dirty="0"/>
              <a:t>: python --version</a:t>
            </a:r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984947" y="3291401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379983" y="3291401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165755" y="3588226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528803" y="3885951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165806" y="1695638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434650" y="1992888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4"/>
          <p:cNvSpPr/>
          <p:nvPr/>
        </p:nvSpPr>
        <p:spPr>
          <a:xfrm>
            <a:off x="1141044" y="3447680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4"/>
          <p:cNvSpPr/>
          <p:nvPr/>
        </p:nvSpPr>
        <p:spPr>
          <a:xfrm>
            <a:off x="1169738" y="1852099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ABAF3A-0B8A-4F17-B985-DC34CDC6F5A1}"/>
              </a:ext>
            </a:extLst>
          </p:cNvPr>
          <p:cNvSpPr txBox="1"/>
          <p:nvPr/>
        </p:nvSpPr>
        <p:spPr>
          <a:xfrm>
            <a:off x="1983296" y="297272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Για να τρέξεις ένα αρχείο </a:t>
            </a:r>
            <a:r>
              <a:rPr lang="el-GR" b="1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python</a:t>
            </a:r>
            <a:endParaRPr lang="el-G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24" name="Google Shape;394;p34">
            <a:extLst>
              <a:ext uri="{FF2B5EF4-FFF2-40B4-BE49-F238E27FC236}">
                <a16:creationId xmlns:a16="http://schemas.microsoft.com/office/drawing/2014/main" id="{7EE8C7EE-4212-5520-7D3E-0F1860F9A951}"/>
              </a:ext>
            </a:extLst>
          </p:cNvPr>
          <p:cNvSpPr txBox="1">
            <a:spLocks/>
          </p:cNvSpPr>
          <p:nvPr/>
        </p:nvSpPr>
        <p:spPr>
          <a:xfrm flipH="1">
            <a:off x="1914444" y="3291401"/>
            <a:ext cx="5496620" cy="856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l-GR" dirty="0"/>
              <a:t>1. ανοίγεις </a:t>
            </a:r>
            <a:r>
              <a:rPr lang="en-US" dirty="0"/>
              <a:t>terminal</a:t>
            </a:r>
          </a:p>
          <a:p>
            <a:r>
              <a:rPr lang="en-US" dirty="0"/>
              <a:t>2. </a:t>
            </a:r>
            <a:r>
              <a:rPr lang="el-GR" dirty="0"/>
              <a:t>γράφεις</a:t>
            </a:r>
            <a:r>
              <a:rPr lang="en-US" dirty="0"/>
              <a:t>: python name.py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Που θα γράφεις </a:t>
            </a:r>
            <a:r>
              <a:rPr lang="en-US" dirty="0"/>
              <a:t>python</a:t>
            </a:r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394;p34">
            <a:extLst>
              <a:ext uri="{FF2B5EF4-FFF2-40B4-BE49-F238E27FC236}">
                <a16:creationId xmlns:a16="http://schemas.microsoft.com/office/drawing/2014/main" id="{B538697F-8EB4-0D7A-6BB2-7BF327CADA7A}"/>
              </a:ext>
            </a:extLst>
          </p:cNvPr>
          <p:cNvSpPr txBox="1">
            <a:spLocks/>
          </p:cNvSpPr>
          <p:nvPr/>
        </p:nvSpPr>
        <p:spPr>
          <a:xfrm flipH="1">
            <a:off x="1731802" y="1897175"/>
            <a:ext cx="5680396" cy="1992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l-GR" dirty="0"/>
              <a:t>θα κατεβάσεις το </a:t>
            </a:r>
            <a:r>
              <a:rPr lang="el-GR" dirty="0">
                <a:hlinkClick r:id="rId3"/>
              </a:rPr>
              <a:t>visual studio code</a:t>
            </a:r>
            <a:endParaRPr lang="el-GR" dirty="0"/>
          </a:p>
          <a:p>
            <a:endParaRPr lang="el-GR" dirty="0"/>
          </a:p>
          <a:p>
            <a:r>
              <a:rPr lang="el-GR" dirty="0"/>
              <a:t>είναι το πιο διαδεδομένο </a:t>
            </a:r>
            <a:r>
              <a:rPr lang="el-GR" dirty="0" err="1"/>
              <a:t>app</a:t>
            </a:r>
            <a:r>
              <a:rPr lang="el-GR" dirty="0"/>
              <a:t> για να γράφεις κώδικα.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8"/>
          <p:cNvSpPr txBox="1">
            <a:spLocks noGrp="1"/>
          </p:cNvSpPr>
          <p:nvPr>
            <p:ph type="title"/>
          </p:nvPr>
        </p:nvSpPr>
        <p:spPr>
          <a:xfrm>
            <a:off x="437595" y="1629189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Identation</a:t>
            </a:r>
            <a:endParaRPr lang="en" sz="7000" dirty="0"/>
          </a:p>
        </p:txBody>
      </p:sp>
      <p:sp>
        <p:nvSpPr>
          <p:cNvPr id="4" name="Google Shape;375;p32">
            <a:extLst>
              <a:ext uri="{FF2B5EF4-FFF2-40B4-BE49-F238E27FC236}">
                <a16:creationId xmlns:a16="http://schemas.microsoft.com/office/drawing/2014/main" id="{3EE3AF99-B853-16C4-779E-B08D7DBEB171}"/>
              </a:ext>
            </a:extLst>
          </p:cNvPr>
          <p:cNvSpPr txBox="1">
            <a:spLocks/>
          </p:cNvSpPr>
          <p:nvPr/>
        </p:nvSpPr>
        <p:spPr>
          <a:xfrm>
            <a:off x="532995" y="1585172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8000" dirty="0">
                <a:solidFill>
                  <a:schemeClr val="bg2"/>
                </a:solidFill>
              </a:rPr>
              <a:t>0</a:t>
            </a:r>
            <a:r>
              <a:rPr lang="el-GR" sz="8000" dirty="0">
                <a:solidFill>
                  <a:schemeClr val="bg2"/>
                </a:solidFill>
              </a:rPr>
              <a:t>2</a:t>
            </a:r>
            <a:endParaRPr lang="en" sz="8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842398" y="1828800"/>
            <a:ext cx="7248054" cy="22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όταν γράφεις </a:t>
            </a:r>
            <a:r>
              <a:rPr lang="el-GR" dirty="0" err="1"/>
              <a:t>Python</a:t>
            </a:r>
            <a:r>
              <a:rPr lang="el-GR" dirty="0"/>
              <a:t> θα πρέπει να προσέχεις τα κενά που αφήνεις στην αρχή κάθε γραμμής. όταν προσθέτεις κενό στην αρχή μια γραμμής η γραμμή αυτή συνδέεται με την </a:t>
            </a:r>
            <a:r>
              <a:rPr lang="el-GR" dirty="0" err="1"/>
              <a:t>απο</a:t>
            </a:r>
            <a:r>
              <a:rPr lang="el-GR" dirty="0"/>
              <a:t> πάνω (δημιουργούνται </a:t>
            </a:r>
            <a:r>
              <a:rPr lang="el-GR" dirty="0" err="1"/>
              <a:t>blocks</a:t>
            </a:r>
            <a:r>
              <a:rPr lang="el-GR" dirty="0"/>
              <a:t> of code). Στην </a:t>
            </a:r>
            <a:r>
              <a:rPr lang="el-GR" dirty="0" err="1"/>
              <a:t>Python</a:t>
            </a:r>
            <a:r>
              <a:rPr lang="el-GR" dirty="0"/>
              <a:t> χρησιμοποιείται όταν έχουμε </a:t>
            </a:r>
            <a:r>
              <a:rPr lang="el-GR" dirty="0" err="1"/>
              <a:t>functions</a:t>
            </a:r>
            <a:r>
              <a:rPr lang="el-GR" dirty="0"/>
              <a:t>, </a:t>
            </a:r>
            <a:r>
              <a:rPr lang="el-GR" dirty="0" err="1"/>
              <a:t>if</a:t>
            </a:r>
            <a:r>
              <a:rPr lang="el-GR" dirty="0"/>
              <a:t> </a:t>
            </a:r>
            <a:r>
              <a:rPr lang="el-GR" dirty="0" err="1"/>
              <a:t>statements</a:t>
            </a:r>
            <a:r>
              <a:rPr lang="el-GR" dirty="0"/>
              <a:t> , for </a:t>
            </a:r>
            <a:r>
              <a:rPr lang="el-GR" dirty="0" err="1"/>
              <a:t>loops</a:t>
            </a:r>
            <a:r>
              <a:rPr lang="el-GR" dirty="0"/>
              <a:t> </a:t>
            </a:r>
            <a:r>
              <a:rPr lang="el-GR" dirty="0" err="1"/>
              <a:t>etc</a:t>
            </a:r>
            <a:r>
              <a:rPr lang="el-GR" dirty="0"/>
              <a:t>. (θα τα δούμε καθώς προχωράμε)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Ας δούμε ένα παράδειγμα στο αρχείο `lesson_1.py`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Comments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5367369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778</Words>
  <Application>Microsoft Office PowerPoint</Application>
  <PresentationFormat>Προβολή στην οθόνη (16:9)</PresentationFormat>
  <Paragraphs>142</Paragraphs>
  <Slides>22</Slides>
  <Notes>22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22</vt:i4>
      </vt:variant>
    </vt:vector>
  </HeadingPairs>
  <TitlesOfParts>
    <vt:vector size="28" baseType="lpstr">
      <vt:lpstr>Barlow Condensed ExtraBold</vt:lpstr>
      <vt:lpstr>Arial</vt:lpstr>
      <vt:lpstr>Anaheim</vt:lpstr>
      <vt:lpstr>Overpass Mono</vt:lpstr>
      <vt:lpstr>Consolas</vt:lpstr>
      <vt:lpstr>Programming Lesson by Slidesgo</vt:lpstr>
      <vt:lpstr>Lesson 1 - Basics</vt:lpstr>
      <vt:lpstr>TABLE OF CONTENTS</vt:lpstr>
      <vt:lpstr>Download Python</vt:lpstr>
      <vt:lpstr>Παρουσίαση του PowerPoint</vt:lpstr>
      <vt:lpstr>Για να δεις αν έχεις ήδη Python</vt:lpstr>
      <vt:lpstr>Που θα γράφεις python</vt:lpstr>
      <vt:lpstr>Identation</vt:lpstr>
      <vt:lpstr>Παρουσίαση του PowerPoint</vt:lpstr>
      <vt:lpstr>Comments</vt:lpstr>
      <vt:lpstr>Παρουσίαση του PowerPoint</vt:lpstr>
      <vt:lpstr>Data types</vt:lpstr>
      <vt:lpstr>string</vt:lpstr>
      <vt:lpstr>convert</vt:lpstr>
      <vt:lpstr>Operations</vt:lpstr>
      <vt:lpstr>Άθροισμα +</vt:lpstr>
      <vt:lpstr>Lists</vt:lpstr>
      <vt:lpstr>Access</vt:lpstr>
      <vt:lpstr>length</vt:lpstr>
      <vt:lpstr>Extend</vt:lpstr>
      <vt:lpstr>Loops</vt:lpstr>
      <vt:lpstr>min max</vt:lpstr>
      <vt:lpstr>Iasonas Kakandris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1 - Basics</dc:title>
  <dc:creator>Iasonas Kakandris</dc:creator>
  <cp:lastModifiedBy>Iasonas Kakandris</cp:lastModifiedBy>
  <cp:revision>6</cp:revision>
  <dcterms:modified xsi:type="dcterms:W3CDTF">2024-05-05T08:25:28Z</dcterms:modified>
</cp:coreProperties>
</file>