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8"/>
  </p:notesMasterIdLst>
  <p:sldIdLst>
    <p:sldId id="256" r:id="rId2"/>
    <p:sldId id="258" r:id="rId3"/>
    <p:sldId id="261" r:id="rId4"/>
    <p:sldId id="262" r:id="rId5"/>
    <p:sldId id="318" r:id="rId6"/>
    <p:sldId id="267" r:id="rId7"/>
    <p:sldId id="270" r:id="rId8"/>
    <p:sldId id="312" r:id="rId9"/>
    <p:sldId id="313" r:id="rId10"/>
    <p:sldId id="314" r:id="rId11"/>
    <p:sldId id="315" r:id="rId12"/>
    <p:sldId id="316" r:id="rId13"/>
    <p:sldId id="301" r:id="rId14"/>
    <p:sldId id="302" r:id="rId15"/>
    <p:sldId id="317" r:id="rId16"/>
    <p:sldId id="319" r:id="rId17"/>
    <p:sldId id="303" r:id="rId18"/>
    <p:sldId id="320" r:id="rId19"/>
    <p:sldId id="272" r:id="rId20"/>
    <p:sldId id="305" r:id="rId21"/>
    <p:sldId id="321" r:id="rId22"/>
    <p:sldId id="307" r:id="rId23"/>
    <p:sldId id="308" r:id="rId24"/>
    <p:sldId id="309" r:id="rId25"/>
    <p:sldId id="322" r:id="rId26"/>
    <p:sldId id="311" r:id="rId27"/>
  </p:sldIdLst>
  <p:sldSz cx="9144000" cy="5143500" type="screen16x9"/>
  <p:notesSz cx="6858000" cy="9144000"/>
  <p:embeddedFontLst>
    <p:embeddedFont>
      <p:font typeface="Anaheim" panose="020B0604020202020204" charset="0"/>
      <p:regular r:id="rId29"/>
    </p:embeddedFont>
    <p:embeddedFont>
      <p:font typeface="Barlow Condensed ExtraBold" panose="00000906000000000000" pitchFamily="2" charset="0"/>
      <p:bold r:id="rId30"/>
      <p:boldItalic r:id="rId31"/>
    </p:embeddedFont>
    <p:embeddedFont>
      <p:font typeface="Overpass Mono" panose="020B0604020202020204"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1DC5D0-B862-4036-AB43-01B51E2CA719}">
  <a:tblStyle styleId="{B81DC5D0-B862-4036-AB43-01B51E2CA71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0FA96AF-602A-48EC-ADB1-81503C761F6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80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b2f66a28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b2f66a28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1890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b2f66a28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b2f66a28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1858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d4cbd36da_4_3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d4cbd36da_4_3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77822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8030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80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5404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10593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b2f66a28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b2f66a28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77204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4000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d4cbd36da_4_3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d4cbd36da_4_3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b872573b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b872573b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6691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50260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01105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40270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58197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27760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4474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0929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b2f66a28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b2f66a28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386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b2f66a28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b2f66a28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7600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4"/>
        <p:cNvGrpSpPr/>
        <p:nvPr/>
      </p:nvGrpSpPr>
      <p:grpSpPr>
        <a:xfrm>
          <a:off x="0" y="0"/>
          <a:ext cx="0" cy="0"/>
          <a:chOff x="0" y="0"/>
          <a:chExt cx="0" cy="0"/>
        </a:xfrm>
      </p:grpSpPr>
      <p:sp>
        <p:nvSpPr>
          <p:cNvPr id="135" name="Google Shape;135;p10"/>
          <p:cNvSpPr txBox="1">
            <a:spLocks noGrp="1"/>
          </p:cNvSpPr>
          <p:nvPr>
            <p:ph type="subTitle" idx="1"/>
          </p:nvPr>
        </p:nvSpPr>
        <p:spPr>
          <a:xfrm flipH="1">
            <a:off x="5247750" y="2169550"/>
            <a:ext cx="2467500" cy="145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36" name="Google Shape;136;p1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37" name="Google Shape;137;p10"/>
          <p:cNvSpPr/>
          <p:nvPr/>
        </p:nvSpPr>
        <p:spPr>
          <a:xfrm>
            <a:off x="6419025" y="1575200"/>
            <a:ext cx="2725105"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a:off x="0" y="4700673"/>
            <a:ext cx="1675636"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7"/>
        <p:cNvGrpSpPr/>
        <p:nvPr/>
      </p:nvGrpSpPr>
      <p:grpSpPr>
        <a:xfrm>
          <a:off x="0" y="0"/>
          <a:ext cx="0" cy="0"/>
          <a:chOff x="0" y="0"/>
          <a:chExt cx="0" cy="0"/>
        </a:xfrm>
      </p:grpSpPr>
      <p:sp>
        <p:nvSpPr>
          <p:cNvPr id="148" name="Google Shape;148;p12"/>
          <p:cNvSpPr txBox="1">
            <a:spLocks noGrp="1"/>
          </p:cNvSpPr>
          <p:nvPr>
            <p:ph type="body" idx="1"/>
          </p:nvPr>
        </p:nvSpPr>
        <p:spPr>
          <a:xfrm>
            <a:off x="311700" y="3306869"/>
            <a:ext cx="8520600" cy="6510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algn="ctr" rtl="0">
              <a:spcBef>
                <a:spcPts val="1600"/>
              </a:spcBef>
              <a:spcAft>
                <a:spcPts val="0"/>
              </a:spcAft>
              <a:buSzPts val="1600"/>
              <a:buChar char="○"/>
              <a:defRPr sz="1600"/>
            </a:lvl2pPr>
            <a:lvl3pPr marL="1371600" lvl="2" indent="-330200" algn="ctr" rtl="0">
              <a:spcBef>
                <a:spcPts val="1600"/>
              </a:spcBef>
              <a:spcAft>
                <a:spcPts val="0"/>
              </a:spcAft>
              <a:buSzPts val="1600"/>
              <a:buChar char="■"/>
              <a:defRPr sz="1600"/>
            </a:lvl3pPr>
            <a:lvl4pPr marL="1828800" lvl="3" indent="-330200" algn="ctr" rtl="0">
              <a:spcBef>
                <a:spcPts val="1600"/>
              </a:spcBef>
              <a:spcAft>
                <a:spcPts val="0"/>
              </a:spcAft>
              <a:buSzPts val="1600"/>
              <a:buChar char="●"/>
              <a:defRPr sz="1600"/>
            </a:lvl4pPr>
            <a:lvl5pPr marL="2286000" lvl="4" indent="-330200" algn="ctr" rtl="0">
              <a:spcBef>
                <a:spcPts val="1600"/>
              </a:spcBef>
              <a:spcAft>
                <a:spcPts val="0"/>
              </a:spcAft>
              <a:buSzPts val="1600"/>
              <a:buChar char="○"/>
              <a:defRPr sz="1600"/>
            </a:lvl5pPr>
            <a:lvl6pPr marL="2743200" lvl="5" indent="-330200" algn="ctr" rtl="0">
              <a:spcBef>
                <a:spcPts val="1600"/>
              </a:spcBef>
              <a:spcAft>
                <a:spcPts val="0"/>
              </a:spcAft>
              <a:buSzPts val="1600"/>
              <a:buChar char="■"/>
              <a:defRPr sz="1600"/>
            </a:lvl6pPr>
            <a:lvl7pPr marL="3200400" lvl="6" indent="-330200" algn="ctr" rtl="0">
              <a:spcBef>
                <a:spcPts val="1600"/>
              </a:spcBef>
              <a:spcAft>
                <a:spcPts val="0"/>
              </a:spcAft>
              <a:buSzPts val="1600"/>
              <a:buChar char="●"/>
              <a:defRPr sz="1600"/>
            </a:lvl7pPr>
            <a:lvl8pPr marL="3657600" lvl="7" indent="-330200" algn="ctr" rtl="0">
              <a:spcBef>
                <a:spcPts val="1600"/>
              </a:spcBef>
              <a:spcAft>
                <a:spcPts val="0"/>
              </a:spcAft>
              <a:buSzPts val="1600"/>
              <a:buChar char="○"/>
              <a:defRPr sz="1600"/>
            </a:lvl8pPr>
            <a:lvl9pPr marL="4114800" lvl="8" indent="-330200" algn="ctr" rtl="0">
              <a:spcBef>
                <a:spcPts val="1600"/>
              </a:spcBef>
              <a:spcAft>
                <a:spcPts val="1600"/>
              </a:spcAft>
              <a:buSzPts val="1600"/>
              <a:buChar char="■"/>
              <a:defRPr sz="1600"/>
            </a:lvl9pPr>
          </a:lstStyle>
          <a:p>
            <a:endParaRPr/>
          </a:p>
        </p:txBody>
      </p:sp>
      <p:sp>
        <p:nvSpPr>
          <p:cNvPr id="149" name="Google Shape;149;p12"/>
          <p:cNvSpPr/>
          <p:nvPr/>
        </p:nvSpPr>
        <p:spPr>
          <a:xfrm rot="10800000">
            <a:off x="2751806" y="4243474"/>
            <a:ext cx="6391269" cy="904876"/>
          </a:xfrm>
          <a:custGeom>
            <a:avLst/>
            <a:gdLst/>
            <a:ahLst/>
            <a:cxnLst/>
            <a:rect l="l" t="t" r="r" b="b"/>
            <a:pathLst>
              <a:path w="16884" h="2763" extrusionOk="0">
                <a:moveTo>
                  <a:pt x="1" y="0"/>
                </a:moveTo>
                <a:lnTo>
                  <a:pt x="1" y="2762"/>
                </a:lnTo>
                <a:lnTo>
                  <a:pt x="16884" y="2762"/>
                </a:lnTo>
                <a:lnTo>
                  <a:pt x="1688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2"/>
          <p:cNvSpPr/>
          <p:nvPr/>
        </p:nvSpPr>
        <p:spPr>
          <a:xfrm rot="10800000">
            <a:off x="1361250" y="1501127"/>
            <a:ext cx="7781825" cy="1525098"/>
          </a:xfrm>
          <a:custGeom>
            <a:avLst/>
            <a:gdLst/>
            <a:ahLst/>
            <a:cxnLst/>
            <a:rect l="l" t="t" r="r" b="b"/>
            <a:pathLst>
              <a:path w="2882" h="2775" extrusionOk="0">
                <a:moveTo>
                  <a:pt x="1" y="0"/>
                </a:moveTo>
                <a:lnTo>
                  <a:pt x="1" y="2774"/>
                </a:lnTo>
                <a:lnTo>
                  <a:pt x="2882" y="2774"/>
                </a:lnTo>
                <a:lnTo>
                  <a:pt x="28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2"/>
          <p:cNvSpPr/>
          <p:nvPr/>
        </p:nvSpPr>
        <p:spPr>
          <a:xfrm rot="10800000">
            <a:off x="2" y="1"/>
            <a:ext cx="5791098" cy="505550"/>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2"/>
          <p:cNvSpPr/>
          <p:nvPr/>
        </p:nvSpPr>
        <p:spPr>
          <a:xfrm rot="10800000">
            <a:off x="21" y="1501871"/>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2"/>
          <p:cNvSpPr/>
          <p:nvPr/>
        </p:nvSpPr>
        <p:spPr>
          <a:xfrm rot="10800000">
            <a:off x="532482" y="912524"/>
            <a:ext cx="1055445" cy="355301"/>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2"/>
          <p:cNvSpPr/>
          <p:nvPr/>
        </p:nvSpPr>
        <p:spPr>
          <a:xfrm rot="10800000">
            <a:off x="7173125" y="912516"/>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2"/>
          <p:cNvSpPr/>
          <p:nvPr/>
        </p:nvSpPr>
        <p:spPr>
          <a:xfrm rot="10800000">
            <a:off x="1814348" y="912516"/>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2"/>
          <p:cNvSpPr/>
          <p:nvPr/>
        </p:nvSpPr>
        <p:spPr>
          <a:xfrm rot="10800000">
            <a:off x="4523560" y="323049"/>
            <a:ext cx="2095515"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2"/>
          <p:cNvSpPr/>
          <p:nvPr/>
        </p:nvSpPr>
        <p:spPr>
          <a:xfrm rot="10800000">
            <a:off x="7381057" y="3345678"/>
            <a:ext cx="1762943" cy="355322"/>
          </a:xfrm>
          <a:custGeom>
            <a:avLst/>
            <a:gdLst/>
            <a:ahLst/>
            <a:cxnLst/>
            <a:rect l="l" t="t" r="r" b="b"/>
            <a:pathLst>
              <a:path w="16884" h="2763" extrusionOk="0">
                <a:moveTo>
                  <a:pt x="1" y="0"/>
                </a:moveTo>
                <a:lnTo>
                  <a:pt x="1" y="2762"/>
                </a:lnTo>
                <a:lnTo>
                  <a:pt x="16884" y="2762"/>
                </a:lnTo>
                <a:lnTo>
                  <a:pt x="168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2"/>
          <p:cNvSpPr/>
          <p:nvPr/>
        </p:nvSpPr>
        <p:spPr>
          <a:xfrm rot="10800000">
            <a:off x="-4" y="2084924"/>
            <a:ext cx="1785554" cy="356851"/>
          </a:xfrm>
          <a:custGeom>
            <a:avLst/>
            <a:gdLst/>
            <a:ahLst/>
            <a:cxnLst/>
            <a:rect l="l" t="t" r="r" b="b"/>
            <a:pathLst>
              <a:path w="15325" h="2775" extrusionOk="0">
                <a:moveTo>
                  <a:pt x="1" y="0"/>
                </a:moveTo>
                <a:lnTo>
                  <a:pt x="1" y="2774"/>
                </a:lnTo>
                <a:lnTo>
                  <a:pt x="15324" y="2774"/>
                </a:lnTo>
                <a:lnTo>
                  <a:pt x="15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2"/>
          <p:cNvSpPr/>
          <p:nvPr/>
        </p:nvSpPr>
        <p:spPr>
          <a:xfrm rot="10800000">
            <a:off x="656319" y="4788199"/>
            <a:ext cx="2628881" cy="355301"/>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2"/>
          <p:cNvSpPr txBox="1">
            <a:spLocks noGrp="1"/>
          </p:cNvSpPr>
          <p:nvPr>
            <p:ph type="title" hasCustomPrompt="1"/>
          </p:nvPr>
        </p:nvSpPr>
        <p:spPr>
          <a:xfrm>
            <a:off x="311700" y="1847850"/>
            <a:ext cx="8520600" cy="1382700"/>
          </a:xfrm>
          <a:prstGeom prst="rect">
            <a:avLst/>
          </a:prstGeom>
        </p:spPr>
        <p:txBody>
          <a:bodyPr spcFirstLastPara="1" wrap="square" lIns="91425" tIns="0" rIns="91425" bIns="0" anchor="b" anchorCtr="0">
            <a:noAutofit/>
          </a:bodyPr>
          <a:lstStyle>
            <a:lvl1pPr lvl="0" algn="ctr" rtl="0">
              <a:spcBef>
                <a:spcPts val="0"/>
              </a:spcBef>
              <a:spcAft>
                <a:spcPts val="0"/>
              </a:spcAft>
              <a:buSzPts val="12500"/>
              <a:buNone/>
              <a:defRPr sz="125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1"/>
        <p:cNvGrpSpPr/>
        <p:nvPr/>
      </p:nvGrpSpPr>
      <p:grpSpPr>
        <a:xfrm>
          <a:off x="0" y="0"/>
          <a:ext cx="0" cy="0"/>
          <a:chOff x="0" y="0"/>
          <a:chExt cx="0" cy="0"/>
        </a:xfrm>
      </p:grpSpPr>
      <p:sp>
        <p:nvSpPr>
          <p:cNvPr id="192" name="Google Shape;192;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8" name="Google Shape;198;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199" name="Google Shape;199;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0" name="Google Shape;200;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1" name="Google Shape;201;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02" name="Google Shape;202;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3" name="Google Shape;203;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204" name="Google Shape;204;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5" name="Google Shape;205;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6" name="Google Shape;206;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CUSTOM_11">
    <p:spTree>
      <p:nvGrpSpPr>
        <p:cNvPr id="1" name="Shape 287"/>
        <p:cNvGrpSpPr/>
        <p:nvPr/>
      </p:nvGrpSpPr>
      <p:grpSpPr>
        <a:xfrm>
          <a:off x="0" y="0"/>
          <a:ext cx="0" cy="0"/>
          <a:chOff x="0" y="0"/>
          <a:chExt cx="0" cy="0"/>
        </a:xfrm>
      </p:grpSpPr>
      <p:sp>
        <p:nvSpPr>
          <p:cNvPr id="288" name="Google Shape;288;p22"/>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2"/>
          <p:cNvSpPr txBox="1">
            <a:spLocks noGrp="1"/>
          </p:cNvSpPr>
          <p:nvPr>
            <p:ph type="title"/>
          </p:nvPr>
        </p:nvSpPr>
        <p:spPr>
          <a:xfrm>
            <a:off x="6385849"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0" name="Google Shape;290;p22"/>
          <p:cNvSpPr txBox="1">
            <a:spLocks noGrp="1"/>
          </p:cNvSpPr>
          <p:nvPr>
            <p:ph type="subTitle" idx="2"/>
          </p:nvPr>
        </p:nvSpPr>
        <p:spPr>
          <a:xfrm>
            <a:off x="835225"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2"/>
          <p:cNvSpPr txBox="1">
            <a:spLocks noGrp="1"/>
          </p:cNvSpPr>
          <p:nvPr>
            <p:ph type="title" idx="3"/>
          </p:nvPr>
        </p:nvSpPr>
        <p:spPr>
          <a:xfrm>
            <a:off x="804350"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2" name="Google Shape;292;p22"/>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2"/>
          <p:cNvSpPr txBox="1">
            <a:spLocks noGrp="1"/>
          </p:cNvSpPr>
          <p:nvPr>
            <p:ph type="title" idx="5"/>
          </p:nvPr>
        </p:nvSpPr>
        <p:spPr>
          <a:xfrm>
            <a:off x="3593246" y="17533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4" name="Google Shape;294;p22"/>
          <p:cNvSpPr txBox="1">
            <a:spLocks noGrp="1"/>
          </p:cNvSpPr>
          <p:nvPr>
            <p:ph type="subTitle" idx="6"/>
          </p:nvPr>
        </p:nvSpPr>
        <p:spPr>
          <a:xfrm>
            <a:off x="6416724"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2"/>
          <p:cNvSpPr txBox="1">
            <a:spLocks noGrp="1"/>
          </p:cNvSpPr>
          <p:nvPr>
            <p:ph type="title" idx="7"/>
          </p:nvPr>
        </p:nvSpPr>
        <p:spPr>
          <a:xfrm>
            <a:off x="6385824"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6" name="Google Shape;296;p22"/>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22"/>
          <p:cNvSpPr txBox="1">
            <a:spLocks noGrp="1"/>
          </p:cNvSpPr>
          <p:nvPr>
            <p:ph type="title" idx="9"/>
          </p:nvPr>
        </p:nvSpPr>
        <p:spPr>
          <a:xfrm>
            <a:off x="804325"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8" name="Google Shape;298;p22"/>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9" name="Google Shape;299;p22"/>
          <p:cNvSpPr txBox="1">
            <a:spLocks noGrp="1"/>
          </p:cNvSpPr>
          <p:nvPr>
            <p:ph type="title" idx="14"/>
          </p:nvPr>
        </p:nvSpPr>
        <p:spPr>
          <a:xfrm>
            <a:off x="3593246" y="32966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300" name="Google Shape;300;p22"/>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1" name="Google Shape;301;p22"/>
          <p:cNvSpPr/>
          <p:nvPr/>
        </p:nvSpPr>
        <p:spPr>
          <a:xfrm flipH="1">
            <a:off x="-40" y="1952289"/>
            <a:ext cx="7790203" cy="13187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flipH="1">
            <a:off x="933395" y="3495600"/>
            <a:ext cx="8210589" cy="13185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6" r:id="rId4"/>
    <p:sldLayoutId id="2147483658" r:id="rId5"/>
    <p:sldLayoutId id="2147483659" r:id="rId6"/>
    <p:sldLayoutId id="2147483661" r:id="rId7"/>
    <p:sldLayoutId id="2147483665"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sz="5400" dirty="0"/>
              <a:t>Lesson 2 – Loops Ifs Functions</a:t>
            </a:r>
          </a:p>
        </p:txBody>
      </p:sp>
      <p:sp>
        <p:nvSpPr>
          <p:cNvPr id="335" name="Google Shape;335;p27"/>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sz="2100" dirty="0">
                <a:solidFill>
                  <a:schemeClr val="dk2"/>
                </a:solidFill>
              </a:rPr>
              <a:t>Learning python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4" name="Google Shape;434;p35"/>
          <p:cNvSpPr txBox="1">
            <a:spLocks noGrp="1"/>
          </p:cNvSpPr>
          <p:nvPr>
            <p:ph type="title"/>
          </p:nvPr>
        </p:nvSpPr>
        <p:spPr>
          <a:xfrm>
            <a:off x="127800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Else</a:t>
            </a:r>
          </a:p>
        </p:txBody>
      </p:sp>
      <p:grpSp>
        <p:nvGrpSpPr>
          <p:cNvPr id="437" name="Google Shape;437;p35"/>
          <p:cNvGrpSpPr/>
          <p:nvPr/>
        </p:nvGrpSpPr>
        <p:grpSpPr>
          <a:xfrm>
            <a:off x="6739789" y="2872050"/>
            <a:ext cx="2404115" cy="2123775"/>
            <a:chOff x="6739789" y="1500450"/>
            <a:chExt cx="2404115" cy="2123775"/>
          </a:xfrm>
        </p:grpSpPr>
        <p:sp>
          <p:nvSpPr>
            <p:cNvPr id="438" name="Google Shape;438;p35"/>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35"/>
          <p:cNvGrpSpPr/>
          <p:nvPr/>
        </p:nvGrpSpPr>
        <p:grpSpPr>
          <a:xfrm>
            <a:off x="10" y="128850"/>
            <a:ext cx="2428766" cy="2123775"/>
            <a:chOff x="10" y="1500450"/>
            <a:chExt cx="2428766" cy="2123775"/>
          </a:xfrm>
        </p:grpSpPr>
        <p:sp>
          <p:nvSpPr>
            <p:cNvPr id="444" name="Google Shape;444;p35"/>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394;p34">
            <a:extLst>
              <a:ext uri="{FF2B5EF4-FFF2-40B4-BE49-F238E27FC236}">
                <a16:creationId xmlns:a16="http://schemas.microsoft.com/office/drawing/2014/main" id="{B538697F-8EB4-0D7A-6BB2-7BF327CADA7A}"/>
              </a:ext>
            </a:extLst>
          </p:cNvPr>
          <p:cNvSpPr txBox="1">
            <a:spLocks/>
          </p:cNvSpPr>
          <p:nvPr/>
        </p:nvSpPr>
        <p:spPr>
          <a:xfrm flipH="1">
            <a:off x="1731802" y="1897175"/>
            <a:ext cx="5680396" cy="1992284"/>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Overpass Mono"/>
              <a:buNone/>
              <a:defRPr sz="2200" b="1" i="0" u="none" strike="noStrike" cap="none">
                <a:solidFill>
                  <a:schemeClr val="lt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9pPr>
          </a:lstStyle>
          <a:p>
            <a:r>
              <a:rPr lang="el-GR" dirty="0"/>
              <a:t>Μπαίνει στο τέλος των </a:t>
            </a:r>
            <a:r>
              <a:rPr lang="el-GR" dirty="0" err="1"/>
              <a:t>if</a:t>
            </a:r>
            <a:r>
              <a:rPr lang="el-GR" dirty="0"/>
              <a:t> </a:t>
            </a:r>
            <a:r>
              <a:rPr lang="el-GR" dirty="0" err="1"/>
              <a:t>statements</a:t>
            </a:r>
            <a:r>
              <a:rPr lang="el-GR" dirty="0"/>
              <a:t> και χρησιμοποιείται σαν τελική λύση. Δηλαδή αν όλα τα προηγούμενα ήταν λάθος, τότε τρέξε αυτό το κομμάτι του κώδικα.</a:t>
            </a:r>
          </a:p>
        </p:txBody>
      </p:sp>
    </p:spTree>
    <p:extLst>
      <p:ext uri="{BB962C8B-B14F-4D97-AF65-F5344CB8AC3E}">
        <p14:creationId xmlns:p14="http://schemas.microsoft.com/office/powerpoint/2010/main" val="491469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grpSp>
        <p:nvGrpSpPr>
          <p:cNvPr id="437" name="Google Shape;437;p35"/>
          <p:cNvGrpSpPr/>
          <p:nvPr/>
        </p:nvGrpSpPr>
        <p:grpSpPr>
          <a:xfrm>
            <a:off x="6739789" y="2872050"/>
            <a:ext cx="2404115" cy="2123775"/>
            <a:chOff x="6739789" y="1500450"/>
            <a:chExt cx="2404115" cy="2123775"/>
          </a:xfrm>
        </p:grpSpPr>
        <p:sp>
          <p:nvSpPr>
            <p:cNvPr id="438" name="Google Shape;438;p35"/>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35"/>
          <p:cNvGrpSpPr/>
          <p:nvPr/>
        </p:nvGrpSpPr>
        <p:grpSpPr>
          <a:xfrm>
            <a:off x="10" y="128850"/>
            <a:ext cx="2428766" cy="2123775"/>
            <a:chOff x="10" y="1500450"/>
            <a:chExt cx="2428766" cy="2123775"/>
          </a:xfrm>
        </p:grpSpPr>
        <p:sp>
          <p:nvSpPr>
            <p:cNvPr id="444" name="Google Shape;444;p35"/>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394;p34">
            <a:extLst>
              <a:ext uri="{FF2B5EF4-FFF2-40B4-BE49-F238E27FC236}">
                <a16:creationId xmlns:a16="http://schemas.microsoft.com/office/drawing/2014/main" id="{B538697F-8EB4-0D7A-6BB2-7BF327CADA7A}"/>
              </a:ext>
            </a:extLst>
          </p:cNvPr>
          <p:cNvSpPr txBox="1">
            <a:spLocks/>
          </p:cNvSpPr>
          <p:nvPr/>
        </p:nvSpPr>
        <p:spPr>
          <a:xfrm flipH="1">
            <a:off x="1159565" y="1948070"/>
            <a:ext cx="6044340" cy="2692008"/>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Overpass Mono"/>
              <a:buNone/>
              <a:defRPr sz="2200" b="1" i="0" u="none" strike="noStrike" cap="none">
                <a:solidFill>
                  <a:schemeClr val="lt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9pPr>
          </a:lstStyle>
          <a:p>
            <a:r>
              <a:rPr lang="el-GR" dirty="0">
                <a:solidFill>
                  <a:schemeClr val="tx2"/>
                </a:solidFill>
              </a:rPr>
              <a:t>Σημείωση</a:t>
            </a:r>
            <a:r>
              <a:rPr lang="el-GR" dirty="0"/>
              <a:t> : Στις </a:t>
            </a:r>
            <a:r>
              <a:rPr lang="el-GR" dirty="0" err="1"/>
              <a:t>if</a:t>
            </a:r>
            <a:r>
              <a:rPr lang="el-GR" dirty="0"/>
              <a:t> </a:t>
            </a:r>
            <a:r>
              <a:rPr lang="el-GR" dirty="0" err="1"/>
              <a:t>statements</a:t>
            </a:r>
            <a:r>
              <a:rPr lang="el-GR" dirty="0"/>
              <a:t> το πρόγραμμα μπαίνει και ελέγχει σε σειρά την μία μετά την άλλη. Αν η </a:t>
            </a:r>
            <a:r>
              <a:rPr lang="el-GR" dirty="0" err="1"/>
              <a:t>if</a:t>
            </a:r>
            <a:r>
              <a:rPr lang="el-GR" dirty="0"/>
              <a:t> δεν </a:t>
            </a:r>
            <a:r>
              <a:rPr lang="el-GR" dirty="0" err="1"/>
              <a:t>ειναι</a:t>
            </a:r>
            <a:r>
              <a:rPr lang="el-GR" dirty="0"/>
              <a:t> σωστή πάει στην </a:t>
            </a:r>
            <a:r>
              <a:rPr lang="el-GR" dirty="0" err="1"/>
              <a:t>elif</a:t>
            </a:r>
            <a:r>
              <a:rPr lang="el-GR" dirty="0"/>
              <a:t> και μετά στην </a:t>
            </a:r>
            <a:r>
              <a:rPr lang="el-GR" dirty="0" err="1"/>
              <a:t>else</a:t>
            </a:r>
            <a:r>
              <a:rPr lang="el-GR" dirty="0"/>
              <a:t>. Αν και η </a:t>
            </a:r>
            <a:r>
              <a:rPr lang="el-GR" dirty="0" err="1"/>
              <a:t>if</a:t>
            </a:r>
            <a:r>
              <a:rPr lang="el-GR" dirty="0"/>
              <a:t> και η </a:t>
            </a:r>
            <a:r>
              <a:rPr lang="el-GR" dirty="0" err="1"/>
              <a:t>elif</a:t>
            </a:r>
            <a:r>
              <a:rPr lang="el-GR" dirty="0"/>
              <a:t> </a:t>
            </a:r>
            <a:r>
              <a:rPr lang="el-GR" dirty="0" err="1"/>
              <a:t>ειναι</a:t>
            </a:r>
            <a:r>
              <a:rPr lang="el-GR" dirty="0"/>
              <a:t> σωστή θα πάει στην </a:t>
            </a:r>
            <a:r>
              <a:rPr lang="el-GR" dirty="0" err="1"/>
              <a:t>if</a:t>
            </a:r>
            <a:r>
              <a:rPr lang="el-GR" dirty="0"/>
              <a:t> και δεν θα πάει ποτέ στην </a:t>
            </a:r>
            <a:r>
              <a:rPr lang="el-GR" dirty="0" err="1"/>
              <a:t>elif</a:t>
            </a:r>
            <a:r>
              <a:rPr lang="el-GR" dirty="0"/>
              <a:t>.</a:t>
            </a:r>
          </a:p>
        </p:txBody>
      </p:sp>
    </p:spTree>
    <p:extLst>
      <p:ext uri="{BB962C8B-B14F-4D97-AF65-F5344CB8AC3E}">
        <p14:creationId xmlns:p14="http://schemas.microsoft.com/office/powerpoint/2010/main" val="4194041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1" name="Google Shape;661;p43"/>
          <p:cNvSpPr txBox="1">
            <a:spLocks noGrp="1"/>
          </p:cNvSpPr>
          <p:nvPr>
            <p:ph type="subTitle" idx="1"/>
          </p:nvPr>
        </p:nvSpPr>
        <p:spPr>
          <a:xfrm>
            <a:off x="318053" y="760579"/>
            <a:ext cx="8309112" cy="15893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sz="2000" dirty="0"/>
              <a:t>Πέρα </a:t>
            </a:r>
            <a:r>
              <a:rPr lang="el-GR" sz="2000" dirty="0" err="1"/>
              <a:t>απο</a:t>
            </a:r>
            <a:r>
              <a:rPr lang="el-GR" sz="2000" dirty="0"/>
              <a:t> τους τελεστές που προαναφέραμε, μπορεί να θέλουμε να ελέγξουμε 2 καταστάσεις για να τρέξει ένα κομμάτι κώδικα. Για να το κάνουμε αυτό μπορούμε να </a:t>
            </a:r>
            <a:r>
              <a:rPr lang="el-GR" sz="2000" dirty="0" err="1"/>
              <a:t>χρησιμοποιοήσουμε</a:t>
            </a:r>
            <a:r>
              <a:rPr lang="el-GR" sz="2000" dirty="0"/>
              <a:t> τους τελεστές and , </a:t>
            </a:r>
            <a:r>
              <a:rPr lang="el-GR" sz="2000" dirty="0" err="1"/>
              <a:t>or</a:t>
            </a:r>
            <a:r>
              <a:rPr lang="el-GR" sz="2000" dirty="0"/>
              <a:t> , </a:t>
            </a:r>
            <a:r>
              <a:rPr lang="el-GR" sz="2000" dirty="0" err="1"/>
              <a:t>not</a:t>
            </a:r>
            <a:endParaRPr lang="en-US" sz="2000" dirty="0"/>
          </a:p>
        </p:txBody>
      </p:sp>
      <p:sp>
        <p:nvSpPr>
          <p:cNvPr id="662" name="Google Shape;662;p43"/>
          <p:cNvSpPr txBox="1">
            <a:spLocks noGrp="1"/>
          </p:cNvSpPr>
          <p:nvPr>
            <p:ph type="title"/>
          </p:nvPr>
        </p:nvSpPr>
        <p:spPr>
          <a:xfrm>
            <a:off x="6347791" y="2784600"/>
            <a:ext cx="1957499" cy="54784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Not</a:t>
            </a:r>
          </a:p>
        </p:txBody>
      </p:sp>
      <p:sp>
        <p:nvSpPr>
          <p:cNvPr id="663" name="Google Shape;663;p43"/>
          <p:cNvSpPr txBox="1">
            <a:spLocks noGrp="1"/>
          </p:cNvSpPr>
          <p:nvPr>
            <p:ph type="subTitle" idx="2"/>
          </p:nvPr>
        </p:nvSpPr>
        <p:spPr>
          <a:xfrm>
            <a:off x="742700" y="3640513"/>
            <a:ext cx="2087717" cy="12540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dirty="0"/>
              <a:t>όταν θέλουμε 2 ή περισσότερες προϋποθέσεις να ισχύουν</a:t>
            </a:r>
            <a:endParaRPr lang="en-US" dirty="0"/>
          </a:p>
        </p:txBody>
      </p:sp>
      <p:sp>
        <p:nvSpPr>
          <p:cNvPr id="664" name="Google Shape;664;p43"/>
          <p:cNvSpPr txBox="1">
            <a:spLocks noGrp="1"/>
          </p:cNvSpPr>
          <p:nvPr>
            <p:ph type="title" idx="3"/>
          </p:nvPr>
        </p:nvSpPr>
        <p:spPr>
          <a:xfrm>
            <a:off x="838710" y="2784600"/>
            <a:ext cx="1895699"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And</a:t>
            </a:r>
          </a:p>
        </p:txBody>
      </p:sp>
      <p:sp>
        <p:nvSpPr>
          <p:cNvPr id="665" name="Google Shape;665;p43"/>
          <p:cNvSpPr txBox="1">
            <a:spLocks noGrp="1"/>
          </p:cNvSpPr>
          <p:nvPr>
            <p:ph type="subTitle" idx="4"/>
          </p:nvPr>
        </p:nvSpPr>
        <p:spPr>
          <a:xfrm>
            <a:off x="3593250" y="3640513"/>
            <a:ext cx="1957500" cy="97124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dirty="0"/>
              <a:t>όταν θέλουμε 1 εκ των πολλών προϋποθέσεων να ισχύουν</a:t>
            </a:r>
            <a:endParaRPr lang="en-US" dirty="0"/>
          </a:p>
        </p:txBody>
      </p:sp>
      <p:sp>
        <p:nvSpPr>
          <p:cNvPr id="666" name="Google Shape;666;p43"/>
          <p:cNvSpPr txBox="1">
            <a:spLocks noGrp="1"/>
          </p:cNvSpPr>
          <p:nvPr>
            <p:ph type="title" idx="5"/>
          </p:nvPr>
        </p:nvSpPr>
        <p:spPr>
          <a:xfrm>
            <a:off x="3565518" y="2793620"/>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Or</a:t>
            </a:r>
          </a:p>
        </p:txBody>
      </p:sp>
      <p:sp>
        <p:nvSpPr>
          <p:cNvPr id="12" name="Google Shape;665;p43">
            <a:extLst>
              <a:ext uri="{FF2B5EF4-FFF2-40B4-BE49-F238E27FC236}">
                <a16:creationId xmlns:a16="http://schemas.microsoft.com/office/drawing/2014/main" id="{487B3951-80AB-5B8B-ACD0-6C6534F28F35}"/>
              </a:ext>
            </a:extLst>
          </p:cNvPr>
          <p:cNvSpPr txBox="1">
            <a:spLocks/>
          </p:cNvSpPr>
          <p:nvPr/>
        </p:nvSpPr>
        <p:spPr>
          <a:xfrm>
            <a:off x="6289112" y="3618853"/>
            <a:ext cx="2074856" cy="9712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l-GR" dirty="0"/>
              <a:t>φέρνει το αντίθετο αποτέλεσμα, δηλαδή αν κάτι </a:t>
            </a:r>
            <a:r>
              <a:rPr lang="el-GR" dirty="0" err="1"/>
              <a:t>ειναι</a:t>
            </a:r>
            <a:r>
              <a:rPr lang="el-GR" dirty="0"/>
              <a:t> σωστό το αποτέλεσμα της </a:t>
            </a:r>
            <a:r>
              <a:rPr lang="el-GR" dirty="0" err="1"/>
              <a:t>not</a:t>
            </a:r>
            <a:r>
              <a:rPr lang="el-GR" dirty="0"/>
              <a:t> θα είναι λάθος</a:t>
            </a:r>
            <a:endParaRPr lang="en-US" dirty="0"/>
          </a:p>
        </p:txBody>
      </p:sp>
    </p:spTree>
    <p:extLst>
      <p:ext uri="{BB962C8B-B14F-4D97-AF65-F5344CB8AC3E}">
        <p14:creationId xmlns:p14="http://schemas.microsoft.com/office/powerpoint/2010/main" val="814710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dirty="0"/>
              <a:t>For loops</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a:t>
            </a:r>
            <a:r>
              <a:rPr lang="el-GR" dirty="0"/>
              <a:t>3</a:t>
            </a:r>
            <a:endParaRPr dirty="0"/>
          </a:p>
        </p:txBody>
      </p:sp>
    </p:spTree>
    <p:extLst>
      <p:ext uri="{BB962C8B-B14F-4D97-AF65-F5344CB8AC3E}">
        <p14:creationId xmlns:p14="http://schemas.microsoft.com/office/powerpoint/2010/main" val="1385367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094921" y="1961321"/>
            <a:ext cx="4775112" cy="21543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dirty="0"/>
              <a:t>For </a:t>
            </a:r>
            <a:r>
              <a:rPr lang="el-GR" dirty="0" err="1"/>
              <a:t>loops</a:t>
            </a:r>
            <a:r>
              <a:rPr lang="el-GR" dirty="0"/>
              <a:t> είναι διαδικασίες που τρέχουν για έναν συγκεκριμένο αριθμό φορών. Ονομάζονται στα ελληνικά επαναλαμβανόμενοι βρόγχοι και χρησιμοποιούνται με λίστες οι άλλους τύπους αποθήκευσης δεδομένων για να έχουμε πρόσβαση στα στοιχεία τους.</a:t>
            </a:r>
          </a:p>
        </p:txBody>
      </p:sp>
    </p:spTree>
    <p:extLst>
      <p:ext uri="{BB962C8B-B14F-4D97-AF65-F5344CB8AC3E}">
        <p14:creationId xmlns:p14="http://schemas.microsoft.com/office/powerpoint/2010/main" val="1574561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2" name="Google Shape;722;p47">
            <a:extLst>
              <a:ext uri="{FF2B5EF4-FFF2-40B4-BE49-F238E27FC236}">
                <a16:creationId xmlns:a16="http://schemas.microsoft.com/office/drawing/2014/main" id="{8B478619-AD90-9D72-7F64-0906F0DBB747}"/>
              </a:ext>
            </a:extLst>
          </p:cNvPr>
          <p:cNvSpPr txBox="1">
            <a:spLocks noGrp="1"/>
          </p:cNvSpPr>
          <p:nvPr>
            <p:ph type="title"/>
          </p:nvPr>
        </p:nvSpPr>
        <p:spPr>
          <a:xfrm>
            <a:off x="2916961" y="667228"/>
            <a:ext cx="2611463" cy="6381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 range</a:t>
            </a:r>
          </a:p>
        </p:txBody>
      </p:sp>
      <p:sp>
        <p:nvSpPr>
          <p:cNvPr id="3" name="Google Shape;531;p41">
            <a:extLst>
              <a:ext uri="{FF2B5EF4-FFF2-40B4-BE49-F238E27FC236}">
                <a16:creationId xmlns:a16="http://schemas.microsoft.com/office/drawing/2014/main" id="{FFAFD54A-E97C-FA72-8432-ECB65CBA8CB4}"/>
              </a:ext>
            </a:extLst>
          </p:cNvPr>
          <p:cNvSpPr txBox="1">
            <a:spLocks/>
          </p:cNvSpPr>
          <p:nvPr/>
        </p:nvSpPr>
        <p:spPr>
          <a:xfrm flipH="1">
            <a:off x="1487997" y="2140226"/>
            <a:ext cx="5469393" cy="1912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naheim"/>
              <a:buNone/>
              <a:defRPr sz="1600" b="0" i="0" u="none" strike="noStrike" cap="none">
                <a:solidFill>
                  <a:schemeClr val="lt1"/>
                </a:solidFill>
                <a:latin typeface="Anaheim"/>
                <a:ea typeface="Anaheim"/>
                <a:cs typeface="Anaheim"/>
                <a:sym typeface="Anaheim"/>
              </a:defRPr>
            </a:lvl1pPr>
            <a:lvl2pPr marL="914400" marR="0" lvl="1"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l-GR" dirty="0"/>
              <a:t>Για να περάσουμε μέσα </a:t>
            </a:r>
            <a:r>
              <a:rPr lang="el-GR" dirty="0" err="1"/>
              <a:t>απο</a:t>
            </a:r>
            <a:r>
              <a:rPr lang="el-GR" dirty="0"/>
              <a:t> έναν κώδικα συγκεκριμένες φορές χρησιμοποιούμε την συνάρτηση </a:t>
            </a:r>
            <a:r>
              <a:rPr lang="el-GR" dirty="0" err="1"/>
              <a:t>range</a:t>
            </a:r>
            <a:r>
              <a:rPr lang="el-GR" dirty="0"/>
              <a:t>(). Ξεκινώντας από το 0 μπορούμε να επιτελέσουμε ένα κομμάτι κώδικα χ φορές.</a:t>
            </a:r>
          </a:p>
          <a:p>
            <a:pPr marL="0" indent="0"/>
            <a:endParaRPr lang="el-GR" dirty="0"/>
          </a:p>
          <a:p>
            <a:pPr marL="0" indent="0"/>
            <a:r>
              <a:rPr lang="el-GR" dirty="0"/>
              <a:t>Μπορούμε και να προσδιορίσουμε </a:t>
            </a:r>
            <a:r>
              <a:rPr lang="el-GR" dirty="0" err="1"/>
              <a:t>απο</a:t>
            </a:r>
            <a:r>
              <a:rPr lang="el-GR" dirty="0"/>
              <a:t> πότε ξεκινάμε (πχ από το 1), αλλά και κατά πόσο αυξάνεται ο αριθμός κάθε φορά. Μπορεί πχ να θέλουμε κάθε φορά να αυξάνεται η μεταβλητή κατά 2.</a:t>
            </a:r>
          </a:p>
        </p:txBody>
      </p:sp>
    </p:spTree>
    <p:extLst>
      <p:ext uri="{BB962C8B-B14F-4D97-AF65-F5344CB8AC3E}">
        <p14:creationId xmlns:p14="http://schemas.microsoft.com/office/powerpoint/2010/main" val="3058773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2" name="Google Shape;722;p47">
            <a:extLst>
              <a:ext uri="{FF2B5EF4-FFF2-40B4-BE49-F238E27FC236}">
                <a16:creationId xmlns:a16="http://schemas.microsoft.com/office/drawing/2014/main" id="{8B478619-AD90-9D72-7F64-0906F0DBB747}"/>
              </a:ext>
            </a:extLst>
          </p:cNvPr>
          <p:cNvSpPr txBox="1">
            <a:spLocks noGrp="1"/>
          </p:cNvSpPr>
          <p:nvPr>
            <p:ph type="title"/>
          </p:nvPr>
        </p:nvSpPr>
        <p:spPr>
          <a:xfrm>
            <a:off x="2916961" y="667228"/>
            <a:ext cx="2611463" cy="6381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Nested for loops</a:t>
            </a:r>
          </a:p>
        </p:txBody>
      </p:sp>
      <p:sp>
        <p:nvSpPr>
          <p:cNvPr id="3" name="Google Shape;531;p41">
            <a:extLst>
              <a:ext uri="{FF2B5EF4-FFF2-40B4-BE49-F238E27FC236}">
                <a16:creationId xmlns:a16="http://schemas.microsoft.com/office/drawing/2014/main" id="{FFAFD54A-E97C-FA72-8432-ECB65CBA8CB4}"/>
              </a:ext>
            </a:extLst>
          </p:cNvPr>
          <p:cNvSpPr txBox="1">
            <a:spLocks/>
          </p:cNvSpPr>
          <p:nvPr/>
        </p:nvSpPr>
        <p:spPr>
          <a:xfrm flipH="1">
            <a:off x="1487997" y="2140226"/>
            <a:ext cx="5469393" cy="1912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naheim"/>
              <a:buNone/>
              <a:defRPr sz="1600" b="0" i="0" u="none" strike="noStrike" cap="none">
                <a:solidFill>
                  <a:schemeClr val="lt1"/>
                </a:solidFill>
                <a:latin typeface="Anaheim"/>
                <a:ea typeface="Anaheim"/>
                <a:cs typeface="Anaheim"/>
                <a:sym typeface="Anaheim"/>
              </a:defRPr>
            </a:lvl1pPr>
            <a:lvl2pPr marL="914400" marR="0" lvl="1"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l-GR" dirty="0"/>
              <a:t>Σε πολλές περιπτώσεις μπορεί να έχουμε μια for μέσα σε μια άλλη for. Αυτό συμβαίνει όταν έχουμε</a:t>
            </a:r>
          </a:p>
          <a:p>
            <a:pPr marL="0" indent="0"/>
            <a:r>
              <a:rPr lang="el-GR" dirty="0"/>
              <a:t>δισδιάστατους πίνακες ή όταν θέλουμε να συνδυάσουμε 2 πίνακες. Η εσωτερική λούπα θα τρέχει 1 φορά για κάθε επανάληψη της εξωτερικής λούπας.</a:t>
            </a:r>
          </a:p>
        </p:txBody>
      </p:sp>
    </p:spTree>
    <p:extLst>
      <p:ext uri="{BB962C8B-B14F-4D97-AF65-F5344CB8AC3E}">
        <p14:creationId xmlns:p14="http://schemas.microsoft.com/office/powerpoint/2010/main" val="2176104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38"/>
          <p:cNvSpPr txBox="1">
            <a:spLocks noGrp="1"/>
          </p:cNvSpPr>
          <p:nvPr>
            <p:ph type="title"/>
          </p:nvPr>
        </p:nvSpPr>
        <p:spPr>
          <a:xfrm>
            <a:off x="927925" y="1686029"/>
            <a:ext cx="8520600" cy="13827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US" sz="7000" dirty="0"/>
              <a:t>While loops</a:t>
            </a:r>
            <a:endParaRPr lang="en" sz="7000" dirty="0"/>
          </a:p>
        </p:txBody>
      </p:sp>
      <p:sp>
        <p:nvSpPr>
          <p:cNvPr id="4" name="Google Shape;375;p32">
            <a:extLst>
              <a:ext uri="{FF2B5EF4-FFF2-40B4-BE49-F238E27FC236}">
                <a16:creationId xmlns:a16="http://schemas.microsoft.com/office/drawing/2014/main" id="{3EE3AF99-B853-16C4-779E-B08D7DBEB171}"/>
              </a:ext>
            </a:extLst>
          </p:cNvPr>
          <p:cNvSpPr txBox="1">
            <a:spLocks/>
          </p:cNvSpPr>
          <p:nvPr/>
        </p:nvSpPr>
        <p:spPr>
          <a:xfrm>
            <a:off x="532995" y="1585172"/>
            <a:ext cx="8425200" cy="489600"/>
          </a:xfrm>
          <a:prstGeom prst="rect">
            <a:avLst/>
          </a:prstGeom>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8000" dirty="0">
                <a:solidFill>
                  <a:schemeClr val="bg2"/>
                </a:solidFill>
              </a:rPr>
              <a:t>0</a:t>
            </a:r>
            <a:r>
              <a:rPr lang="el-GR" sz="8000" dirty="0">
                <a:solidFill>
                  <a:schemeClr val="bg2"/>
                </a:solidFill>
              </a:rPr>
              <a:t>4</a:t>
            </a:r>
            <a:endParaRPr lang="en" sz="8000" dirty="0">
              <a:solidFill>
                <a:schemeClr val="bg2"/>
              </a:solidFill>
            </a:endParaRPr>
          </a:p>
        </p:txBody>
      </p:sp>
    </p:spTree>
    <p:extLst>
      <p:ext uri="{BB962C8B-B14F-4D97-AF65-F5344CB8AC3E}">
        <p14:creationId xmlns:p14="http://schemas.microsoft.com/office/powerpoint/2010/main" val="1831122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094921" y="1961322"/>
            <a:ext cx="4657193" cy="17581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dirty="0" err="1"/>
              <a:t>While</a:t>
            </a:r>
            <a:r>
              <a:rPr lang="el-GR" dirty="0"/>
              <a:t> </a:t>
            </a:r>
            <a:r>
              <a:rPr lang="el-GR" dirty="0" err="1"/>
              <a:t>loops</a:t>
            </a:r>
            <a:r>
              <a:rPr lang="el-GR" dirty="0"/>
              <a:t> Είναι και αυτοί βρόγχοι επανάληψης οι οποίοι τρέχουν όσο μια σχέση είναι αληθής</a:t>
            </a:r>
          </a:p>
        </p:txBody>
      </p:sp>
    </p:spTree>
    <p:extLst>
      <p:ext uri="{BB962C8B-B14F-4D97-AF65-F5344CB8AC3E}">
        <p14:creationId xmlns:p14="http://schemas.microsoft.com/office/powerpoint/2010/main" val="4236451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3" name="Google Shape;663;p43"/>
          <p:cNvSpPr txBox="1">
            <a:spLocks noGrp="1"/>
          </p:cNvSpPr>
          <p:nvPr>
            <p:ph type="subTitle" idx="2"/>
          </p:nvPr>
        </p:nvSpPr>
        <p:spPr>
          <a:xfrm>
            <a:off x="1736180" y="2645702"/>
            <a:ext cx="1976421" cy="163066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dirty="0"/>
              <a:t>χρησιμοποιείται για να σταματήσουμε μια </a:t>
            </a:r>
            <a:r>
              <a:rPr lang="el-GR" dirty="0" err="1"/>
              <a:t>loop</a:t>
            </a:r>
            <a:r>
              <a:rPr lang="el-GR" dirty="0"/>
              <a:t> ακόμα και αν η σχέση είναι ακόμα αληθής </a:t>
            </a:r>
          </a:p>
        </p:txBody>
      </p:sp>
      <p:sp>
        <p:nvSpPr>
          <p:cNvPr id="664" name="Google Shape;664;p43"/>
          <p:cNvSpPr txBox="1">
            <a:spLocks noGrp="1"/>
          </p:cNvSpPr>
          <p:nvPr>
            <p:ph type="title" idx="3"/>
          </p:nvPr>
        </p:nvSpPr>
        <p:spPr>
          <a:xfrm>
            <a:off x="1512689" y="1788789"/>
            <a:ext cx="2558596"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break</a:t>
            </a:r>
          </a:p>
        </p:txBody>
      </p:sp>
      <p:sp>
        <p:nvSpPr>
          <p:cNvPr id="669" name="Google Shape;669;p43"/>
          <p:cNvSpPr txBox="1">
            <a:spLocks noGrp="1"/>
          </p:cNvSpPr>
          <p:nvPr>
            <p:ph type="subTitle" idx="8"/>
          </p:nvPr>
        </p:nvSpPr>
        <p:spPr>
          <a:xfrm>
            <a:off x="5059014" y="2658207"/>
            <a:ext cx="2585998" cy="140304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dirty="0"/>
              <a:t>με το </a:t>
            </a:r>
            <a:r>
              <a:rPr lang="el-GR" dirty="0" err="1"/>
              <a:t>continue</a:t>
            </a:r>
            <a:r>
              <a:rPr lang="el-GR" dirty="0"/>
              <a:t> Μπορούμε να σταματήσουμε την συγκεκριμένη επανάληψη και να συνεχίσει με την επόμενη </a:t>
            </a:r>
          </a:p>
        </p:txBody>
      </p:sp>
      <p:sp>
        <p:nvSpPr>
          <p:cNvPr id="670" name="Google Shape;670;p43"/>
          <p:cNvSpPr txBox="1">
            <a:spLocks noGrp="1"/>
          </p:cNvSpPr>
          <p:nvPr>
            <p:ph type="title" idx="9"/>
          </p:nvPr>
        </p:nvSpPr>
        <p:spPr>
          <a:xfrm>
            <a:off x="5072716" y="1788789"/>
            <a:ext cx="2558595"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Continue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9"/>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48" name="Google Shape;348;p29"/>
          <p:cNvSpPr txBox="1">
            <a:spLocks noGrp="1"/>
          </p:cNvSpPr>
          <p:nvPr>
            <p:ph type="ctrTitle"/>
          </p:nvPr>
        </p:nvSpPr>
        <p:spPr>
          <a:xfrm flipH="1">
            <a:off x="361000" y="1855512"/>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3500" b="1" dirty="0"/>
              <a:t>01</a:t>
            </a:r>
            <a:endParaRPr sz="3500" b="1" dirty="0"/>
          </a:p>
        </p:txBody>
      </p:sp>
      <p:sp>
        <p:nvSpPr>
          <p:cNvPr id="349" name="Google Shape;349;p29"/>
          <p:cNvSpPr txBox="1">
            <a:spLocks noGrp="1"/>
          </p:cNvSpPr>
          <p:nvPr>
            <p:ph type="subTitle" idx="1"/>
          </p:nvPr>
        </p:nvSpPr>
        <p:spPr>
          <a:xfrm flipH="1">
            <a:off x="361001" y="2169488"/>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200" b="1" dirty="0">
                <a:latin typeface="Overpass Mono"/>
                <a:ea typeface="Overpass Mono"/>
                <a:cs typeface="Overpass Mono"/>
                <a:sym typeface="Overpass Mono"/>
              </a:rPr>
              <a:t>Dicts</a:t>
            </a:r>
            <a:endParaRPr sz="2200" b="1" dirty="0">
              <a:latin typeface="Overpass Mono"/>
              <a:ea typeface="Overpass Mono"/>
              <a:cs typeface="Overpass Mono"/>
              <a:sym typeface="Overpass Mono"/>
            </a:endParaRPr>
          </a:p>
        </p:txBody>
      </p:sp>
      <p:sp>
        <p:nvSpPr>
          <p:cNvPr id="350" name="Google Shape;350;p29"/>
          <p:cNvSpPr txBox="1">
            <a:spLocks noGrp="1"/>
          </p:cNvSpPr>
          <p:nvPr>
            <p:ph type="ctrTitle" idx="2"/>
          </p:nvPr>
        </p:nvSpPr>
        <p:spPr>
          <a:xfrm flipH="1">
            <a:off x="2524900" y="1854358"/>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sz="3500" b="1"/>
              <a:t>03</a:t>
            </a:r>
            <a:endParaRPr sz="3500" b="1"/>
          </a:p>
        </p:txBody>
      </p:sp>
      <p:sp>
        <p:nvSpPr>
          <p:cNvPr id="351" name="Google Shape;351;p29"/>
          <p:cNvSpPr txBox="1">
            <a:spLocks noGrp="1"/>
          </p:cNvSpPr>
          <p:nvPr>
            <p:ph type="subTitle" idx="3"/>
          </p:nvPr>
        </p:nvSpPr>
        <p:spPr>
          <a:xfrm flipH="1">
            <a:off x="2524900" y="2169488"/>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 sz="2200" b="1" dirty="0">
                <a:latin typeface="Overpass Mono"/>
                <a:ea typeface="Overpass Mono"/>
                <a:cs typeface="Overpass Mono"/>
                <a:sym typeface="Overpass Mono"/>
              </a:rPr>
              <a:t>For loop</a:t>
            </a:r>
            <a:endParaRPr sz="2200" b="1" dirty="0">
              <a:latin typeface="Overpass Mono"/>
              <a:ea typeface="Overpass Mono"/>
              <a:cs typeface="Overpass Mono"/>
              <a:sym typeface="Overpass Mono"/>
            </a:endParaRPr>
          </a:p>
        </p:txBody>
      </p:sp>
      <p:sp>
        <p:nvSpPr>
          <p:cNvPr id="352" name="Google Shape;352;p29"/>
          <p:cNvSpPr txBox="1">
            <a:spLocks noGrp="1"/>
          </p:cNvSpPr>
          <p:nvPr>
            <p:ph type="ctrTitle" idx="6"/>
          </p:nvPr>
        </p:nvSpPr>
        <p:spPr>
          <a:xfrm flipH="1">
            <a:off x="361000" y="3265449"/>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t>02</a:t>
            </a:r>
            <a:endParaRPr/>
          </a:p>
        </p:txBody>
      </p:sp>
      <p:sp>
        <p:nvSpPr>
          <p:cNvPr id="353" name="Google Shape;353;p29"/>
          <p:cNvSpPr txBox="1">
            <a:spLocks noGrp="1"/>
          </p:cNvSpPr>
          <p:nvPr>
            <p:ph type="subTitle" idx="7"/>
          </p:nvPr>
        </p:nvSpPr>
        <p:spPr>
          <a:xfrm flipH="1">
            <a:off x="361001" y="3579425"/>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If</a:t>
            </a:r>
            <a:endParaRPr dirty="0"/>
          </a:p>
        </p:txBody>
      </p:sp>
      <p:sp>
        <p:nvSpPr>
          <p:cNvPr id="354" name="Google Shape;354;p29"/>
          <p:cNvSpPr txBox="1">
            <a:spLocks noGrp="1"/>
          </p:cNvSpPr>
          <p:nvPr>
            <p:ph type="ctrTitle" idx="8"/>
          </p:nvPr>
        </p:nvSpPr>
        <p:spPr>
          <a:xfrm flipH="1">
            <a:off x="2524900" y="3264295"/>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a:t>04</a:t>
            </a:r>
            <a:endParaRPr/>
          </a:p>
        </p:txBody>
      </p:sp>
      <p:sp>
        <p:nvSpPr>
          <p:cNvPr id="355" name="Google Shape;355;p29"/>
          <p:cNvSpPr txBox="1">
            <a:spLocks noGrp="1"/>
          </p:cNvSpPr>
          <p:nvPr>
            <p:ph type="subTitle" idx="9"/>
          </p:nvPr>
        </p:nvSpPr>
        <p:spPr>
          <a:xfrm flipH="1">
            <a:off x="2524900" y="3579425"/>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US" dirty="0"/>
              <a:t>While loop</a:t>
            </a:r>
            <a:endParaRPr dirty="0"/>
          </a:p>
        </p:txBody>
      </p:sp>
      <p:sp>
        <p:nvSpPr>
          <p:cNvPr id="2" name="Google Shape;350;p29">
            <a:extLst>
              <a:ext uri="{FF2B5EF4-FFF2-40B4-BE49-F238E27FC236}">
                <a16:creationId xmlns:a16="http://schemas.microsoft.com/office/drawing/2014/main" id="{E429674A-0F19-CB4C-1A71-CDC0D6EE5FE1}"/>
              </a:ext>
            </a:extLst>
          </p:cNvPr>
          <p:cNvSpPr txBox="1">
            <a:spLocks/>
          </p:cNvSpPr>
          <p:nvPr/>
        </p:nvSpPr>
        <p:spPr>
          <a:xfrm flipH="1">
            <a:off x="5702100" y="1854358"/>
            <a:ext cx="2163900" cy="2409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500"/>
              <a:buFont typeface="Overpass Mono"/>
              <a:buNone/>
              <a:defRPr sz="3500" b="1" i="0" u="none" strike="noStrike" cap="none">
                <a:solidFill>
                  <a:schemeClr val="lt1"/>
                </a:solidFill>
                <a:latin typeface="Overpass Mono"/>
                <a:ea typeface="Overpass Mono"/>
                <a:cs typeface="Overpass Mono"/>
                <a:sym typeface="Overpass Mono"/>
              </a:defRPr>
            </a:lvl1pPr>
            <a:lvl2pPr marR="0" lvl="1"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2pPr>
            <a:lvl3pPr marR="0" lvl="2"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3pPr>
            <a:lvl4pPr marR="0" lvl="3"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4pPr>
            <a:lvl5pPr marR="0" lvl="4"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5pPr>
            <a:lvl6pPr marR="0" lvl="5"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6pPr>
            <a:lvl7pPr marR="0" lvl="6"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7pPr>
            <a:lvl8pPr marR="0" lvl="7"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8pPr>
            <a:lvl9pPr marR="0" lvl="8"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9pPr>
          </a:lstStyle>
          <a:p>
            <a:r>
              <a:rPr lang="en" dirty="0"/>
              <a:t>05</a:t>
            </a:r>
          </a:p>
        </p:txBody>
      </p:sp>
      <p:sp>
        <p:nvSpPr>
          <p:cNvPr id="3" name="Google Shape;351;p29">
            <a:extLst>
              <a:ext uri="{FF2B5EF4-FFF2-40B4-BE49-F238E27FC236}">
                <a16:creationId xmlns:a16="http://schemas.microsoft.com/office/drawing/2014/main" id="{87D5FFB2-C0B7-B9D2-D9A6-6E461FD6B94D}"/>
              </a:ext>
            </a:extLst>
          </p:cNvPr>
          <p:cNvSpPr txBox="1">
            <a:spLocks/>
          </p:cNvSpPr>
          <p:nvPr/>
        </p:nvSpPr>
        <p:spPr>
          <a:xfrm flipH="1">
            <a:off x="5702100" y="2169488"/>
            <a:ext cx="2163900" cy="4266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1pPr>
            <a:lvl2pPr marL="914400" marR="0" lvl="1"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2pPr>
            <a:lvl3pPr marL="1371600" marR="0" lvl="2"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3pPr>
            <a:lvl4pPr marL="1828800" marR="0" lvl="3"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4pPr>
            <a:lvl5pPr marL="2286000" marR="0" lvl="4"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5pPr>
            <a:lvl6pPr marL="2743200" marR="0" lvl="5"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6pPr>
            <a:lvl7pPr marL="3200400" marR="0" lvl="6"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7pPr>
            <a:lvl8pPr marL="3657600" marR="0" lvl="7"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8pPr>
            <a:lvl9pPr marL="4114800" marR="0" lvl="8"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9pPr>
          </a:lstStyle>
          <a:p>
            <a:pPr marL="0" indent="0"/>
            <a:r>
              <a:rPr lang="en-US" dirty="0"/>
              <a:t>Functions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dirty="0"/>
              <a:t>Functions</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a:t>
            </a:r>
            <a:r>
              <a:rPr lang="en-US" dirty="0"/>
              <a:t>5</a:t>
            </a:r>
            <a:endParaRPr dirty="0"/>
          </a:p>
        </p:txBody>
      </p:sp>
    </p:spTree>
    <p:extLst>
      <p:ext uri="{BB962C8B-B14F-4D97-AF65-F5344CB8AC3E}">
        <p14:creationId xmlns:p14="http://schemas.microsoft.com/office/powerpoint/2010/main" val="1780423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094921" y="1961322"/>
            <a:ext cx="4657193" cy="17581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dirty="0"/>
              <a:t>Συναρτήσεις είναι κομμάτια κώδικα που τρέχουν μόνο όταν τις καλέσουμε. Μπορείς να περάσεις παραμέτρους και μπορεί να επιστρέψει ένα αποτέλεσμα. </a:t>
            </a:r>
          </a:p>
          <a:p>
            <a:pPr marL="0" lvl="0" indent="0" algn="l" rtl="0">
              <a:spcBef>
                <a:spcPts val="0"/>
              </a:spcBef>
              <a:spcAft>
                <a:spcPts val="0"/>
              </a:spcAft>
              <a:buNone/>
            </a:pPr>
            <a:r>
              <a:rPr lang="el-GR" dirty="0"/>
              <a:t>Ότι γράψαμε έως τώρα μπορούν να γραφτούν και σαν συναρτήσεις έτσι ώστε να μπορείς να τις χρησιμοποιήσεις όποτε θέλεις. </a:t>
            </a:r>
          </a:p>
        </p:txBody>
      </p:sp>
    </p:spTree>
    <p:extLst>
      <p:ext uri="{BB962C8B-B14F-4D97-AF65-F5344CB8AC3E}">
        <p14:creationId xmlns:p14="http://schemas.microsoft.com/office/powerpoint/2010/main" val="2842273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2" name="Google Shape;722;p47">
            <a:extLst>
              <a:ext uri="{FF2B5EF4-FFF2-40B4-BE49-F238E27FC236}">
                <a16:creationId xmlns:a16="http://schemas.microsoft.com/office/drawing/2014/main" id="{8B478619-AD90-9D72-7F64-0906F0DBB747}"/>
              </a:ext>
            </a:extLst>
          </p:cNvPr>
          <p:cNvSpPr txBox="1">
            <a:spLocks noGrp="1"/>
          </p:cNvSpPr>
          <p:nvPr>
            <p:ph type="title"/>
          </p:nvPr>
        </p:nvSpPr>
        <p:spPr>
          <a:xfrm>
            <a:off x="246049" y="254848"/>
            <a:ext cx="5184527"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Creating a function </a:t>
            </a:r>
          </a:p>
        </p:txBody>
      </p:sp>
      <p:sp>
        <p:nvSpPr>
          <p:cNvPr id="3" name="Google Shape;531;p41">
            <a:extLst>
              <a:ext uri="{FF2B5EF4-FFF2-40B4-BE49-F238E27FC236}">
                <a16:creationId xmlns:a16="http://schemas.microsoft.com/office/drawing/2014/main" id="{FFAFD54A-E97C-FA72-8432-ECB65CBA8CB4}"/>
              </a:ext>
            </a:extLst>
          </p:cNvPr>
          <p:cNvSpPr txBox="1">
            <a:spLocks/>
          </p:cNvSpPr>
          <p:nvPr/>
        </p:nvSpPr>
        <p:spPr>
          <a:xfrm flipH="1">
            <a:off x="830439" y="963219"/>
            <a:ext cx="3439051" cy="15836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naheim"/>
              <a:buNone/>
              <a:defRPr sz="1600" b="0" i="0" u="none" strike="noStrike" cap="none">
                <a:solidFill>
                  <a:schemeClr val="lt1"/>
                </a:solidFill>
                <a:latin typeface="Anaheim"/>
                <a:ea typeface="Anaheim"/>
                <a:cs typeface="Anaheim"/>
                <a:sym typeface="Anaheim"/>
              </a:defRPr>
            </a:lvl1pPr>
            <a:lvl2pPr marL="914400" marR="0" lvl="1"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l-GR" dirty="0"/>
              <a:t>Χρησιμοποιούμε την λέξη </a:t>
            </a:r>
            <a:r>
              <a:rPr lang="it-IT" dirty="0" err="1"/>
              <a:t>def</a:t>
            </a:r>
            <a:endParaRPr lang="it-IT" dirty="0"/>
          </a:p>
          <a:p>
            <a:pPr marL="0" indent="0"/>
            <a:endParaRPr lang="it-IT" dirty="0"/>
          </a:p>
          <a:p>
            <a:pPr marL="0" indent="0"/>
            <a:r>
              <a:rPr lang="en-US" dirty="0"/>
              <a:t>```</a:t>
            </a:r>
          </a:p>
          <a:p>
            <a:pPr marL="0" indent="0"/>
            <a:r>
              <a:rPr lang="en-US" dirty="0"/>
              <a:t>def </a:t>
            </a:r>
            <a:r>
              <a:rPr lang="en-US" dirty="0" err="1"/>
              <a:t>my_function</a:t>
            </a:r>
            <a:r>
              <a:rPr lang="en-US" dirty="0"/>
              <a:t>():</a:t>
            </a:r>
          </a:p>
          <a:p>
            <a:pPr marL="0" indent="0"/>
            <a:r>
              <a:rPr lang="en-US" dirty="0"/>
              <a:t>  print("Hello from a function")</a:t>
            </a:r>
          </a:p>
          <a:p>
            <a:pPr marL="0" indent="0"/>
            <a:r>
              <a:rPr lang="en-US" dirty="0"/>
              <a:t>```</a:t>
            </a:r>
            <a:r>
              <a:rPr lang="it-IT" dirty="0"/>
              <a:t> </a:t>
            </a:r>
            <a:endParaRPr lang="el-GR" dirty="0"/>
          </a:p>
        </p:txBody>
      </p:sp>
      <p:sp>
        <p:nvSpPr>
          <p:cNvPr id="4" name="Google Shape;531;p41">
            <a:extLst>
              <a:ext uri="{FF2B5EF4-FFF2-40B4-BE49-F238E27FC236}">
                <a16:creationId xmlns:a16="http://schemas.microsoft.com/office/drawing/2014/main" id="{805E8A04-EC1E-B69D-5AD0-CACC1A3F5CB5}"/>
              </a:ext>
            </a:extLst>
          </p:cNvPr>
          <p:cNvSpPr txBox="1">
            <a:spLocks/>
          </p:cNvSpPr>
          <p:nvPr/>
        </p:nvSpPr>
        <p:spPr>
          <a:xfrm flipH="1">
            <a:off x="3496415" y="3063178"/>
            <a:ext cx="5085962" cy="158360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naheim"/>
              <a:buNone/>
              <a:defRPr sz="1600" b="0" i="0" u="none" strike="noStrike" cap="none">
                <a:solidFill>
                  <a:schemeClr val="lt1"/>
                </a:solidFill>
                <a:latin typeface="Anaheim"/>
                <a:ea typeface="Anaheim"/>
                <a:cs typeface="Anaheim"/>
                <a:sym typeface="Anaheim"/>
              </a:defRPr>
            </a:lvl1pPr>
            <a:lvl2pPr marL="914400" marR="0" lvl="1"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l-GR" dirty="0">
                <a:solidFill>
                  <a:schemeClr val="bg1"/>
                </a:solidFill>
              </a:rPr>
              <a:t>Για να καλέσουμε μια συνάρτηση χρησιμοποιούμε το όνομα της και μετά </a:t>
            </a:r>
            <a:r>
              <a:rPr lang="el-GR" dirty="0" err="1">
                <a:solidFill>
                  <a:schemeClr val="bg1"/>
                </a:solidFill>
              </a:rPr>
              <a:t>παρένθεσεις</a:t>
            </a:r>
            <a:r>
              <a:rPr lang="el-GR" dirty="0">
                <a:solidFill>
                  <a:schemeClr val="bg1"/>
                </a:solidFill>
              </a:rPr>
              <a:t> </a:t>
            </a:r>
          </a:p>
          <a:p>
            <a:pPr marL="0" indent="0"/>
            <a:endParaRPr lang="el-GR" dirty="0">
              <a:solidFill>
                <a:schemeClr val="bg1"/>
              </a:solidFill>
            </a:endParaRPr>
          </a:p>
          <a:p>
            <a:pPr marL="0" indent="0"/>
            <a:r>
              <a:rPr lang="el-GR" dirty="0">
                <a:solidFill>
                  <a:schemeClr val="bg1"/>
                </a:solidFill>
              </a:rPr>
              <a:t>`</a:t>
            </a:r>
            <a:r>
              <a:rPr lang="el-GR" dirty="0" err="1">
                <a:solidFill>
                  <a:schemeClr val="bg1"/>
                </a:solidFill>
              </a:rPr>
              <a:t>my_function</a:t>
            </a:r>
            <a:r>
              <a:rPr lang="el-GR" dirty="0">
                <a:solidFill>
                  <a:schemeClr val="bg1"/>
                </a:solidFill>
              </a:rPr>
              <a:t>()`</a:t>
            </a:r>
          </a:p>
        </p:txBody>
      </p:sp>
      <p:sp>
        <p:nvSpPr>
          <p:cNvPr id="7" name="Google Shape;722;p47">
            <a:extLst>
              <a:ext uri="{FF2B5EF4-FFF2-40B4-BE49-F238E27FC236}">
                <a16:creationId xmlns:a16="http://schemas.microsoft.com/office/drawing/2014/main" id="{E2A66E40-5200-F97C-FC3A-0ED41A9243F0}"/>
              </a:ext>
            </a:extLst>
          </p:cNvPr>
          <p:cNvSpPr txBox="1">
            <a:spLocks/>
          </p:cNvSpPr>
          <p:nvPr/>
        </p:nvSpPr>
        <p:spPr>
          <a:xfrm>
            <a:off x="2838312" y="2470499"/>
            <a:ext cx="518452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dirty="0"/>
              <a:t>Calling a function </a:t>
            </a:r>
          </a:p>
        </p:txBody>
      </p:sp>
    </p:spTree>
    <p:extLst>
      <p:ext uri="{BB962C8B-B14F-4D97-AF65-F5344CB8AC3E}">
        <p14:creationId xmlns:p14="http://schemas.microsoft.com/office/powerpoint/2010/main" val="2088950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2" name="Google Shape;722;p47">
            <a:extLst>
              <a:ext uri="{FF2B5EF4-FFF2-40B4-BE49-F238E27FC236}">
                <a16:creationId xmlns:a16="http://schemas.microsoft.com/office/drawing/2014/main" id="{8B478619-AD90-9D72-7F64-0906F0DBB747}"/>
              </a:ext>
            </a:extLst>
          </p:cNvPr>
          <p:cNvSpPr txBox="1">
            <a:spLocks noGrp="1"/>
          </p:cNvSpPr>
          <p:nvPr>
            <p:ph type="title"/>
          </p:nvPr>
        </p:nvSpPr>
        <p:spPr>
          <a:xfrm>
            <a:off x="58850" y="309420"/>
            <a:ext cx="2611463" cy="6381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Arguments</a:t>
            </a:r>
          </a:p>
        </p:txBody>
      </p:sp>
      <p:sp>
        <p:nvSpPr>
          <p:cNvPr id="3" name="Google Shape;531;p41">
            <a:extLst>
              <a:ext uri="{FF2B5EF4-FFF2-40B4-BE49-F238E27FC236}">
                <a16:creationId xmlns:a16="http://schemas.microsoft.com/office/drawing/2014/main" id="{FFAFD54A-E97C-FA72-8432-ECB65CBA8CB4}"/>
              </a:ext>
            </a:extLst>
          </p:cNvPr>
          <p:cNvSpPr txBox="1">
            <a:spLocks/>
          </p:cNvSpPr>
          <p:nvPr/>
        </p:nvSpPr>
        <p:spPr>
          <a:xfrm flipH="1">
            <a:off x="219793" y="1044473"/>
            <a:ext cx="4585963" cy="12687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naheim"/>
              <a:buNone/>
              <a:defRPr sz="1600" b="0" i="0" u="none" strike="noStrike" cap="none">
                <a:solidFill>
                  <a:schemeClr val="lt1"/>
                </a:solidFill>
                <a:latin typeface="Anaheim"/>
                <a:ea typeface="Anaheim"/>
                <a:cs typeface="Anaheim"/>
                <a:sym typeface="Anaheim"/>
              </a:defRPr>
            </a:lvl1pPr>
            <a:lvl2pPr marL="914400" marR="0" lvl="1"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l-GR" dirty="0"/>
              <a:t>Πληροφορία που είναι να περαστεί μέσα στην συνάρτηση γίνεται μέσω των παραμέτρων. Μπορούμε να βάλουμε όσες παραμέτρους θέλουμε και τις διαχωρίζουμε με κόμμα. </a:t>
            </a:r>
          </a:p>
        </p:txBody>
      </p:sp>
      <p:sp>
        <p:nvSpPr>
          <p:cNvPr id="4" name="Google Shape;531;p41">
            <a:extLst>
              <a:ext uri="{FF2B5EF4-FFF2-40B4-BE49-F238E27FC236}">
                <a16:creationId xmlns:a16="http://schemas.microsoft.com/office/drawing/2014/main" id="{805E8A04-EC1E-B69D-5AD0-CACC1A3F5CB5}"/>
              </a:ext>
            </a:extLst>
          </p:cNvPr>
          <p:cNvSpPr txBox="1">
            <a:spLocks/>
          </p:cNvSpPr>
          <p:nvPr/>
        </p:nvSpPr>
        <p:spPr>
          <a:xfrm flipH="1">
            <a:off x="2621689" y="3250478"/>
            <a:ext cx="6460435" cy="158360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naheim"/>
              <a:buNone/>
              <a:defRPr sz="1600" b="0" i="0" u="none" strike="noStrike" cap="none">
                <a:solidFill>
                  <a:schemeClr val="lt1"/>
                </a:solidFill>
                <a:latin typeface="Anaheim"/>
                <a:ea typeface="Anaheim"/>
                <a:cs typeface="Anaheim"/>
                <a:sym typeface="Anaheim"/>
              </a:defRPr>
            </a:lvl1pPr>
            <a:lvl2pPr marL="914400" marR="0" lvl="1"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l-GR" dirty="0"/>
              <a:t>Μπορούμε να ορίσουμε ακριβώς την παράμετρο που περνάμε κάθε φορά έτσι ώστε να μην μας ενδιαφέρει η σειρά με την οποία τις περνάμε </a:t>
            </a:r>
          </a:p>
        </p:txBody>
      </p:sp>
      <p:sp>
        <p:nvSpPr>
          <p:cNvPr id="7" name="Google Shape;722;p47">
            <a:extLst>
              <a:ext uri="{FF2B5EF4-FFF2-40B4-BE49-F238E27FC236}">
                <a16:creationId xmlns:a16="http://schemas.microsoft.com/office/drawing/2014/main" id="{142D005E-C159-EE69-7F93-E33DD87ABE1F}"/>
              </a:ext>
            </a:extLst>
          </p:cNvPr>
          <p:cNvSpPr txBox="1">
            <a:spLocks/>
          </p:cNvSpPr>
          <p:nvPr/>
        </p:nvSpPr>
        <p:spPr>
          <a:xfrm>
            <a:off x="4100974" y="2313183"/>
            <a:ext cx="3360211" cy="6381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it-IT" dirty="0"/>
              <a:t>Keyword </a:t>
            </a:r>
            <a:r>
              <a:rPr lang="en-US" dirty="0"/>
              <a:t>arguments</a:t>
            </a:r>
            <a:r>
              <a:rPr lang="it-IT" dirty="0"/>
              <a:t> </a:t>
            </a:r>
            <a:endParaRPr lang="en-US" dirty="0"/>
          </a:p>
        </p:txBody>
      </p:sp>
    </p:spTree>
    <p:extLst>
      <p:ext uri="{BB962C8B-B14F-4D97-AF65-F5344CB8AC3E}">
        <p14:creationId xmlns:p14="http://schemas.microsoft.com/office/powerpoint/2010/main" val="236716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3180521" y="729643"/>
            <a:ext cx="5640345" cy="1408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dirty="0"/>
              <a:t>Μπορούμε να θέσουμε μια αρχική τιμή στην μεταβλητή μας έτσι ώστε αν δεν δοθεί κάποια να περάσει αυτή. </a:t>
            </a:r>
          </a:p>
          <a:p>
            <a:pPr marL="0" lvl="0" indent="0" algn="l" rtl="0">
              <a:spcBef>
                <a:spcPts val="0"/>
              </a:spcBef>
              <a:spcAft>
                <a:spcPts val="0"/>
              </a:spcAft>
              <a:buNone/>
            </a:pPr>
            <a:r>
              <a:rPr lang="el-GR" dirty="0"/>
              <a:t>Προσοχή! αν έχουμε </a:t>
            </a:r>
            <a:r>
              <a:rPr lang="el-GR" dirty="0" err="1"/>
              <a:t>default</a:t>
            </a:r>
            <a:r>
              <a:rPr lang="el-GR" dirty="0"/>
              <a:t> και non </a:t>
            </a:r>
            <a:r>
              <a:rPr lang="el-GR" dirty="0" err="1"/>
              <a:t>default</a:t>
            </a:r>
            <a:r>
              <a:rPr lang="el-GR" dirty="0"/>
              <a:t> </a:t>
            </a:r>
            <a:r>
              <a:rPr lang="el-GR" dirty="0" err="1"/>
              <a:t>parameters</a:t>
            </a:r>
            <a:r>
              <a:rPr lang="el-GR" dirty="0"/>
              <a:t> πρέπει πρώτα να ορίσουμε τις non </a:t>
            </a:r>
            <a:r>
              <a:rPr lang="el-GR" dirty="0" err="1"/>
              <a:t>default</a:t>
            </a:r>
            <a:r>
              <a:rPr lang="el-GR" dirty="0"/>
              <a:t> και μετά αυτές που έχουν αρχικοποιηθεί </a:t>
            </a:r>
          </a:p>
        </p:txBody>
      </p:sp>
      <p:sp>
        <p:nvSpPr>
          <p:cNvPr id="2" name="Google Shape;722;p47">
            <a:extLst>
              <a:ext uri="{FF2B5EF4-FFF2-40B4-BE49-F238E27FC236}">
                <a16:creationId xmlns:a16="http://schemas.microsoft.com/office/drawing/2014/main" id="{59D4F97E-1091-B4D2-5623-DA85E99F7195}"/>
              </a:ext>
            </a:extLst>
          </p:cNvPr>
          <p:cNvSpPr txBox="1">
            <a:spLocks noGrp="1"/>
          </p:cNvSpPr>
          <p:nvPr>
            <p:ph type="title"/>
          </p:nvPr>
        </p:nvSpPr>
        <p:spPr>
          <a:xfrm>
            <a:off x="111783" y="668012"/>
            <a:ext cx="3059653" cy="133106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Default parameter value </a:t>
            </a:r>
          </a:p>
        </p:txBody>
      </p:sp>
      <p:sp>
        <p:nvSpPr>
          <p:cNvPr id="3" name="Google Shape;722;p47">
            <a:extLst>
              <a:ext uri="{FF2B5EF4-FFF2-40B4-BE49-F238E27FC236}">
                <a16:creationId xmlns:a16="http://schemas.microsoft.com/office/drawing/2014/main" id="{9D727902-F56F-B22A-F7FD-BD7BD262537B}"/>
              </a:ext>
            </a:extLst>
          </p:cNvPr>
          <p:cNvSpPr txBox="1">
            <a:spLocks/>
          </p:cNvSpPr>
          <p:nvPr/>
        </p:nvSpPr>
        <p:spPr>
          <a:xfrm>
            <a:off x="4774699" y="2367208"/>
            <a:ext cx="2611463" cy="6381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pPr algn="ctr"/>
            <a:r>
              <a:rPr lang="en-US" dirty="0"/>
              <a:t>Passing</a:t>
            </a:r>
            <a:r>
              <a:rPr lang="it-IT" dirty="0"/>
              <a:t> list </a:t>
            </a:r>
            <a:endParaRPr lang="en-US" dirty="0"/>
          </a:p>
        </p:txBody>
      </p:sp>
      <p:sp>
        <p:nvSpPr>
          <p:cNvPr id="4" name="Google Shape;380;p33">
            <a:extLst>
              <a:ext uri="{FF2B5EF4-FFF2-40B4-BE49-F238E27FC236}">
                <a16:creationId xmlns:a16="http://schemas.microsoft.com/office/drawing/2014/main" id="{03B7D553-B143-7C8D-DCCE-B549DD11C669}"/>
              </a:ext>
            </a:extLst>
          </p:cNvPr>
          <p:cNvSpPr txBox="1">
            <a:spLocks/>
          </p:cNvSpPr>
          <p:nvPr/>
        </p:nvSpPr>
        <p:spPr>
          <a:xfrm>
            <a:off x="3612213" y="3347831"/>
            <a:ext cx="4936436" cy="10660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lt1"/>
              </a:buClr>
              <a:buSzPts val="1600"/>
              <a:buFont typeface="Anaheim"/>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Anaheim"/>
              <a:buChar char="○"/>
              <a:defRPr sz="1400" b="0" i="0" u="none" strike="noStrike" cap="none">
                <a:solidFill>
                  <a:schemeClr val="lt1"/>
                </a:solidFill>
                <a:latin typeface="Anaheim"/>
                <a:ea typeface="Anaheim"/>
                <a:cs typeface="Anaheim"/>
                <a:sym typeface="Anaheim"/>
              </a:defRPr>
            </a:lvl2pPr>
            <a:lvl3pPr marL="1371600" marR="0" lvl="2" indent="-323850" algn="l" rtl="0">
              <a:lnSpc>
                <a:spcPct val="115000"/>
              </a:lnSpc>
              <a:spcBef>
                <a:spcPts val="1600"/>
              </a:spcBef>
              <a:spcAft>
                <a:spcPts val="0"/>
              </a:spcAft>
              <a:buClr>
                <a:schemeClr val="lt1"/>
              </a:buClr>
              <a:buSzPts val="1500"/>
              <a:buFont typeface="Anaheim"/>
              <a:buChar char="■"/>
              <a:defRPr sz="1400" b="0" i="0" u="none" strike="noStrike" cap="none">
                <a:solidFill>
                  <a:schemeClr val="lt1"/>
                </a:solidFill>
                <a:latin typeface="Anaheim"/>
                <a:ea typeface="Anaheim"/>
                <a:cs typeface="Anaheim"/>
                <a:sym typeface="Anaheim"/>
              </a:defRPr>
            </a:lvl3pPr>
            <a:lvl4pPr marL="1828800" marR="0" lvl="3" indent="-323850" algn="l" rtl="0">
              <a:lnSpc>
                <a:spcPct val="115000"/>
              </a:lnSpc>
              <a:spcBef>
                <a:spcPts val="1600"/>
              </a:spcBef>
              <a:spcAft>
                <a:spcPts val="0"/>
              </a:spcAft>
              <a:buClr>
                <a:schemeClr val="lt1"/>
              </a:buClr>
              <a:buSzPts val="1500"/>
              <a:buFont typeface="Anaheim"/>
              <a:buChar char="●"/>
              <a:defRPr sz="1400" b="0" i="0" u="none" strike="noStrike" cap="none">
                <a:solidFill>
                  <a:schemeClr val="lt1"/>
                </a:solidFill>
                <a:latin typeface="Anaheim"/>
                <a:ea typeface="Anaheim"/>
                <a:cs typeface="Anaheim"/>
                <a:sym typeface="Anaheim"/>
              </a:defRPr>
            </a:lvl4pPr>
            <a:lvl5pPr marL="2286000" marR="0" lvl="4"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5pPr>
            <a:lvl6pPr marL="2743200" marR="0" lvl="5"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6pPr>
            <a:lvl7pPr marL="3200400" marR="0" lvl="6" indent="-311150" algn="l" rtl="0">
              <a:lnSpc>
                <a:spcPct val="115000"/>
              </a:lnSpc>
              <a:spcBef>
                <a:spcPts val="1600"/>
              </a:spcBef>
              <a:spcAft>
                <a:spcPts val="0"/>
              </a:spcAft>
              <a:buClr>
                <a:schemeClr val="lt1"/>
              </a:buClr>
              <a:buSzPts val="1300"/>
              <a:buFont typeface="Anaheim"/>
              <a:buChar char="●"/>
              <a:defRPr sz="1400" b="0" i="0" u="none" strike="noStrike" cap="none">
                <a:solidFill>
                  <a:schemeClr val="lt1"/>
                </a:solidFill>
                <a:latin typeface="Anaheim"/>
                <a:ea typeface="Anaheim"/>
                <a:cs typeface="Anaheim"/>
                <a:sym typeface="Anaheim"/>
              </a:defRPr>
            </a:lvl7pPr>
            <a:lvl8pPr marL="3657600" marR="0" lvl="7" indent="-311150" algn="l" rtl="0">
              <a:lnSpc>
                <a:spcPct val="115000"/>
              </a:lnSpc>
              <a:spcBef>
                <a:spcPts val="1600"/>
              </a:spcBef>
              <a:spcAft>
                <a:spcPts val="0"/>
              </a:spcAft>
              <a:buClr>
                <a:schemeClr val="lt1"/>
              </a:buClr>
              <a:buSzPts val="1300"/>
              <a:buFont typeface="Anaheim"/>
              <a:buChar char="○"/>
              <a:defRPr sz="1400" b="0" i="0" u="none" strike="noStrike" cap="none">
                <a:solidFill>
                  <a:schemeClr val="lt1"/>
                </a:solidFill>
                <a:latin typeface="Anaheim"/>
                <a:ea typeface="Anaheim"/>
                <a:cs typeface="Anaheim"/>
                <a:sym typeface="Anaheim"/>
              </a:defRPr>
            </a:lvl8pPr>
            <a:lvl9pPr marL="4114800" marR="0" lvl="8" indent="-317500" algn="l" rtl="0">
              <a:lnSpc>
                <a:spcPct val="115000"/>
              </a:lnSpc>
              <a:spcBef>
                <a:spcPts val="1600"/>
              </a:spcBef>
              <a:spcAft>
                <a:spcPts val="160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9pPr>
          </a:lstStyle>
          <a:p>
            <a:pPr marL="0" indent="0" algn="ctr">
              <a:buFont typeface="Anaheim"/>
              <a:buNone/>
            </a:pPr>
            <a:r>
              <a:rPr lang="el-GR" dirty="0"/>
              <a:t>Μπορούμε να περάσουμε και λίστες σαν παραμέτρους </a:t>
            </a:r>
          </a:p>
        </p:txBody>
      </p:sp>
    </p:spTree>
    <p:extLst>
      <p:ext uri="{BB962C8B-B14F-4D97-AF65-F5344CB8AC3E}">
        <p14:creationId xmlns:p14="http://schemas.microsoft.com/office/powerpoint/2010/main" val="2461436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2" name="Google Shape;722;p47">
            <a:extLst>
              <a:ext uri="{FF2B5EF4-FFF2-40B4-BE49-F238E27FC236}">
                <a16:creationId xmlns:a16="http://schemas.microsoft.com/office/drawing/2014/main" id="{8B478619-AD90-9D72-7F64-0906F0DBB747}"/>
              </a:ext>
            </a:extLst>
          </p:cNvPr>
          <p:cNvSpPr txBox="1">
            <a:spLocks noGrp="1"/>
          </p:cNvSpPr>
          <p:nvPr>
            <p:ph type="title"/>
          </p:nvPr>
        </p:nvSpPr>
        <p:spPr>
          <a:xfrm>
            <a:off x="273550" y="1341128"/>
            <a:ext cx="5184527"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Return Values </a:t>
            </a:r>
          </a:p>
        </p:txBody>
      </p:sp>
      <p:sp>
        <p:nvSpPr>
          <p:cNvPr id="3" name="Google Shape;531;p41">
            <a:extLst>
              <a:ext uri="{FF2B5EF4-FFF2-40B4-BE49-F238E27FC236}">
                <a16:creationId xmlns:a16="http://schemas.microsoft.com/office/drawing/2014/main" id="{FFAFD54A-E97C-FA72-8432-ECB65CBA8CB4}"/>
              </a:ext>
            </a:extLst>
          </p:cNvPr>
          <p:cNvSpPr txBox="1">
            <a:spLocks/>
          </p:cNvSpPr>
          <p:nvPr/>
        </p:nvSpPr>
        <p:spPr>
          <a:xfrm flipH="1">
            <a:off x="2865813" y="2420759"/>
            <a:ext cx="3439051" cy="15836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naheim"/>
              <a:buNone/>
              <a:defRPr sz="1600" b="0" i="0" u="none" strike="noStrike" cap="none">
                <a:solidFill>
                  <a:schemeClr val="lt1"/>
                </a:solidFill>
                <a:latin typeface="Anaheim"/>
                <a:ea typeface="Anaheim"/>
                <a:cs typeface="Anaheim"/>
                <a:sym typeface="Anaheim"/>
              </a:defRPr>
            </a:lvl1pPr>
            <a:lvl2pPr marL="914400" marR="0" lvl="1"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l-GR" dirty="0"/>
              <a:t>Για να επιστρέψει μια τιμή χρησιμοποιούμε την λέξη </a:t>
            </a:r>
            <a:r>
              <a:rPr lang="el-GR" dirty="0" err="1"/>
              <a:t>return</a:t>
            </a:r>
            <a:r>
              <a:rPr lang="el-GR" dirty="0"/>
              <a:t>. Μια συνάρτηση μπορεί να επιστρέψει πολλές τιμές </a:t>
            </a:r>
          </a:p>
        </p:txBody>
      </p:sp>
    </p:spTree>
    <p:extLst>
      <p:ext uri="{BB962C8B-B14F-4D97-AF65-F5344CB8AC3E}">
        <p14:creationId xmlns:p14="http://schemas.microsoft.com/office/powerpoint/2010/main" val="599242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dirty="0"/>
              <a:t>Iasonas Kakandris</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US" dirty="0"/>
              <a:t>Thank you</a:t>
            </a:r>
            <a:endParaRPr dirty="0"/>
          </a:p>
        </p:txBody>
      </p:sp>
    </p:spTree>
    <p:extLst>
      <p:ext uri="{BB962C8B-B14F-4D97-AF65-F5344CB8AC3E}">
        <p14:creationId xmlns:p14="http://schemas.microsoft.com/office/powerpoint/2010/main" val="2049204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dirty="0"/>
              <a:t>Dictionaries</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01</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579525" y="2388200"/>
            <a:ext cx="3789223" cy="1401922"/>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l-GR" dirty="0" err="1"/>
              <a:t>Dicts</a:t>
            </a:r>
            <a:r>
              <a:rPr lang="el-GR" dirty="0"/>
              <a:t> χρησιμοποιούνται για να αποθηκεύσουμε </a:t>
            </a:r>
            <a:r>
              <a:rPr lang="el-GR" dirty="0" err="1"/>
              <a:t>key</a:t>
            </a:r>
            <a:r>
              <a:rPr lang="el-GR" dirty="0"/>
              <a:t> </a:t>
            </a:r>
            <a:r>
              <a:rPr lang="el-GR" dirty="0" err="1"/>
              <a:t>value</a:t>
            </a:r>
            <a:r>
              <a:rPr lang="el-GR" dirty="0"/>
              <a:t> </a:t>
            </a:r>
            <a:r>
              <a:rPr lang="el-GR" dirty="0" err="1"/>
              <a:t>pairs</a:t>
            </a:r>
            <a:r>
              <a:rPr lang="el-GR"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2" name="Google Shape;722;p47">
            <a:extLst>
              <a:ext uri="{FF2B5EF4-FFF2-40B4-BE49-F238E27FC236}">
                <a16:creationId xmlns:a16="http://schemas.microsoft.com/office/drawing/2014/main" id="{8B478619-AD90-9D72-7F64-0906F0DBB747}"/>
              </a:ext>
            </a:extLst>
          </p:cNvPr>
          <p:cNvSpPr txBox="1">
            <a:spLocks noGrp="1"/>
          </p:cNvSpPr>
          <p:nvPr>
            <p:ph type="title"/>
          </p:nvPr>
        </p:nvSpPr>
        <p:spPr>
          <a:xfrm>
            <a:off x="2916961" y="667228"/>
            <a:ext cx="2611463" cy="6381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Item</a:t>
            </a:r>
          </a:p>
        </p:txBody>
      </p:sp>
      <p:sp>
        <p:nvSpPr>
          <p:cNvPr id="3" name="Google Shape;531;p41">
            <a:extLst>
              <a:ext uri="{FF2B5EF4-FFF2-40B4-BE49-F238E27FC236}">
                <a16:creationId xmlns:a16="http://schemas.microsoft.com/office/drawing/2014/main" id="{FFAFD54A-E97C-FA72-8432-ECB65CBA8CB4}"/>
              </a:ext>
            </a:extLst>
          </p:cNvPr>
          <p:cNvSpPr txBox="1">
            <a:spLocks/>
          </p:cNvSpPr>
          <p:nvPr/>
        </p:nvSpPr>
        <p:spPr>
          <a:xfrm flipH="1">
            <a:off x="1487997" y="2140226"/>
            <a:ext cx="5469393" cy="1912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naheim"/>
              <a:buNone/>
              <a:defRPr sz="1600" b="0" i="0" u="none" strike="noStrike" cap="none">
                <a:solidFill>
                  <a:schemeClr val="lt1"/>
                </a:solidFill>
                <a:latin typeface="Anaheim"/>
                <a:ea typeface="Anaheim"/>
                <a:cs typeface="Anaheim"/>
                <a:sym typeface="Anaheim"/>
              </a:defRPr>
            </a:lvl1pPr>
            <a:lvl2pPr marL="914400" marR="0" lvl="1"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l-GR" dirty="0"/>
              <a:t>Για να βρεις ένα </a:t>
            </a:r>
            <a:r>
              <a:rPr lang="el-GR" dirty="0" err="1"/>
              <a:t>value</a:t>
            </a:r>
            <a:r>
              <a:rPr lang="el-GR" dirty="0"/>
              <a:t> μέσα σε </a:t>
            </a:r>
            <a:r>
              <a:rPr lang="el-GR" dirty="0" err="1"/>
              <a:t>dictionary</a:t>
            </a:r>
            <a:r>
              <a:rPr lang="el-GR" dirty="0"/>
              <a:t> γράφεις το </a:t>
            </a:r>
            <a:r>
              <a:rPr lang="el-GR" dirty="0" err="1"/>
              <a:t>key</a:t>
            </a:r>
            <a:r>
              <a:rPr lang="el-GR" dirty="0"/>
              <a:t> του ώστε να έχεις πρόσβαση σε αυτό</a:t>
            </a:r>
          </a:p>
          <a:p>
            <a:pPr marL="0" indent="0"/>
            <a:r>
              <a:rPr lang="el-GR" dirty="0"/>
              <a:t>Αν έχεις μια λίστα </a:t>
            </a:r>
            <a:r>
              <a:rPr lang="el-GR" dirty="0" err="1"/>
              <a:t>απο</a:t>
            </a:r>
            <a:r>
              <a:rPr lang="el-GR" dirty="0"/>
              <a:t> αντικείμενα τότε βάζει το </a:t>
            </a:r>
            <a:r>
              <a:rPr lang="el-GR" dirty="0" err="1"/>
              <a:t>index</a:t>
            </a:r>
            <a:r>
              <a:rPr lang="el-GR" dirty="0"/>
              <a:t> του αντικειμένου που θες και το </a:t>
            </a:r>
            <a:r>
              <a:rPr lang="el-GR" dirty="0" err="1"/>
              <a:t>key</a:t>
            </a:r>
            <a:r>
              <a:rPr lang="el-GR" dirty="0"/>
              <a:t> της τιμής που θες.</a:t>
            </a:r>
          </a:p>
          <a:p>
            <a:pPr marL="0" indent="0"/>
            <a:endParaRPr lang="el-GR" dirty="0"/>
          </a:p>
          <a:p>
            <a:pPr marL="0" indent="0"/>
            <a:r>
              <a:rPr lang="el-GR" dirty="0" err="1"/>
              <a:t>Tα</a:t>
            </a:r>
            <a:r>
              <a:rPr lang="el-GR" dirty="0"/>
              <a:t> </a:t>
            </a:r>
            <a:r>
              <a:rPr lang="el-GR" dirty="0" err="1"/>
              <a:t>Dict</a:t>
            </a:r>
            <a:r>
              <a:rPr lang="el-GR" dirty="0"/>
              <a:t> είναι παρόμοια με τις λίστες και θα τις αντιμετωπίζουμε παρομοίως</a:t>
            </a:r>
          </a:p>
        </p:txBody>
      </p:sp>
    </p:spTree>
    <p:extLst>
      <p:ext uri="{BB962C8B-B14F-4D97-AF65-F5344CB8AC3E}">
        <p14:creationId xmlns:p14="http://schemas.microsoft.com/office/powerpoint/2010/main" val="3217549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38"/>
          <p:cNvSpPr txBox="1">
            <a:spLocks noGrp="1"/>
          </p:cNvSpPr>
          <p:nvPr>
            <p:ph type="title"/>
          </p:nvPr>
        </p:nvSpPr>
        <p:spPr>
          <a:xfrm>
            <a:off x="914673" y="1661062"/>
            <a:ext cx="8520600" cy="13827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US" sz="7000" dirty="0"/>
              <a:t>If statement</a:t>
            </a:r>
            <a:endParaRPr lang="en" sz="7000" dirty="0"/>
          </a:p>
        </p:txBody>
      </p:sp>
      <p:sp>
        <p:nvSpPr>
          <p:cNvPr id="4" name="Google Shape;375;p32">
            <a:extLst>
              <a:ext uri="{FF2B5EF4-FFF2-40B4-BE49-F238E27FC236}">
                <a16:creationId xmlns:a16="http://schemas.microsoft.com/office/drawing/2014/main" id="{3EE3AF99-B853-16C4-779E-B08D7DBEB171}"/>
              </a:ext>
            </a:extLst>
          </p:cNvPr>
          <p:cNvSpPr txBox="1">
            <a:spLocks/>
          </p:cNvSpPr>
          <p:nvPr/>
        </p:nvSpPr>
        <p:spPr>
          <a:xfrm>
            <a:off x="532995" y="1585172"/>
            <a:ext cx="8425200" cy="489600"/>
          </a:xfrm>
          <a:prstGeom prst="rect">
            <a:avLst/>
          </a:prstGeom>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8000" dirty="0">
                <a:solidFill>
                  <a:schemeClr val="bg2"/>
                </a:solidFill>
              </a:rPr>
              <a:t>0</a:t>
            </a:r>
            <a:r>
              <a:rPr lang="el-GR" sz="8000" dirty="0">
                <a:solidFill>
                  <a:schemeClr val="bg2"/>
                </a:solidFill>
              </a:rPr>
              <a:t>2</a:t>
            </a:r>
            <a:endParaRPr lang="en" sz="8000" dirty="0">
              <a:solidFill>
                <a:schemeClr val="bg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1"/>
          <p:cNvSpPr txBox="1">
            <a:spLocks noGrp="1"/>
          </p:cNvSpPr>
          <p:nvPr>
            <p:ph type="subTitle" idx="1"/>
          </p:nvPr>
        </p:nvSpPr>
        <p:spPr>
          <a:xfrm flipH="1">
            <a:off x="424954" y="1914939"/>
            <a:ext cx="7248054" cy="228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GR" dirty="0" err="1"/>
              <a:t>If</a:t>
            </a:r>
            <a:r>
              <a:rPr lang="el-GR" dirty="0"/>
              <a:t> </a:t>
            </a:r>
            <a:r>
              <a:rPr lang="el-GR" dirty="0" err="1"/>
              <a:t>statements</a:t>
            </a:r>
            <a:r>
              <a:rPr lang="el-GR" dirty="0"/>
              <a:t> χρησιμοποιούνται για να δούμε αν μια σύγκριση που κάνουμε είναι αληθής ή </a:t>
            </a:r>
            <a:r>
              <a:rPr lang="el-GR" dirty="0" err="1"/>
              <a:t>οχι</a:t>
            </a:r>
            <a:r>
              <a:rPr lang="el-GR" dirty="0"/>
              <a:t>. Για να γίνει αυτή η σύγκριση </a:t>
            </a:r>
            <a:r>
              <a:rPr lang="el-GR" dirty="0" err="1"/>
              <a:t>χρησιμοπιούμε</a:t>
            </a:r>
            <a:r>
              <a:rPr lang="el-GR" dirty="0"/>
              <a:t> τους λεγόμενους λογικούς τελεστές οι οποίοι είναι</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Equals: a == b</a:t>
            </a:r>
          </a:p>
          <a:p>
            <a:pPr marL="0" lvl="0" indent="0" algn="l" rtl="0">
              <a:spcBef>
                <a:spcPts val="0"/>
              </a:spcBef>
              <a:spcAft>
                <a:spcPts val="0"/>
              </a:spcAft>
              <a:buNone/>
            </a:pPr>
            <a:r>
              <a:rPr lang="en-US" dirty="0"/>
              <a:t>- Not Equals: a != b</a:t>
            </a:r>
          </a:p>
          <a:p>
            <a:pPr marL="0" lvl="0" indent="0" algn="l" rtl="0">
              <a:spcBef>
                <a:spcPts val="0"/>
              </a:spcBef>
              <a:spcAft>
                <a:spcPts val="0"/>
              </a:spcAft>
              <a:buNone/>
            </a:pPr>
            <a:r>
              <a:rPr lang="en-US" dirty="0"/>
              <a:t>- Less than: a &lt; b</a:t>
            </a:r>
          </a:p>
          <a:p>
            <a:pPr marL="0" lvl="0" indent="0" algn="l" rtl="0">
              <a:spcBef>
                <a:spcPts val="0"/>
              </a:spcBef>
              <a:spcAft>
                <a:spcPts val="0"/>
              </a:spcAft>
              <a:buNone/>
            </a:pPr>
            <a:r>
              <a:rPr lang="en-US" dirty="0"/>
              <a:t>- Less than or equal to: a &lt;= b</a:t>
            </a:r>
          </a:p>
          <a:p>
            <a:pPr marL="0" lvl="0" indent="0" algn="l" rtl="0">
              <a:spcBef>
                <a:spcPts val="0"/>
              </a:spcBef>
              <a:spcAft>
                <a:spcPts val="0"/>
              </a:spcAft>
              <a:buNone/>
            </a:pPr>
            <a:r>
              <a:rPr lang="en-US" dirty="0"/>
              <a:t>- Greater than: a &gt; b</a:t>
            </a:r>
          </a:p>
          <a:p>
            <a:pPr marL="0" lvl="0" indent="0" algn="l" rtl="0">
              <a:spcBef>
                <a:spcPts val="0"/>
              </a:spcBef>
              <a:spcAft>
                <a:spcPts val="0"/>
              </a:spcAft>
              <a:buNone/>
            </a:pPr>
            <a:r>
              <a:rPr lang="en-US" dirty="0"/>
              <a:t>- Greater than or equal to: a &gt;= b</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3624470" y="1241887"/>
            <a:ext cx="5086538" cy="21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dirty="0"/>
              <a:t>αυτοί οι τελεστές χρησιμοποιούνται για να δημιουργήσουμε τις </a:t>
            </a:r>
            <a:r>
              <a:rPr lang="el-GR" dirty="0" err="1"/>
              <a:t>if</a:t>
            </a:r>
            <a:r>
              <a:rPr lang="el-GR" dirty="0"/>
              <a:t> </a:t>
            </a:r>
            <a:r>
              <a:rPr lang="el-GR" dirty="0" err="1"/>
              <a:t>statements</a:t>
            </a:r>
            <a:endParaRPr lang="el-GR" dirty="0"/>
          </a:p>
          <a:p>
            <a:pPr marL="0" lvl="0" indent="0" algn="ctr" rtl="0">
              <a:spcBef>
                <a:spcPts val="0"/>
              </a:spcBef>
              <a:spcAft>
                <a:spcPts val="0"/>
              </a:spcAft>
              <a:buNone/>
            </a:pPr>
            <a:endParaRPr lang="el-GR" dirty="0"/>
          </a:p>
          <a:p>
            <a:pPr marL="0" lvl="0" indent="0" algn="ctr" rtl="0">
              <a:spcBef>
                <a:spcPts val="0"/>
              </a:spcBef>
              <a:spcAft>
                <a:spcPts val="0"/>
              </a:spcAft>
              <a:buNone/>
            </a:pPr>
            <a:r>
              <a:rPr lang="el-GR" dirty="0"/>
              <a:t>Στις </a:t>
            </a:r>
            <a:r>
              <a:rPr lang="el-GR" dirty="0" err="1"/>
              <a:t>if</a:t>
            </a:r>
            <a:r>
              <a:rPr lang="el-GR" dirty="0"/>
              <a:t> </a:t>
            </a:r>
            <a:r>
              <a:rPr lang="el-GR" dirty="0" err="1"/>
              <a:t>statements</a:t>
            </a:r>
            <a:r>
              <a:rPr lang="el-GR" dirty="0"/>
              <a:t> για να τρέξει ο κατάλληλος κώδικας ανάλογα με το αν η έκφραση είναι σωστή ή λάθος πρέπει να έχουμε αφήσει σωστά κενά. όπως αναφέραμε στο 1ο μάθημα, γραμμές που έχουν κενό στην αρχή λειτουργούν σαν κομμάτια κώδικα μαζί με την από πάνω γραμμή. Στην προκειμένη περίπτωση για να γράψουμε σωστά μια </a:t>
            </a:r>
            <a:r>
              <a:rPr lang="el-GR" dirty="0" err="1"/>
              <a:t>if</a:t>
            </a:r>
            <a:r>
              <a:rPr lang="el-GR" dirty="0"/>
              <a:t> </a:t>
            </a:r>
            <a:r>
              <a:rPr lang="el-GR" dirty="0" err="1"/>
              <a:t>statement</a:t>
            </a:r>
            <a:r>
              <a:rPr lang="el-GR" dirty="0"/>
              <a:t> θα πρέπει αυτό που θέλουμε να τρέξει αν η πρόταση είναι αληθής να έχει κενό στην αρχή της γραμμής του.</a:t>
            </a:r>
          </a:p>
        </p:txBody>
      </p:sp>
    </p:spTree>
    <p:extLst>
      <p:ext uri="{BB962C8B-B14F-4D97-AF65-F5344CB8AC3E}">
        <p14:creationId xmlns:p14="http://schemas.microsoft.com/office/powerpoint/2010/main" val="1162132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4" name="Google Shape;434;p35"/>
          <p:cNvSpPr txBox="1">
            <a:spLocks noGrp="1"/>
          </p:cNvSpPr>
          <p:nvPr>
            <p:ph type="title"/>
          </p:nvPr>
        </p:nvSpPr>
        <p:spPr>
          <a:xfrm>
            <a:off x="127800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Elif</a:t>
            </a:r>
            <a:endParaRPr lang="en-US" dirty="0"/>
          </a:p>
        </p:txBody>
      </p:sp>
      <p:grpSp>
        <p:nvGrpSpPr>
          <p:cNvPr id="437" name="Google Shape;437;p35"/>
          <p:cNvGrpSpPr/>
          <p:nvPr/>
        </p:nvGrpSpPr>
        <p:grpSpPr>
          <a:xfrm>
            <a:off x="6739789" y="2872050"/>
            <a:ext cx="2404115" cy="2123775"/>
            <a:chOff x="6739789" y="1500450"/>
            <a:chExt cx="2404115" cy="2123775"/>
          </a:xfrm>
        </p:grpSpPr>
        <p:sp>
          <p:nvSpPr>
            <p:cNvPr id="438" name="Google Shape;438;p35"/>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35"/>
          <p:cNvGrpSpPr/>
          <p:nvPr/>
        </p:nvGrpSpPr>
        <p:grpSpPr>
          <a:xfrm>
            <a:off x="10" y="128850"/>
            <a:ext cx="2428766" cy="2123775"/>
            <a:chOff x="10" y="1500450"/>
            <a:chExt cx="2428766" cy="2123775"/>
          </a:xfrm>
        </p:grpSpPr>
        <p:sp>
          <p:nvSpPr>
            <p:cNvPr id="444" name="Google Shape;444;p35"/>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394;p34">
            <a:extLst>
              <a:ext uri="{FF2B5EF4-FFF2-40B4-BE49-F238E27FC236}">
                <a16:creationId xmlns:a16="http://schemas.microsoft.com/office/drawing/2014/main" id="{B538697F-8EB4-0D7A-6BB2-7BF327CADA7A}"/>
              </a:ext>
            </a:extLst>
          </p:cNvPr>
          <p:cNvSpPr txBox="1">
            <a:spLocks/>
          </p:cNvSpPr>
          <p:nvPr/>
        </p:nvSpPr>
        <p:spPr>
          <a:xfrm flipH="1">
            <a:off x="1731802" y="1897175"/>
            <a:ext cx="5680396" cy="1992284"/>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Overpass Mono"/>
              <a:buNone/>
              <a:defRPr sz="2200" b="1" i="0" u="none" strike="noStrike" cap="none">
                <a:solidFill>
                  <a:schemeClr val="lt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9pPr>
          </a:lstStyle>
          <a:p>
            <a:r>
              <a:rPr lang="el-GR" dirty="0"/>
              <a:t>η </a:t>
            </a:r>
            <a:r>
              <a:rPr lang="el-GR" dirty="0" err="1"/>
              <a:t>elif</a:t>
            </a:r>
            <a:r>
              <a:rPr lang="el-GR" dirty="0"/>
              <a:t> χρησιμοποιείται σαν να λέμε: "Αν το προηγούμενο που τσεκάραμε ήταν λάθος, τσέκαρε αυτό"</a:t>
            </a:r>
          </a:p>
        </p:txBody>
      </p:sp>
    </p:spTree>
    <p:extLst>
      <p:ext uri="{BB962C8B-B14F-4D97-AF65-F5344CB8AC3E}">
        <p14:creationId xmlns:p14="http://schemas.microsoft.com/office/powerpoint/2010/main" val="4273460074"/>
      </p:ext>
    </p:extLst>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1085</TotalTime>
  <Words>845</Words>
  <Application>Microsoft Office PowerPoint</Application>
  <PresentationFormat>Προβολή στην οθόνη (16:9)</PresentationFormat>
  <Paragraphs>91</Paragraphs>
  <Slides>26</Slides>
  <Notes>26</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26</vt:i4>
      </vt:variant>
    </vt:vector>
  </HeadingPairs>
  <TitlesOfParts>
    <vt:vector size="31" baseType="lpstr">
      <vt:lpstr>Overpass Mono</vt:lpstr>
      <vt:lpstr>Arial</vt:lpstr>
      <vt:lpstr>Barlow Condensed ExtraBold</vt:lpstr>
      <vt:lpstr>Anaheim</vt:lpstr>
      <vt:lpstr>Programming Lesson by Slidesgo</vt:lpstr>
      <vt:lpstr>Lesson 2 – Loops Ifs Functions</vt:lpstr>
      <vt:lpstr>TABLE OF CONTENTS</vt:lpstr>
      <vt:lpstr>Dictionaries</vt:lpstr>
      <vt:lpstr>Παρουσίαση του PowerPoint</vt:lpstr>
      <vt:lpstr>Item</vt:lpstr>
      <vt:lpstr>If statement</vt:lpstr>
      <vt:lpstr>Παρουσίαση του PowerPoint</vt:lpstr>
      <vt:lpstr>Παρουσίαση του PowerPoint</vt:lpstr>
      <vt:lpstr>Elif</vt:lpstr>
      <vt:lpstr>Else</vt:lpstr>
      <vt:lpstr>Παρουσίαση του PowerPoint</vt:lpstr>
      <vt:lpstr>Not</vt:lpstr>
      <vt:lpstr>For loops</vt:lpstr>
      <vt:lpstr>Παρουσίαση του PowerPoint</vt:lpstr>
      <vt:lpstr>in range</vt:lpstr>
      <vt:lpstr>Nested for loops</vt:lpstr>
      <vt:lpstr>While loops</vt:lpstr>
      <vt:lpstr>Παρουσίαση του PowerPoint</vt:lpstr>
      <vt:lpstr>break</vt:lpstr>
      <vt:lpstr>Functions</vt:lpstr>
      <vt:lpstr>Παρουσίαση του PowerPoint</vt:lpstr>
      <vt:lpstr>Creating a function </vt:lpstr>
      <vt:lpstr>Arguments</vt:lpstr>
      <vt:lpstr>Default parameter value </vt:lpstr>
      <vt:lpstr>Return Values </vt:lpstr>
      <vt:lpstr>Iasonas Kakandris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1 - Basics</dc:title>
  <dc:creator>Iasonas Kakandris</dc:creator>
  <cp:lastModifiedBy>Iasonas Kakandris</cp:lastModifiedBy>
  <cp:revision>26</cp:revision>
  <dcterms:modified xsi:type="dcterms:W3CDTF">2024-05-15T12:11:39Z</dcterms:modified>
</cp:coreProperties>
</file>