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8" r:id="rId3"/>
    <p:sldId id="261" r:id="rId4"/>
    <p:sldId id="262" r:id="rId5"/>
    <p:sldId id="318" r:id="rId6"/>
    <p:sldId id="267" r:id="rId7"/>
    <p:sldId id="270" r:id="rId8"/>
    <p:sldId id="312" r:id="rId9"/>
    <p:sldId id="313" r:id="rId10"/>
    <p:sldId id="314" r:id="rId11"/>
    <p:sldId id="315" r:id="rId12"/>
    <p:sldId id="316" r:id="rId13"/>
    <p:sldId id="301" r:id="rId14"/>
    <p:sldId id="302" r:id="rId15"/>
    <p:sldId id="317" r:id="rId16"/>
    <p:sldId id="319" r:id="rId17"/>
    <p:sldId id="303" r:id="rId18"/>
    <p:sldId id="320" r:id="rId19"/>
    <p:sldId id="272" r:id="rId20"/>
    <p:sldId id="305" r:id="rId21"/>
    <p:sldId id="307" r:id="rId22"/>
    <p:sldId id="308" r:id="rId23"/>
    <p:sldId id="309" r:id="rId24"/>
    <p:sldId id="276" r:id="rId25"/>
    <p:sldId id="310" r:id="rId26"/>
    <p:sldId id="311" r:id="rId27"/>
  </p:sldIdLst>
  <p:sldSz cx="9144000" cy="5143500" type="screen16x9"/>
  <p:notesSz cx="6858000" cy="9144000"/>
  <p:embeddedFontLst>
    <p:embeddedFont>
      <p:font typeface="Anaheim" panose="020B0604020202020204" charset="0"/>
      <p:regular r:id="rId29"/>
    </p:embeddedFont>
    <p:embeddedFont>
      <p:font typeface="Barlow Condensed ExtraBold" panose="00000906000000000000" pitchFamily="2" charset="0"/>
      <p:bold r:id="rId30"/>
      <p:boldItalic r:id="rId31"/>
    </p:embeddedFont>
    <p:embeddedFont>
      <p:font typeface="Overpass Mono"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DC5D0-B862-4036-AB43-01B51E2CA719}">
  <a:tblStyle styleId="{B81DC5D0-B862-4036-AB43-01B51E2CA7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FA96AF-602A-48EC-ADB1-81503C761F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90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85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82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03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0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059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720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00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9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10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7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819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4058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7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92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8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60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1" r:id="rId8"/>
    <p:sldLayoutId id="2147483665"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Lesson 2 – Loops Ifs Functions</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Learning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Else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Μπαίνει στο τέλος των </a:t>
            </a:r>
            <a:r>
              <a:rPr lang="el-GR" dirty="0" err="1"/>
              <a:t>if</a:t>
            </a:r>
            <a:r>
              <a:rPr lang="el-GR" dirty="0"/>
              <a:t> </a:t>
            </a:r>
            <a:r>
              <a:rPr lang="el-GR" dirty="0" err="1"/>
              <a:t>statements</a:t>
            </a:r>
            <a:r>
              <a:rPr lang="el-GR" dirty="0"/>
              <a:t> και χρησιμοποιείται σαν τελική λύση. Δηλαδή αν όλα τα προηγούμενα ήταν λάθος, τότε τρέξε αυτό το κομμάτι του κώδικα.</a:t>
            </a:r>
          </a:p>
        </p:txBody>
      </p:sp>
    </p:spTree>
    <p:extLst>
      <p:ext uri="{BB962C8B-B14F-4D97-AF65-F5344CB8AC3E}">
        <p14:creationId xmlns:p14="http://schemas.microsoft.com/office/powerpoint/2010/main" val="4914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159565" y="1948070"/>
            <a:ext cx="6044340" cy="2692008"/>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solidFill>
                  <a:schemeClr val="tx2"/>
                </a:solidFill>
              </a:rPr>
              <a:t>Σημείωση</a:t>
            </a:r>
            <a:r>
              <a:rPr lang="el-GR" dirty="0"/>
              <a:t> : Στις </a:t>
            </a:r>
            <a:r>
              <a:rPr lang="el-GR" dirty="0" err="1"/>
              <a:t>if</a:t>
            </a:r>
            <a:r>
              <a:rPr lang="el-GR" dirty="0"/>
              <a:t> </a:t>
            </a:r>
            <a:r>
              <a:rPr lang="el-GR" dirty="0" err="1"/>
              <a:t>statements</a:t>
            </a:r>
            <a:r>
              <a:rPr lang="el-GR" dirty="0"/>
              <a:t> το πρόγραμμα μπαίνει και ελέγχει σε σειρά την μία μετά την άλλη. Αν η </a:t>
            </a:r>
            <a:r>
              <a:rPr lang="el-GR" dirty="0" err="1"/>
              <a:t>if</a:t>
            </a:r>
            <a:r>
              <a:rPr lang="el-GR" dirty="0"/>
              <a:t> δεν </a:t>
            </a:r>
            <a:r>
              <a:rPr lang="el-GR" dirty="0" err="1"/>
              <a:t>ειναι</a:t>
            </a:r>
            <a:r>
              <a:rPr lang="el-GR" dirty="0"/>
              <a:t> σωστή πάει στην </a:t>
            </a:r>
            <a:r>
              <a:rPr lang="el-GR" dirty="0" err="1"/>
              <a:t>elif</a:t>
            </a:r>
            <a:r>
              <a:rPr lang="el-GR" dirty="0"/>
              <a:t> και μετά στην </a:t>
            </a:r>
            <a:r>
              <a:rPr lang="el-GR" dirty="0" err="1"/>
              <a:t>else</a:t>
            </a:r>
            <a:r>
              <a:rPr lang="el-GR" dirty="0"/>
              <a:t>. Αν και η </a:t>
            </a:r>
            <a:r>
              <a:rPr lang="el-GR" dirty="0" err="1"/>
              <a:t>if</a:t>
            </a:r>
            <a:r>
              <a:rPr lang="el-GR" dirty="0"/>
              <a:t> και η </a:t>
            </a:r>
            <a:r>
              <a:rPr lang="el-GR" dirty="0" err="1"/>
              <a:t>elif</a:t>
            </a:r>
            <a:r>
              <a:rPr lang="el-GR" dirty="0"/>
              <a:t> </a:t>
            </a:r>
            <a:r>
              <a:rPr lang="el-GR" dirty="0" err="1"/>
              <a:t>ειναι</a:t>
            </a:r>
            <a:r>
              <a:rPr lang="el-GR" dirty="0"/>
              <a:t> σωστή θα πάει στην </a:t>
            </a:r>
            <a:r>
              <a:rPr lang="el-GR" dirty="0" err="1"/>
              <a:t>if</a:t>
            </a:r>
            <a:r>
              <a:rPr lang="el-GR" dirty="0"/>
              <a:t> και δεν θα πάει ποτέ στην </a:t>
            </a:r>
            <a:r>
              <a:rPr lang="el-GR" dirty="0" err="1"/>
              <a:t>elif</a:t>
            </a:r>
            <a:r>
              <a:rPr lang="el-GR" dirty="0"/>
              <a:t>.</a:t>
            </a:r>
          </a:p>
        </p:txBody>
      </p:sp>
    </p:spTree>
    <p:extLst>
      <p:ext uri="{BB962C8B-B14F-4D97-AF65-F5344CB8AC3E}">
        <p14:creationId xmlns:p14="http://schemas.microsoft.com/office/powerpoint/2010/main" val="419404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318053" y="760579"/>
            <a:ext cx="8309112"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000" dirty="0"/>
              <a:t>Πέρα </a:t>
            </a:r>
            <a:r>
              <a:rPr lang="el-GR" sz="2000" dirty="0" err="1"/>
              <a:t>απο</a:t>
            </a:r>
            <a:r>
              <a:rPr lang="el-GR" sz="2000" dirty="0"/>
              <a:t> τους τελεστές που προαναφέραμε, μπορεί να θέλουμε να ελέγξουμε 2 καταστάσεις για να τρέξει ένα κομμάτι κώδικα. Για να το κάνουμε αυτό μπορούμε να </a:t>
            </a:r>
            <a:r>
              <a:rPr lang="el-GR" sz="2000" dirty="0" err="1"/>
              <a:t>χρησιμοποιοήσουμε</a:t>
            </a:r>
            <a:r>
              <a:rPr lang="el-GR" sz="2000" dirty="0"/>
              <a:t> τους τελεστές and , </a:t>
            </a:r>
            <a:r>
              <a:rPr lang="el-GR" sz="2000" dirty="0" err="1"/>
              <a:t>or</a:t>
            </a:r>
            <a:r>
              <a:rPr lang="el-GR" sz="2000" dirty="0"/>
              <a:t> , </a:t>
            </a:r>
            <a:r>
              <a:rPr lang="el-GR" sz="2000" dirty="0" err="1"/>
              <a:t>not</a:t>
            </a:r>
            <a:endParaRPr lang="en-US" sz="2000" dirty="0"/>
          </a:p>
        </p:txBody>
      </p:sp>
      <p:sp>
        <p:nvSpPr>
          <p:cNvPr id="662" name="Google Shape;662;p43"/>
          <p:cNvSpPr txBox="1">
            <a:spLocks noGrp="1"/>
          </p:cNvSpPr>
          <p:nvPr>
            <p:ph type="title"/>
          </p:nvPr>
        </p:nvSpPr>
        <p:spPr>
          <a:xfrm>
            <a:off x="6347791" y="2784600"/>
            <a:ext cx="1957499" cy="5478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Not</a:t>
            </a:r>
          </a:p>
        </p:txBody>
      </p:sp>
      <p:sp>
        <p:nvSpPr>
          <p:cNvPr id="663" name="Google Shape;663;p43"/>
          <p:cNvSpPr txBox="1">
            <a:spLocks noGrp="1"/>
          </p:cNvSpPr>
          <p:nvPr>
            <p:ph type="subTitle" idx="2"/>
          </p:nvPr>
        </p:nvSpPr>
        <p:spPr>
          <a:xfrm>
            <a:off x="742700" y="3640513"/>
            <a:ext cx="2087717" cy="125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2 ή περισσότερες προϋποθέσεις να ισχύουν</a:t>
            </a:r>
            <a:endParaRPr lang="en-US" dirty="0"/>
          </a:p>
        </p:txBody>
      </p:sp>
      <p:sp>
        <p:nvSpPr>
          <p:cNvPr id="664" name="Google Shape;664;p43"/>
          <p:cNvSpPr txBox="1">
            <a:spLocks noGrp="1"/>
          </p:cNvSpPr>
          <p:nvPr>
            <p:ph type="title" idx="3"/>
          </p:nvPr>
        </p:nvSpPr>
        <p:spPr>
          <a:xfrm>
            <a:off x="838710" y="2784600"/>
            <a:ext cx="1895699"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And</a:t>
            </a:r>
          </a:p>
        </p:txBody>
      </p:sp>
      <p:sp>
        <p:nvSpPr>
          <p:cNvPr id="665" name="Google Shape;665;p43"/>
          <p:cNvSpPr txBox="1">
            <a:spLocks noGrp="1"/>
          </p:cNvSpPr>
          <p:nvPr>
            <p:ph type="subTitle" idx="4"/>
          </p:nvPr>
        </p:nvSpPr>
        <p:spPr>
          <a:xfrm>
            <a:off x="3593250" y="3640513"/>
            <a:ext cx="1957500" cy="9712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1 εκ των πολλών προϋποθέσεων να ισχύουν</a:t>
            </a:r>
            <a:endParaRPr lang="en-US" dirty="0"/>
          </a:p>
        </p:txBody>
      </p:sp>
      <p:sp>
        <p:nvSpPr>
          <p:cNvPr id="666" name="Google Shape;666;p43"/>
          <p:cNvSpPr txBox="1">
            <a:spLocks noGrp="1"/>
          </p:cNvSpPr>
          <p:nvPr>
            <p:ph type="title" idx="5"/>
          </p:nvPr>
        </p:nvSpPr>
        <p:spPr>
          <a:xfrm>
            <a:off x="3565518" y="279362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Or</a:t>
            </a:r>
          </a:p>
        </p:txBody>
      </p:sp>
      <p:sp>
        <p:nvSpPr>
          <p:cNvPr id="12" name="Google Shape;665;p43">
            <a:extLst>
              <a:ext uri="{FF2B5EF4-FFF2-40B4-BE49-F238E27FC236}">
                <a16:creationId xmlns:a16="http://schemas.microsoft.com/office/drawing/2014/main" id="{487B3951-80AB-5B8B-ACD0-6C6534F28F35}"/>
              </a:ext>
            </a:extLst>
          </p:cNvPr>
          <p:cNvSpPr txBox="1">
            <a:spLocks/>
          </p:cNvSpPr>
          <p:nvPr/>
        </p:nvSpPr>
        <p:spPr>
          <a:xfrm>
            <a:off x="6289112" y="3618853"/>
            <a:ext cx="2074856" cy="971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φέρνει το αντίθετο αποτέλεσμα, δηλαδή αν κάτι </a:t>
            </a:r>
            <a:r>
              <a:rPr lang="el-GR" dirty="0" err="1"/>
              <a:t>ειναι</a:t>
            </a:r>
            <a:r>
              <a:rPr lang="el-GR" dirty="0"/>
              <a:t> σωστό το αποτέλεσμα της </a:t>
            </a:r>
            <a:r>
              <a:rPr lang="el-GR" dirty="0" err="1"/>
              <a:t>not</a:t>
            </a:r>
            <a:r>
              <a:rPr lang="el-GR" dirty="0"/>
              <a:t> θα είναι λάθος</a:t>
            </a:r>
            <a:endParaRPr lang="en-US" dirty="0"/>
          </a:p>
        </p:txBody>
      </p:sp>
    </p:spTree>
    <p:extLst>
      <p:ext uri="{BB962C8B-B14F-4D97-AF65-F5344CB8AC3E}">
        <p14:creationId xmlns:p14="http://schemas.microsoft.com/office/powerpoint/2010/main" val="81471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For loops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l-GR" dirty="0"/>
              <a:t>3</a:t>
            </a:r>
            <a:endParaRPr dirty="0"/>
          </a:p>
        </p:txBody>
      </p:sp>
    </p:spTree>
    <p:extLst>
      <p:ext uri="{BB962C8B-B14F-4D97-AF65-F5344CB8AC3E}">
        <p14:creationId xmlns:p14="http://schemas.microsoft.com/office/powerpoint/2010/main" val="138536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1"/>
            <a:ext cx="4775112" cy="2154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For </a:t>
            </a:r>
            <a:r>
              <a:rPr lang="el-GR" dirty="0" err="1"/>
              <a:t>loops</a:t>
            </a:r>
            <a:r>
              <a:rPr lang="el-GR" dirty="0"/>
              <a:t> είναι διαδικασίες που τρέχουν για έναν συγκεκριμένο αριθμό φορών. Ονομάζονται στα ελληνικά </a:t>
            </a:r>
            <a:r>
              <a:rPr lang="el-GR" dirty="0" err="1"/>
              <a:t>επαναλμβανόμενοι</a:t>
            </a:r>
            <a:r>
              <a:rPr lang="el-GR" dirty="0"/>
              <a:t> βρόγχοι και χρησιμοποιούνται με λίστες οι άλλους τύπους </a:t>
            </a:r>
            <a:r>
              <a:rPr lang="el-GR" dirty="0" err="1"/>
              <a:t>αποθήκυεσης</a:t>
            </a:r>
            <a:r>
              <a:rPr lang="el-GR" dirty="0"/>
              <a:t> δεδομένων για να έχουμε πρόσβαση στα στοιχεία τους.</a:t>
            </a:r>
          </a:p>
        </p:txBody>
      </p:sp>
    </p:spTree>
    <p:extLst>
      <p:ext uri="{BB962C8B-B14F-4D97-AF65-F5344CB8AC3E}">
        <p14:creationId xmlns:p14="http://schemas.microsoft.com/office/powerpoint/2010/main" val="157456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range</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περάσουμε μέσα </a:t>
            </a:r>
            <a:r>
              <a:rPr lang="el-GR" dirty="0" err="1"/>
              <a:t>απο</a:t>
            </a:r>
            <a:r>
              <a:rPr lang="el-GR" dirty="0"/>
              <a:t> έναν κώδικα συγκεκριμένες φορές χρησιμοποιούμε την συνάρτηση </a:t>
            </a:r>
            <a:r>
              <a:rPr lang="el-GR" dirty="0" err="1"/>
              <a:t>range</a:t>
            </a:r>
            <a:r>
              <a:rPr lang="el-GR" dirty="0"/>
              <a:t>(). Ξεκινώντας </a:t>
            </a:r>
            <a:r>
              <a:rPr lang="el-GR" dirty="0" err="1"/>
              <a:t>απο</a:t>
            </a:r>
            <a:r>
              <a:rPr lang="el-GR" dirty="0"/>
              <a:t> το 0 μπορούμε να επιτελέσουμε ένα κομμάτι κώδικα χ φορές.</a:t>
            </a:r>
          </a:p>
          <a:p>
            <a:pPr marL="0" indent="0"/>
            <a:endParaRPr lang="el-GR" dirty="0"/>
          </a:p>
          <a:p>
            <a:pPr marL="0" indent="0"/>
            <a:r>
              <a:rPr lang="el-GR" dirty="0"/>
              <a:t>Μπορούμε και να προσδιορίσουμε </a:t>
            </a:r>
            <a:r>
              <a:rPr lang="el-GR" dirty="0" err="1"/>
              <a:t>απο</a:t>
            </a:r>
            <a:r>
              <a:rPr lang="el-GR" dirty="0"/>
              <a:t> πότε ξεκινάμε (πχ </a:t>
            </a:r>
            <a:r>
              <a:rPr lang="el-GR" dirty="0" err="1"/>
              <a:t>απο</a:t>
            </a:r>
            <a:r>
              <a:rPr lang="el-GR" dirty="0"/>
              <a:t> το 1), αλλά και κατά πόσο αυξάνεται ο αριθμός κάθε </a:t>
            </a:r>
            <a:r>
              <a:rPr lang="el-GR" dirty="0" err="1"/>
              <a:t>φορα</a:t>
            </a:r>
            <a:r>
              <a:rPr lang="el-GR" dirty="0"/>
              <a:t>. Μπορεί πχ να θέλουμε κάθε φορά να αυξάνεται η μεταβλητή κατά 2.</a:t>
            </a:r>
          </a:p>
        </p:txBody>
      </p:sp>
    </p:spTree>
    <p:extLst>
      <p:ext uri="{BB962C8B-B14F-4D97-AF65-F5344CB8AC3E}">
        <p14:creationId xmlns:p14="http://schemas.microsoft.com/office/powerpoint/2010/main" val="305877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Nested for loops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Σε πολλές περιπτώσεις μπορεί να έχουμε μια for μέσα σε μια άλλη for. Αυτό συμβαίνει όταν έχουμε</a:t>
            </a:r>
          </a:p>
          <a:p>
            <a:pPr marL="0" indent="0"/>
            <a:r>
              <a:rPr lang="el-GR" dirty="0"/>
              <a:t>δισδιάστατους πίνακες ή όταν θέλουμε να συνδυάσουμε 2 πίνακες. Η εσωτερική λούπα θα τρέχει 1 φορά για κάθε επανάληψη της εξωτερικής λούπας.</a:t>
            </a:r>
          </a:p>
        </p:txBody>
      </p:sp>
    </p:spTree>
    <p:extLst>
      <p:ext uri="{BB962C8B-B14F-4D97-AF65-F5344CB8AC3E}">
        <p14:creationId xmlns:p14="http://schemas.microsoft.com/office/powerpoint/2010/main" val="217610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27925" y="168602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While loops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4</a:t>
            </a:r>
            <a:endParaRPr lang="en" sz="8000" dirty="0">
              <a:solidFill>
                <a:schemeClr val="bg2"/>
              </a:solidFill>
            </a:endParaRPr>
          </a:p>
        </p:txBody>
      </p:sp>
    </p:spTree>
    <p:extLst>
      <p:ext uri="{BB962C8B-B14F-4D97-AF65-F5344CB8AC3E}">
        <p14:creationId xmlns:p14="http://schemas.microsoft.com/office/powerpoint/2010/main" val="183112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2"/>
            <a:ext cx="4657193" cy="1758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err="1"/>
              <a:t>While</a:t>
            </a:r>
            <a:r>
              <a:rPr lang="el-GR" dirty="0"/>
              <a:t> </a:t>
            </a:r>
            <a:r>
              <a:rPr lang="el-GR" dirty="0" err="1"/>
              <a:t>loops</a:t>
            </a:r>
            <a:r>
              <a:rPr lang="el-GR" dirty="0"/>
              <a:t> Είναι και αυτοί βρόγχοι επανάληψης οι οποίοι τρέχουν όσο μια σχέση </a:t>
            </a:r>
            <a:r>
              <a:rPr lang="el-GR" dirty="0" err="1"/>
              <a:t>ειναι</a:t>
            </a:r>
            <a:r>
              <a:rPr lang="el-GR" dirty="0"/>
              <a:t> αληθής</a:t>
            </a:r>
          </a:p>
        </p:txBody>
      </p:sp>
    </p:spTree>
    <p:extLst>
      <p:ext uri="{BB962C8B-B14F-4D97-AF65-F5344CB8AC3E}">
        <p14:creationId xmlns:p14="http://schemas.microsoft.com/office/powerpoint/2010/main" val="423645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3" name="Google Shape;663;p43"/>
          <p:cNvSpPr txBox="1">
            <a:spLocks noGrp="1"/>
          </p:cNvSpPr>
          <p:nvPr>
            <p:ph type="subTitle" idx="2"/>
          </p:nvPr>
        </p:nvSpPr>
        <p:spPr>
          <a:xfrm>
            <a:off x="1736180" y="2645702"/>
            <a:ext cx="1976421" cy="16306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err="1"/>
              <a:t>χρησιμποιείται</a:t>
            </a:r>
            <a:r>
              <a:rPr lang="el-GR" dirty="0"/>
              <a:t> για να σταματήσουμε μια </a:t>
            </a:r>
            <a:r>
              <a:rPr lang="el-GR" dirty="0" err="1"/>
              <a:t>loop</a:t>
            </a:r>
            <a:r>
              <a:rPr lang="el-GR" dirty="0"/>
              <a:t> ακόμα και αν η σχέση </a:t>
            </a:r>
            <a:r>
              <a:rPr lang="el-GR" dirty="0" err="1"/>
              <a:t>ειναι</a:t>
            </a:r>
            <a:r>
              <a:rPr lang="el-GR" dirty="0"/>
              <a:t> ακόμα αληθής </a:t>
            </a:r>
          </a:p>
        </p:txBody>
      </p:sp>
      <p:sp>
        <p:nvSpPr>
          <p:cNvPr id="664" name="Google Shape;664;p43"/>
          <p:cNvSpPr txBox="1">
            <a:spLocks noGrp="1"/>
          </p:cNvSpPr>
          <p:nvPr>
            <p:ph type="title" idx="3"/>
          </p:nvPr>
        </p:nvSpPr>
        <p:spPr>
          <a:xfrm>
            <a:off x="1512689" y="1788789"/>
            <a:ext cx="255859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break</a:t>
            </a:r>
          </a:p>
        </p:txBody>
      </p:sp>
      <p:sp>
        <p:nvSpPr>
          <p:cNvPr id="669" name="Google Shape;669;p43"/>
          <p:cNvSpPr txBox="1">
            <a:spLocks noGrp="1"/>
          </p:cNvSpPr>
          <p:nvPr>
            <p:ph type="subTitle" idx="8"/>
          </p:nvPr>
        </p:nvSpPr>
        <p:spPr>
          <a:xfrm>
            <a:off x="5059014" y="2658207"/>
            <a:ext cx="2585998" cy="14030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με το </a:t>
            </a:r>
            <a:r>
              <a:rPr lang="el-GR" dirty="0" err="1"/>
              <a:t>continue</a:t>
            </a:r>
            <a:r>
              <a:rPr lang="el-GR" dirty="0"/>
              <a:t> Μπορούμε να σταματήσουμε την συγκεκριμένη επανάληψη και να συνεχίσει με την επόμενη </a:t>
            </a:r>
          </a:p>
        </p:txBody>
      </p:sp>
      <p:sp>
        <p:nvSpPr>
          <p:cNvPr id="670" name="Google Shape;670;p43"/>
          <p:cNvSpPr txBox="1">
            <a:spLocks noGrp="1"/>
          </p:cNvSpPr>
          <p:nvPr>
            <p:ph type="title" idx="9"/>
          </p:nvPr>
        </p:nvSpPr>
        <p:spPr>
          <a:xfrm>
            <a:off x="5072716" y="1788789"/>
            <a:ext cx="2558595"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Continue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361000" y="1855512"/>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361001" y="2169488"/>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Dicts</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2524900" y="185435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2524900" y="216948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For loop</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361000" y="32654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361001" y="35794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If</a:t>
            </a:r>
            <a:endParaRPr dirty="0"/>
          </a:p>
        </p:txBody>
      </p:sp>
      <p:sp>
        <p:nvSpPr>
          <p:cNvPr id="354" name="Google Shape;354;p29"/>
          <p:cNvSpPr txBox="1">
            <a:spLocks noGrp="1"/>
          </p:cNvSpPr>
          <p:nvPr>
            <p:ph type="ctrTitle" idx="8"/>
          </p:nvPr>
        </p:nvSpPr>
        <p:spPr>
          <a:xfrm flipH="1">
            <a:off x="2524900" y="3264295"/>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2524900" y="3579425"/>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While loop</a:t>
            </a:r>
            <a:endParaRPr dirty="0"/>
          </a:p>
        </p:txBody>
      </p:sp>
      <p:sp>
        <p:nvSpPr>
          <p:cNvPr id="2" name="Google Shape;350;p29">
            <a:extLst>
              <a:ext uri="{FF2B5EF4-FFF2-40B4-BE49-F238E27FC236}">
                <a16:creationId xmlns:a16="http://schemas.microsoft.com/office/drawing/2014/main" id="{E429674A-0F19-CB4C-1A71-CDC0D6EE5FE1}"/>
              </a:ext>
            </a:extLst>
          </p:cNvPr>
          <p:cNvSpPr txBox="1">
            <a:spLocks/>
          </p:cNvSpPr>
          <p:nvPr/>
        </p:nvSpPr>
        <p:spPr>
          <a:xfrm flipH="1">
            <a:off x="5702100" y="1854358"/>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87D5FFB2-C0B7-B9D2-D9A6-6E461FD6B94D}"/>
              </a:ext>
            </a:extLst>
          </p:cNvPr>
          <p:cNvSpPr txBox="1">
            <a:spLocks/>
          </p:cNvSpPr>
          <p:nvPr/>
        </p:nvSpPr>
        <p:spPr>
          <a:xfrm flipH="1">
            <a:off x="5702100" y="2169488"/>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Functions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n-US" dirty="0"/>
              <a:t>5</a:t>
            </a:r>
            <a:endParaRPr dirty="0"/>
          </a:p>
        </p:txBody>
      </p:sp>
    </p:spTree>
    <p:extLst>
      <p:ext uri="{BB962C8B-B14F-4D97-AF65-F5344CB8AC3E}">
        <p14:creationId xmlns:p14="http://schemas.microsoft.com/office/powerpoint/2010/main" val="178042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3505200" y="309420"/>
            <a:ext cx="4948802" cy="742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Λίστες είναι ένας τρόπος να αποθηκευτούν πολλές μεταβλητές σε έναν πίνακα.</a:t>
            </a:r>
          </a:p>
        </p:txBody>
      </p:sp>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178120" y="1052370"/>
            <a:ext cx="337346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Access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46049" y="1639989"/>
            <a:ext cx="6194507" cy="18635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δούμε μια συγκεκριμένη μεταβλητή μέσα σε έναν πίνακα χρησιμοποιούμε την θέση του αντικειμένου που μα ενδιαφέρει πχ</a:t>
            </a:r>
            <a:endParaRPr lang="en-US" dirty="0"/>
          </a:p>
          <a:p>
            <a:pPr marL="0" indent="0"/>
            <a:endParaRPr lang="en-US" dirty="0"/>
          </a:p>
          <a:p>
            <a:pPr marL="0" indent="0"/>
            <a:r>
              <a:rPr lang="en-US" dirty="0"/>
              <a:t>groceries = ['bananas' , 'apples' , 'oranges', 'pears']</a:t>
            </a:r>
          </a:p>
          <a:p>
            <a:pPr marL="0" indent="0"/>
            <a:endParaRPr lang="en-US" dirty="0"/>
          </a:p>
          <a:p>
            <a:pPr marL="0" indent="0"/>
            <a:r>
              <a:rPr lang="en-US" dirty="0"/>
              <a:t>groceries[0]  -&gt; bananas</a:t>
            </a:r>
            <a:endParaRPr lang="el-GR" dirty="0"/>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4183933" y="3250478"/>
            <a:ext cx="5085962"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solidFill>
                  <a:schemeClr val="tx2"/>
                </a:solidFill>
              </a:rPr>
              <a:t>Προσοχή! </a:t>
            </a:r>
            <a:r>
              <a:rPr lang="el-GR" dirty="0"/>
              <a:t>Οι τιμές ξεκινάν </a:t>
            </a:r>
            <a:r>
              <a:rPr lang="el-GR" dirty="0" err="1"/>
              <a:t>απο</a:t>
            </a:r>
            <a:r>
              <a:rPr lang="el-GR" dirty="0"/>
              <a:t> το 0.</a:t>
            </a:r>
          </a:p>
          <a:p>
            <a:pPr marL="0" indent="0"/>
            <a:endParaRPr lang="el-GR" dirty="0"/>
          </a:p>
          <a:p>
            <a:pPr marL="0" indent="0"/>
            <a:r>
              <a:rPr lang="el-GR" dirty="0"/>
              <a:t>Αν θέλουμε να δούμε τα αντικείμενα 1 έως 3</a:t>
            </a:r>
          </a:p>
          <a:p>
            <a:pPr marL="0" indent="0"/>
            <a:r>
              <a:rPr lang="el-GR" dirty="0"/>
              <a:t>τότε γράφουμε</a:t>
            </a:r>
            <a:r>
              <a:rPr lang="en-US" dirty="0"/>
              <a:t>  : </a:t>
            </a:r>
            <a:r>
              <a:rPr lang="el-GR" dirty="0" err="1"/>
              <a:t>groceries</a:t>
            </a:r>
            <a:r>
              <a:rPr lang="el-GR" dirty="0"/>
              <a:t>[0:</a:t>
            </a:r>
            <a:r>
              <a:rPr lang="en-US" dirty="0"/>
              <a:t>3</a:t>
            </a:r>
            <a:r>
              <a:rPr lang="el-GR" dirty="0"/>
              <a:t>]`</a:t>
            </a:r>
            <a:endParaRPr lang="en-US" dirty="0"/>
          </a:p>
          <a:p>
            <a:pPr marL="0" indent="0"/>
            <a:endParaRPr lang="el-GR" dirty="0"/>
          </a:p>
          <a:p>
            <a:pPr marL="0" indent="0"/>
            <a:r>
              <a:rPr lang="el-GR" dirty="0">
                <a:solidFill>
                  <a:schemeClr val="tx2"/>
                </a:solidFill>
              </a:rPr>
              <a:t>Προσοχή! </a:t>
            </a:r>
            <a:r>
              <a:rPr lang="en-US" dirty="0"/>
              <a:t>0</a:t>
            </a:r>
            <a:r>
              <a:rPr lang="el-GR" dirty="0"/>
              <a:t>-3 καθώς θα σταματήσει στο 4ο </a:t>
            </a:r>
            <a:r>
              <a:rPr lang="el-GR" dirty="0" err="1"/>
              <a:t>item</a:t>
            </a:r>
            <a:endParaRPr lang="el-GR" dirty="0"/>
          </a:p>
          <a:p>
            <a:pPr marL="0" indent="0"/>
            <a:r>
              <a:rPr lang="el-GR" dirty="0"/>
              <a:t>αν βάζαμε </a:t>
            </a:r>
            <a:r>
              <a:rPr lang="en-US" dirty="0"/>
              <a:t>2</a:t>
            </a:r>
            <a:r>
              <a:rPr lang="el-GR"/>
              <a:t> </a:t>
            </a:r>
            <a:r>
              <a:rPr lang="el-GR" dirty="0"/>
              <a:t>θα έδειχνε το 1ο και το 2ο </a:t>
            </a:r>
            <a:r>
              <a:rPr lang="el-GR" dirty="0" err="1"/>
              <a:t>item</a:t>
            </a:r>
            <a:r>
              <a:rPr lang="el-GR" dirty="0"/>
              <a:t>.</a:t>
            </a:r>
          </a:p>
        </p:txBody>
      </p:sp>
    </p:spTree>
    <p:extLst>
      <p:ext uri="{BB962C8B-B14F-4D97-AF65-F5344CB8AC3E}">
        <p14:creationId xmlns:p14="http://schemas.microsoft.com/office/powerpoint/2010/main" val="208895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58850" y="309420"/>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length</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12918" y="1048228"/>
            <a:ext cx="4219934" cy="844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Ο αριθμός των αντικειμένων μέσα στη λίστα</a:t>
            </a:r>
          </a:p>
          <a:p>
            <a:pPr marL="0" indent="0"/>
            <a:endParaRPr lang="el-GR" dirty="0"/>
          </a:p>
          <a:p>
            <a:pPr marL="0" indent="0"/>
            <a:r>
              <a:rPr lang="el-GR" dirty="0"/>
              <a:t>`</a:t>
            </a:r>
            <a:r>
              <a:rPr lang="el-GR" dirty="0" err="1"/>
              <a:t>len</a:t>
            </a:r>
            <a:r>
              <a:rPr lang="el-GR" dirty="0"/>
              <a:t>(</a:t>
            </a:r>
            <a:r>
              <a:rPr lang="el-GR" dirty="0" err="1"/>
              <a:t>groceries</a:t>
            </a:r>
            <a:r>
              <a:rPr lang="el-GR" dirty="0"/>
              <a:t>)`</a:t>
            </a:r>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1709529" y="3036580"/>
            <a:ext cx="6460435"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προσθέσει ένα αντικείμενο σε μια λίστα έχουμε 2 τρόπους</a:t>
            </a:r>
          </a:p>
          <a:p>
            <a:pPr marL="0" indent="0"/>
            <a:endParaRPr lang="el-GR" dirty="0"/>
          </a:p>
          <a:p>
            <a:pPr marL="0" indent="0"/>
            <a:r>
              <a:rPr lang="el-GR" dirty="0"/>
              <a:t>- `</a:t>
            </a:r>
            <a:r>
              <a:rPr lang="el-GR" dirty="0" err="1"/>
              <a:t>list.append</a:t>
            </a:r>
            <a:r>
              <a:rPr lang="el-GR" dirty="0"/>
              <a:t>(</a:t>
            </a:r>
            <a:r>
              <a:rPr lang="el-GR" dirty="0" err="1"/>
              <a:t>item</a:t>
            </a:r>
            <a:r>
              <a:rPr lang="el-GR" dirty="0"/>
              <a:t>)`</a:t>
            </a:r>
          </a:p>
          <a:p>
            <a:pPr marL="0" indent="0"/>
            <a:endParaRPr lang="el-GR" dirty="0"/>
          </a:p>
          <a:p>
            <a:pPr marL="0" indent="0"/>
            <a:r>
              <a:rPr lang="el-GR" dirty="0"/>
              <a:t>Προστίθεται το αντικείμενο </a:t>
            </a:r>
            <a:r>
              <a:rPr lang="el-GR" dirty="0" err="1"/>
              <a:t>στo</a:t>
            </a:r>
            <a:r>
              <a:rPr lang="el-GR" dirty="0"/>
              <a:t> τέλος της λίστα</a:t>
            </a:r>
          </a:p>
          <a:p>
            <a:pPr marL="0" indent="0"/>
            <a:endParaRPr lang="el-GR" dirty="0"/>
          </a:p>
          <a:p>
            <a:pPr marL="0" indent="0"/>
            <a:r>
              <a:rPr lang="el-GR" dirty="0"/>
              <a:t>- `</a:t>
            </a:r>
            <a:r>
              <a:rPr lang="el-GR" dirty="0" err="1"/>
              <a:t>list.insert</a:t>
            </a:r>
            <a:r>
              <a:rPr lang="el-GR" dirty="0"/>
              <a:t>(</a:t>
            </a:r>
            <a:r>
              <a:rPr lang="el-GR" dirty="0" err="1"/>
              <a:t>position</a:t>
            </a:r>
            <a:r>
              <a:rPr lang="el-GR" dirty="0"/>
              <a:t>, </a:t>
            </a:r>
            <a:r>
              <a:rPr lang="el-GR" dirty="0" err="1"/>
              <a:t>item</a:t>
            </a:r>
            <a:r>
              <a:rPr lang="el-GR" dirty="0"/>
              <a:t>)`</a:t>
            </a:r>
          </a:p>
          <a:p>
            <a:pPr marL="0" indent="0"/>
            <a:endParaRPr lang="el-GR" dirty="0"/>
          </a:p>
          <a:p>
            <a:pPr marL="0" indent="0"/>
            <a:r>
              <a:rPr lang="el-GR" dirty="0"/>
              <a:t>Προστίθεται το αντικείμενο στην θέση που του υποδεικνύουμε.</a:t>
            </a:r>
          </a:p>
        </p:txBody>
      </p:sp>
      <p:sp>
        <p:nvSpPr>
          <p:cNvPr id="7" name="Google Shape;722;p47">
            <a:extLst>
              <a:ext uri="{FF2B5EF4-FFF2-40B4-BE49-F238E27FC236}">
                <a16:creationId xmlns:a16="http://schemas.microsoft.com/office/drawing/2014/main" id="{142D005E-C159-EE69-7F93-E33DD87ABE1F}"/>
              </a:ext>
            </a:extLst>
          </p:cNvPr>
          <p:cNvSpPr txBox="1">
            <a:spLocks/>
          </p:cNvSpPr>
          <p:nvPr/>
        </p:nvSpPr>
        <p:spPr>
          <a:xfrm>
            <a:off x="2891894" y="1614585"/>
            <a:ext cx="3360211"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l-GR" dirty="0"/>
              <a:t>Προσθήκη αντικειμένων</a:t>
            </a:r>
            <a:endParaRPr lang="en-US" dirty="0"/>
          </a:p>
        </p:txBody>
      </p:sp>
    </p:spTree>
    <p:extLst>
      <p:ext uri="{BB962C8B-B14F-4D97-AF65-F5344CB8AC3E}">
        <p14:creationId xmlns:p14="http://schemas.microsoft.com/office/powerpoint/2010/main" val="23671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180521" y="729643"/>
            <a:ext cx="4035287" cy="10660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Μπορούμε να συνδυάσουμε 2 λίστες χρησιμοποιώντας το extend</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 </a:t>
            </a:r>
            <a:r>
              <a:rPr lang="el-GR" dirty="0" err="1"/>
              <a:t>list.extend</a:t>
            </a:r>
            <a:r>
              <a:rPr lang="el-GR" dirty="0"/>
              <a:t>(list2)</a:t>
            </a:r>
          </a:p>
        </p:txBody>
      </p:sp>
      <p:sp>
        <p:nvSpPr>
          <p:cNvPr id="2" name="Google Shape;722;p47">
            <a:extLst>
              <a:ext uri="{FF2B5EF4-FFF2-40B4-BE49-F238E27FC236}">
                <a16:creationId xmlns:a16="http://schemas.microsoft.com/office/drawing/2014/main" id="{59D4F97E-1091-B4D2-5623-DA85E99F7195}"/>
              </a:ext>
            </a:extLst>
          </p:cNvPr>
          <p:cNvSpPr txBox="1">
            <a:spLocks noGrp="1"/>
          </p:cNvSpPr>
          <p:nvPr>
            <p:ph type="title"/>
          </p:nvPr>
        </p:nvSpPr>
        <p:spPr>
          <a:xfrm>
            <a:off x="68558" y="78649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Extend</a:t>
            </a:r>
          </a:p>
        </p:txBody>
      </p:sp>
      <p:sp>
        <p:nvSpPr>
          <p:cNvPr id="3" name="Google Shape;722;p47">
            <a:extLst>
              <a:ext uri="{FF2B5EF4-FFF2-40B4-BE49-F238E27FC236}">
                <a16:creationId xmlns:a16="http://schemas.microsoft.com/office/drawing/2014/main" id="{9D727902-F56F-B22A-F7FD-BD7BD262537B}"/>
              </a:ext>
            </a:extLst>
          </p:cNvPr>
          <p:cNvSpPr txBox="1">
            <a:spLocks/>
          </p:cNvSpPr>
          <p:nvPr/>
        </p:nvSpPr>
        <p:spPr>
          <a:xfrm>
            <a:off x="4747198" y="1999072"/>
            <a:ext cx="2611463"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l-GR" dirty="0"/>
              <a:t>Διαγραφή</a:t>
            </a:r>
            <a:endParaRPr lang="en-US" dirty="0"/>
          </a:p>
        </p:txBody>
      </p:sp>
      <p:sp>
        <p:nvSpPr>
          <p:cNvPr id="4" name="Google Shape;380;p33">
            <a:extLst>
              <a:ext uri="{FF2B5EF4-FFF2-40B4-BE49-F238E27FC236}">
                <a16:creationId xmlns:a16="http://schemas.microsoft.com/office/drawing/2014/main" id="{03B7D553-B143-7C8D-DCCE-B549DD11C669}"/>
              </a:ext>
            </a:extLst>
          </p:cNvPr>
          <p:cNvSpPr txBox="1">
            <a:spLocks/>
          </p:cNvSpPr>
          <p:nvPr/>
        </p:nvSpPr>
        <p:spPr>
          <a:xfrm>
            <a:off x="3584712" y="2710843"/>
            <a:ext cx="4936436" cy="1066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Anaheim"/>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Anaheim"/>
              <a:buChar char="○"/>
              <a:defRPr sz="1400" b="0" i="0" u="none" strike="noStrike" cap="none">
                <a:solidFill>
                  <a:schemeClr val="lt1"/>
                </a:solidFill>
                <a:latin typeface="Anaheim"/>
                <a:ea typeface="Anaheim"/>
                <a:cs typeface="Anaheim"/>
                <a:sym typeface="Anaheim"/>
              </a:defRPr>
            </a:lvl2pPr>
            <a:lvl3pPr marL="1371600" marR="0" lvl="2"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3pPr>
            <a:lvl4pPr marL="1828800" marR="0" lvl="3"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7pPr>
            <a:lvl8pPr marL="3657600" marR="0" lvl="7"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buFont typeface="Anaheim"/>
              <a:buNone/>
            </a:pPr>
            <a:r>
              <a:rPr lang="el-GR" dirty="0"/>
              <a:t>Υπάρχουν 2 τρόποι να διαγράψεις ένα αντικείμενο</a:t>
            </a:r>
          </a:p>
          <a:p>
            <a:pPr marL="0" indent="0" algn="ctr">
              <a:buFont typeface="Anaheim"/>
              <a:buNone/>
            </a:pPr>
            <a:endParaRPr lang="el-GR" dirty="0"/>
          </a:p>
          <a:p>
            <a:pPr marL="0" indent="0" algn="ctr">
              <a:buFont typeface="Anaheim"/>
              <a:buNone/>
            </a:pPr>
            <a:r>
              <a:rPr lang="el-GR" dirty="0"/>
              <a:t>- `</a:t>
            </a:r>
            <a:r>
              <a:rPr lang="el-GR" dirty="0" err="1"/>
              <a:t>list.remove</a:t>
            </a:r>
            <a:r>
              <a:rPr lang="el-GR" dirty="0"/>
              <a:t>(</a:t>
            </a:r>
            <a:r>
              <a:rPr lang="el-GR" dirty="0" err="1"/>
              <a:t>item</a:t>
            </a:r>
            <a:r>
              <a:rPr lang="el-GR" dirty="0"/>
              <a:t>)`</a:t>
            </a:r>
          </a:p>
          <a:p>
            <a:pPr marL="0" indent="0" algn="ctr">
              <a:buFont typeface="Anaheim"/>
              <a:buNone/>
            </a:pPr>
            <a:endParaRPr lang="el-GR" dirty="0"/>
          </a:p>
          <a:p>
            <a:pPr marL="0" indent="0" algn="ctr">
              <a:buFont typeface="Anaheim"/>
              <a:buNone/>
            </a:pPr>
            <a:r>
              <a:rPr lang="el-GR" dirty="0"/>
              <a:t>Διαγράφει το αντικείμενο</a:t>
            </a:r>
          </a:p>
          <a:p>
            <a:pPr marL="0" indent="0" algn="ctr">
              <a:buFont typeface="Anaheim"/>
              <a:buNone/>
            </a:pPr>
            <a:endParaRPr lang="el-GR" dirty="0"/>
          </a:p>
          <a:p>
            <a:pPr marL="0" indent="0" algn="ctr">
              <a:buFont typeface="Anaheim"/>
              <a:buNone/>
            </a:pPr>
            <a:r>
              <a:rPr lang="el-GR" dirty="0"/>
              <a:t>- `</a:t>
            </a:r>
            <a:r>
              <a:rPr lang="el-GR" dirty="0" err="1"/>
              <a:t>list.pop</a:t>
            </a:r>
            <a:r>
              <a:rPr lang="el-GR" dirty="0"/>
              <a:t>(</a:t>
            </a:r>
            <a:r>
              <a:rPr lang="el-GR" dirty="0" err="1"/>
              <a:t>position</a:t>
            </a:r>
            <a:r>
              <a:rPr lang="el-GR" dirty="0"/>
              <a:t>)`</a:t>
            </a:r>
          </a:p>
          <a:p>
            <a:pPr marL="0" indent="0" algn="ctr">
              <a:buFont typeface="Anaheim"/>
              <a:buNone/>
            </a:pPr>
            <a:endParaRPr lang="el-GR" dirty="0"/>
          </a:p>
          <a:p>
            <a:pPr marL="0" indent="0" algn="ctr">
              <a:buFont typeface="Anaheim"/>
              <a:buNone/>
            </a:pPr>
            <a:r>
              <a:rPr lang="el-GR" dirty="0"/>
              <a:t>Διαγράφει το αντικείμενο στη συγκεκριμένη θέση</a:t>
            </a:r>
          </a:p>
        </p:txBody>
      </p:sp>
    </p:spTree>
    <p:extLst>
      <p:ext uri="{BB962C8B-B14F-4D97-AF65-F5344CB8AC3E}">
        <p14:creationId xmlns:p14="http://schemas.microsoft.com/office/powerpoint/2010/main" val="246143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1920867" y="2013377"/>
            <a:ext cx="3356099"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Για να μπορέσουμε να έχουμε πρόσβαση σε κάθε αντικείμενο της λίστας χρησιμοποιούμε μια for </a:t>
            </a:r>
            <a:r>
              <a:rPr lang="el-GR" dirty="0" err="1"/>
              <a:t>loop</a:t>
            </a:r>
            <a:r>
              <a:rPr lang="el-GR" dirty="0"/>
              <a:t> ( θα την δούμε πιο αναλυτικά αργότερα)</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for </a:t>
            </a:r>
            <a:r>
              <a:rPr lang="el-GR" dirty="0" err="1"/>
              <a:t>item</a:t>
            </a:r>
            <a:r>
              <a:rPr lang="el-GR" dirty="0"/>
              <a:t> in </a:t>
            </a:r>
            <a:r>
              <a:rPr lang="el-GR" dirty="0" err="1"/>
              <a:t>list</a:t>
            </a:r>
            <a:r>
              <a:rPr lang="el-GR" dirty="0"/>
              <a:t>:</a:t>
            </a:r>
          </a:p>
          <a:p>
            <a:pPr marL="0" lvl="0" indent="0" algn="ctr" rtl="0">
              <a:spcBef>
                <a:spcPts val="0"/>
              </a:spcBef>
              <a:spcAft>
                <a:spcPts val="0"/>
              </a:spcAft>
              <a:buNone/>
            </a:pPr>
            <a:r>
              <a:rPr lang="el-GR" dirty="0"/>
              <a:t>    </a:t>
            </a:r>
            <a:r>
              <a:rPr lang="el-GR" dirty="0" err="1"/>
              <a:t>print</a:t>
            </a:r>
            <a:r>
              <a:rPr lang="el-GR" dirty="0"/>
              <a:t>(</a:t>
            </a:r>
            <a:r>
              <a:rPr lang="el-GR" dirty="0" err="1"/>
              <a:t>item</a:t>
            </a:r>
            <a:r>
              <a:rPr lang="el-GR" dirty="0"/>
              <a:t>)</a:t>
            </a:r>
          </a:p>
          <a:p>
            <a:pPr marL="0" lvl="0" indent="0" algn="ctr" rtl="0">
              <a:spcBef>
                <a:spcPts val="0"/>
              </a:spcBef>
              <a:spcAft>
                <a:spcPts val="0"/>
              </a:spcAft>
              <a:buNone/>
            </a:pPr>
            <a:endParaRPr lang="en-US" dirty="0"/>
          </a:p>
        </p:txBody>
      </p:sp>
      <p:sp>
        <p:nvSpPr>
          <p:cNvPr id="724" name="Google Shape;724;p47"/>
          <p:cNvSpPr txBox="1">
            <a:spLocks noGrp="1"/>
          </p:cNvSpPr>
          <p:nvPr>
            <p:ph type="title" idx="2"/>
          </p:nvPr>
        </p:nvSpPr>
        <p:spPr>
          <a:xfrm>
            <a:off x="212131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Loops</a:t>
            </a:r>
          </a:p>
        </p:txBody>
      </p:sp>
      <p:sp>
        <p:nvSpPr>
          <p:cNvPr id="725" name="Google Shape;725;p47"/>
          <p:cNvSpPr txBox="1">
            <a:spLocks noGrp="1"/>
          </p:cNvSpPr>
          <p:nvPr>
            <p:ph type="subTitle" idx="3"/>
          </p:nvPr>
        </p:nvSpPr>
        <p:spPr>
          <a:xfrm>
            <a:off x="6070225" y="21498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συγκεκριμένα αντικείμενα από την λίστα</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for i in </a:t>
            </a:r>
            <a:r>
              <a:rPr lang="el-GR" dirty="0" err="1"/>
              <a:t>range</a:t>
            </a:r>
            <a:r>
              <a:rPr lang="el-GR" dirty="0"/>
              <a:t>(1 , </a:t>
            </a:r>
            <a:r>
              <a:rPr lang="el-GR" dirty="0" err="1"/>
              <a:t>len</a:t>
            </a:r>
            <a:r>
              <a:rPr lang="el-GR" dirty="0"/>
              <a:t>(</a:t>
            </a:r>
            <a:r>
              <a:rPr lang="el-GR" dirty="0" err="1"/>
              <a:t>list</a:t>
            </a:r>
            <a:r>
              <a:rPr lang="el-GR" dirty="0"/>
              <a:t>)):</a:t>
            </a:r>
          </a:p>
          <a:p>
            <a:pPr marL="0" lvl="0" indent="0" algn="ctr" rtl="0">
              <a:spcBef>
                <a:spcPts val="0"/>
              </a:spcBef>
              <a:spcAft>
                <a:spcPts val="0"/>
              </a:spcAft>
              <a:buNone/>
            </a:pPr>
            <a:r>
              <a:rPr lang="el-GR" dirty="0" err="1"/>
              <a:t>print</a:t>
            </a:r>
            <a:r>
              <a:rPr lang="el-GR" dirty="0"/>
              <a:t>(</a:t>
            </a:r>
            <a:r>
              <a:rPr lang="el-GR" dirty="0" err="1"/>
              <a:t>list</a:t>
            </a:r>
            <a:r>
              <a:rPr lang="el-GR" dirty="0"/>
              <a:t>[i])</a:t>
            </a:r>
            <a:endParaRPr lang="en-US" dirty="0"/>
          </a:p>
        </p:txBody>
      </p:sp>
      <p:sp>
        <p:nvSpPr>
          <p:cNvPr id="726" name="Google Shape;726;p47"/>
          <p:cNvSpPr txBox="1">
            <a:spLocks noGrp="1"/>
          </p:cNvSpPr>
          <p:nvPr>
            <p:ph type="title" idx="4"/>
          </p:nvPr>
        </p:nvSpPr>
        <p:spPr>
          <a:xfrm>
            <a:off x="594287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in range</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1920867" y="2013377"/>
            <a:ext cx="3356099"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Μας φέρνουν πίσω τη μέγιστη και την ελάχιστη τιμή (σε λίστες με </a:t>
            </a:r>
            <a:r>
              <a:rPr lang="el-GR" dirty="0" err="1"/>
              <a:t>string</a:t>
            </a:r>
            <a:r>
              <a:rPr lang="el-GR" dirty="0"/>
              <a:t> συγκρίνουν με βάση την αλφαβητική σειρά των γραμμάτων)</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a:t>
            </a:r>
            <a:r>
              <a:rPr lang="el-GR" dirty="0" err="1"/>
              <a:t>min</a:t>
            </a:r>
            <a:r>
              <a:rPr lang="el-GR" dirty="0"/>
              <a:t>(</a:t>
            </a:r>
            <a:r>
              <a:rPr lang="el-GR" dirty="0" err="1"/>
              <a:t>list</a:t>
            </a:r>
            <a:r>
              <a:rPr lang="el-GR" dirty="0"/>
              <a:t>)`</a:t>
            </a:r>
          </a:p>
          <a:p>
            <a:pPr marL="0" lvl="0" indent="0" algn="ctr" rtl="0">
              <a:spcBef>
                <a:spcPts val="0"/>
              </a:spcBef>
              <a:spcAft>
                <a:spcPts val="0"/>
              </a:spcAft>
              <a:buNone/>
            </a:pPr>
            <a:r>
              <a:rPr lang="el-GR" dirty="0"/>
              <a:t>`</a:t>
            </a:r>
            <a:r>
              <a:rPr lang="el-GR" dirty="0" err="1"/>
              <a:t>max</a:t>
            </a:r>
            <a:r>
              <a:rPr lang="el-GR" dirty="0"/>
              <a:t>(</a:t>
            </a:r>
            <a:r>
              <a:rPr lang="el-GR" dirty="0" err="1"/>
              <a:t>list</a:t>
            </a:r>
            <a:r>
              <a:rPr lang="el-GR" dirty="0"/>
              <a:t>)`</a:t>
            </a:r>
            <a:endParaRPr lang="en-US" dirty="0"/>
          </a:p>
        </p:txBody>
      </p:sp>
      <p:sp>
        <p:nvSpPr>
          <p:cNvPr id="724" name="Google Shape;724;p47"/>
          <p:cNvSpPr txBox="1">
            <a:spLocks noGrp="1"/>
          </p:cNvSpPr>
          <p:nvPr>
            <p:ph type="title" idx="2"/>
          </p:nvPr>
        </p:nvSpPr>
        <p:spPr>
          <a:xfrm>
            <a:off x="212131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min max</a:t>
            </a:r>
          </a:p>
        </p:txBody>
      </p:sp>
      <p:sp>
        <p:nvSpPr>
          <p:cNvPr id="725" name="Google Shape;725;p47"/>
          <p:cNvSpPr txBox="1">
            <a:spLocks noGrp="1"/>
          </p:cNvSpPr>
          <p:nvPr>
            <p:ph type="subTitle" idx="3"/>
          </p:nvPr>
        </p:nvSpPr>
        <p:spPr>
          <a:xfrm>
            <a:off x="6070225" y="21498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Χρησιμοποιείται για να φέρει το άθροισμα των τιμών μιας λίστας. Χρησιμοποιείται κυρίως σε αριθμητικές λίστες.</a:t>
            </a:r>
          </a:p>
        </p:txBody>
      </p:sp>
      <p:sp>
        <p:nvSpPr>
          <p:cNvPr id="726" name="Google Shape;726;p47"/>
          <p:cNvSpPr txBox="1">
            <a:spLocks noGrp="1"/>
          </p:cNvSpPr>
          <p:nvPr>
            <p:ph type="title" idx="4"/>
          </p:nvPr>
        </p:nvSpPr>
        <p:spPr>
          <a:xfrm>
            <a:off x="594287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260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Iasonas Kakandris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dirty="0"/>
              <a:t>Thank you</a:t>
            </a:r>
            <a:endParaRPr dirty="0"/>
          </a:p>
        </p:txBody>
      </p:sp>
    </p:spTree>
    <p:extLst>
      <p:ext uri="{BB962C8B-B14F-4D97-AF65-F5344CB8AC3E}">
        <p14:creationId xmlns:p14="http://schemas.microsoft.com/office/powerpoint/2010/main" val="204920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Dictionaries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789223" cy="140192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l-GR" dirty="0" err="1"/>
              <a:t>Dicts</a:t>
            </a:r>
            <a:r>
              <a:rPr lang="el-GR" dirty="0"/>
              <a:t> χρησιμοποιούνται για να αποθηκεύσουμε </a:t>
            </a:r>
            <a:r>
              <a:rPr lang="el-GR" dirty="0" err="1"/>
              <a:t>key</a:t>
            </a:r>
            <a:r>
              <a:rPr lang="el-GR" dirty="0"/>
              <a:t> </a:t>
            </a:r>
            <a:r>
              <a:rPr lang="el-GR" dirty="0" err="1"/>
              <a:t>value</a:t>
            </a:r>
            <a:r>
              <a:rPr lang="el-GR" dirty="0"/>
              <a:t> </a:t>
            </a:r>
            <a:r>
              <a:rPr lang="el-GR" dirty="0" err="1"/>
              <a:t>pairs</a:t>
            </a:r>
            <a:r>
              <a:rPr lang="el-G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Item</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βρεις ένα </a:t>
            </a:r>
            <a:r>
              <a:rPr lang="el-GR" dirty="0" err="1"/>
              <a:t>value</a:t>
            </a:r>
            <a:r>
              <a:rPr lang="el-GR" dirty="0"/>
              <a:t> μέσα σε </a:t>
            </a:r>
            <a:r>
              <a:rPr lang="el-GR" dirty="0" err="1"/>
              <a:t>dictionary</a:t>
            </a:r>
            <a:r>
              <a:rPr lang="el-GR" dirty="0"/>
              <a:t> γράφεις το </a:t>
            </a:r>
            <a:r>
              <a:rPr lang="el-GR" dirty="0" err="1"/>
              <a:t>key</a:t>
            </a:r>
            <a:r>
              <a:rPr lang="el-GR" dirty="0"/>
              <a:t> του ώστε να έχεις πρόσβαση σε αυτό</a:t>
            </a:r>
          </a:p>
          <a:p>
            <a:pPr marL="0" indent="0"/>
            <a:r>
              <a:rPr lang="el-GR" dirty="0"/>
              <a:t>Αν έχεις μια λίστα </a:t>
            </a:r>
            <a:r>
              <a:rPr lang="el-GR" dirty="0" err="1"/>
              <a:t>απο</a:t>
            </a:r>
            <a:r>
              <a:rPr lang="el-GR" dirty="0"/>
              <a:t> αντικείμενα τότε βάζει το </a:t>
            </a:r>
            <a:r>
              <a:rPr lang="el-GR" dirty="0" err="1"/>
              <a:t>index</a:t>
            </a:r>
            <a:r>
              <a:rPr lang="el-GR" dirty="0"/>
              <a:t> του αντικειμένου που θες και το </a:t>
            </a:r>
            <a:r>
              <a:rPr lang="el-GR" dirty="0" err="1"/>
              <a:t>key</a:t>
            </a:r>
            <a:r>
              <a:rPr lang="el-GR" dirty="0"/>
              <a:t> της τιμής που θες.</a:t>
            </a:r>
          </a:p>
          <a:p>
            <a:pPr marL="0" indent="0"/>
            <a:endParaRPr lang="el-GR" dirty="0"/>
          </a:p>
          <a:p>
            <a:pPr marL="0" indent="0"/>
            <a:r>
              <a:rPr lang="el-GR" dirty="0" err="1"/>
              <a:t>Tα</a:t>
            </a:r>
            <a:r>
              <a:rPr lang="el-GR" dirty="0"/>
              <a:t> </a:t>
            </a:r>
            <a:r>
              <a:rPr lang="el-GR" dirty="0" err="1"/>
              <a:t>Dict</a:t>
            </a:r>
            <a:r>
              <a:rPr lang="el-GR" dirty="0"/>
              <a:t> είναι παρόμοια με τις λίστες και θα τις αντιμετωπίζουμε παρομοίως</a:t>
            </a:r>
          </a:p>
        </p:txBody>
      </p:sp>
    </p:spTree>
    <p:extLst>
      <p:ext uri="{BB962C8B-B14F-4D97-AF65-F5344CB8AC3E}">
        <p14:creationId xmlns:p14="http://schemas.microsoft.com/office/powerpoint/2010/main" val="321754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14673" y="1661062"/>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If statement</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2</a:t>
            </a:r>
            <a:endParaRPr lang="en" sz="80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24954" y="1914939"/>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t>If</a:t>
            </a:r>
            <a:r>
              <a:rPr lang="el-GR" dirty="0"/>
              <a:t> </a:t>
            </a:r>
            <a:r>
              <a:rPr lang="el-GR" dirty="0" err="1"/>
              <a:t>statements</a:t>
            </a:r>
            <a:r>
              <a:rPr lang="el-GR" dirty="0"/>
              <a:t> χρησιμοποιούνται για να δούμε αν μια σύγκριση που κάνουμε είναι αληθής ή </a:t>
            </a:r>
            <a:r>
              <a:rPr lang="el-GR" dirty="0" err="1"/>
              <a:t>οχι</a:t>
            </a:r>
            <a:r>
              <a:rPr lang="el-GR" dirty="0"/>
              <a:t>. Για να γίνει αυτή η σύγκριση </a:t>
            </a:r>
            <a:r>
              <a:rPr lang="el-GR" dirty="0" err="1"/>
              <a:t>χρησιμοπιούμε</a:t>
            </a:r>
            <a:r>
              <a:rPr lang="el-GR" dirty="0"/>
              <a:t> τους λεγόμενους λογικούς τελεστές οι οποίοι είναι</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Equals: a == b</a:t>
            </a:r>
          </a:p>
          <a:p>
            <a:pPr marL="0" lvl="0" indent="0" algn="l" rtl="0">
              <a:spcBef>
                <a:spcPts val="0"/>
              </a:spcBef>
              <a:spcAft>
                <a:spcPts val="0"/>
              </a:spcAft>
              <a:buNone/>
            </a:pPr>
            <a:r>
              <a:rPr lang="en-US" dirty="0"/>
              <a:t>- Not Equals: a != b</a:t>
            </a:r>
          </a:p>
          <a:p>
            <a:pPr marL="0" lvl="0" indent="0" algn="l" rtl="0">
              <a:spcBef>
                <a:spcPts val="0"/>
              </a:spcBef>
              <a:spcAft>
                <a:spcPts val="0"/>
              </a:spcAft>
              <a:buNone/>
            </a:pPr>
            <a:r>
              <a:rPr lang="en-US" dirty="0"/>
              <a:t>- Less than: a &lt; b</a:t>
            </a:r>
          </a:p>
          <a:p>
            <a:pPr marL="0" lvl="0" indent="0" algn="l" rtl="0">
              <a:spcBef>
                <a:spcPts val="0"/>
              </a:spcBef>
              <a:spcAft>
                <a:spcPts val="0"/>
              </a:spcAft>
              <a:buNone/>
            </a:pPr>
            <a:r>
              <a:rPr lang="en-US" dirty="0"/>
              <a:t>- Less than or equal to: a &lt;= b</a:t>
            </a:r>
          </a:p>
          <a:p>
            <a:pPr marL="0" lvl="0" indent="0" algn="l" rtl="0">
              <a:spcBef>
                <a:spcPts val="0"/>
              </a:spcBef>
              <a:spcAft>
                <a:spcPts val="0"/>
              </a:spcAft>
              <a:buNone/>
            </a:pPr>
            <a:r>
              <a:rPr lang="en-US" dirty="0"/>
              <a:t>- Greater than: a &gt; b</a:t>
            </a:r>
          </a:p>
          <a:p>
            <a:pPr marL="0" lvl="0" indent="0" algn="l" rtl="0">
              <a:spcBef>
                <a:spcPts val="0"/>
              </a:spcBef>
              <a:spcAft>
                <a:spcPts val="0"/>
              </a:spcAft>
              <a:buNone/>
            </a:pPr>
            <a:r>
              <a:rPr lang="en-US" dirty="0"/>
              <a:t>- Greater than or equal to: a &gt;= 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24470" y="1241887"/>
            <a:ext cx="5086538"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αυτοί οι τελεστές χρησιμοποιούνται για να δημιουργήσουμε τις </a:t>
            </a:r>
            <a:r>
              <a:rPr lang="el-GR" dirty="0" err="1"/>
              <a:t>if</a:t>
            </a:r>
            <a:r>
              <a:rPr lang="el-GR" dirty="0"/>
              <a:t> </a:t>
            </a:r>
            <a:r>
              <a:rPr lang="el-GR" dirty="0" err="1"/>
              <a:t>statements</a:t>
            </a:r>
            <a:endParaRPr lang="el-GR" dirty="0"/>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Στις </a:t>
            </a:r>
            <a:r>
              <a:rPr lang="el-GR" dirty="0" err="1"/>
              <a:t>if</a:t>
            </a:r>
            <a:r>
              <a:rPr lang="el-GR" dirty="0"/>
              <a:t> </a:t>
            </a:r>
            <a:r>
              <a:rPr lang="el-GR" dirty="0" err="1"/>
              <a:t>statements</a:t>
            </a:r>
            <a:r>
              <a:rPr lang="el-GR" dirty="0"/>
              <a:t> για να τρέξει ο κατάλληλος κώδικας ανάλογα με το αν η έκφραση είναι σωστή ή λάθος πρέπει να έχουμε αφήσει σωστά κενά. όπως αναφέραμε στο 1ο μάθημα, γραμμές που έχουν κενό στην αρχή λειτουργούν σαν κομμάτια κώδικα μαζί με την από πάνω γραμμή. Στην προκειμένη περίπτωση για να γράψουμε σωστά μια </a:t>
            </a:r>
            <a:r>
              <a:rPr lang="el-GR" dirty="0" err="1"/>
              <a:t>if</a:t>
            </a:r>
            <a:r>
              <a:rPr lang="el-GR" dirty="0"/>
              <a:t> </a:t>
            </a:r>
            <a:r>
              <a:rPr lang="el-GR" dirty="0" err="1"/>
              <a:t>statement</a:t>
            </a:r>
            <a:r>
              <a:rPr lang="el-GR" dirty="0"/>
              <a:t> θα πρέπει αυτό που θέλουμε να τρέξει αν η πρόταση είναι αληθής να έχει κενό στην αρχή της γραμμής του.</a:t>
            </a:r>
          </a:p>
        </p:txBody>
      </p:sp>
    </p:spTree>
    <p:extLst>
      <p:ext uri="{BB962C8B-B14F-4D97-AF65-F5344CB8AC3E}">
        <p14:creationId xmlns:p14="http://schemas.microsoft.com/office/powerpoint/2010/main" val="116213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Elif</a:t>
            </a:r>
            <a:endParaRPr lang="en-US"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η </a:t>
            </a:r>
            <a:r>
              <a:rPr lang="el-GR" dirty="0" err="1"/>
              <a:t>elif</a:t>
            </a:r>
            <a:r>
              <a:rPr lang="el-GR" dirty="0"/>
              <a:t> χρησιμοποιείται σαν να λέμε: "Αν το προηγούμενο που τσεκάραμε ήταν λάθος, τσέκαρε αυτό"</a:t>
            </a:r>
          </a:p>
        </p:txBody>
      </p:sp>
    </p:spTree>
    <p:extLst>
      <p:ext uri="{BB962C8B-B14F-4D97-AF65-F5344CB8AC3E}">
        <p14:creationId xmlns:p14="http://schemas.microsoft.com/office/powerpoint/2010/main" val="4273460074"/>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960</Words>
  <Application>Microsoft Office PowerPoint</Application>
  <PresentationFormat>Προβολή στην οθόνη (16:9)</PresentationFormat>
  <Paragraphs>126</Paragraphs>
  <Slides>26</Slides>
  <Notes>26</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26</vt:i4>
      </vt:variant>
    </vt:vector>
  </HeadingPairs>
  <TitlesOfParts>
    <vt:vector size="31" baseType="lpstr">
      <vt:lpstr>Arial</vt:lpstr>
      <vt:lpstr>Overpass Mono</vt:lpstr>
      <vt:lpstr>Barlow Condensed ExtraBold</vt:lpstr>
      <vt:lpstr>Anaheim</vt:lpstr>
      <vt:lpstr>Programming Lesson by Slidesgo</vt:lpstr>
      <vt:lpstr>Lesson 2 – Loops Ifs Functions</vt:lpstr>
      <vt:lpstr>TABLE OF CONTENTS</vt:lpstr>
      <vt:lpstr>Dictionaries</vt:lpstr>
      <vt:lpstr>Παρουσίαση του PowerPoint</vt:lpstr>
      <vt:lpstr>Item</vt:lpstr>
      <vt:lpstr>If statement</vt:lpstr>
      <vt:lpstr>Παρουσίαση του PowerPoint</vt:lpstr>
      <vt:lpstr>Παρουσίαση του PowerPoint</vt:lpstr>
      <vt:lpstr>Elif</vt:lpstr>
      <vt:lpstr>Else</vt:lpstr>
      <vt:lpstr>Παρουσίαση του PowerPoint</vt:lpstr>
      <vt:lpstr>Not</vt:lpstr>
      <vt:lpstr>For loops</vt:lpstr>
      <vt:lpstr>Παρουσίαση του PowerPoint</vt:lpstr>
      <vt:lpstr>in range</vt:lpstr>
      <vt:lpstr>Nested for loops</vt:lpstr>
      <vt:lpstr>While loops</vt:lpstr>
      <vt:lpstr>Παρουσίαση του PowerPoint</vt:lpstr>
      <vt:lpstr>break</vt:lpstr>
      <vt:lpstr>Functions</vt:lpstr>
      <vt:lpstr>Access</vt:lpstr>
      <vt:lpstr>length</vt:lpstr>
      <vt:lpstr>Extend</vt:lpstr>
      <vt:lpstr>Loops</vt:lpstr>
      <vt:lpstr>min max</vt:lpstr>
      <vt:lpstr>Iasonas Kakandris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Basics</dc:title>
  <dc:creator>Iasonas Kakandris</dc:creator>
  <cp:lastModifiedBy>Iasonas Kakandris</cp:lastModifiedBy>
  <cp:revision>18</cp:revision>
  <dcterms:modified xsi:type="dcterms:W3CDTF">2024-05-14T22:25:25Z</dcterms:modified>
</cp:coreProperties>
</file>