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34" r:id="rId4"/>
    <p:sldId id="335" r:id="rId5"/>
    <p:sldId id="323" r:id="rId6"/>
    <p:sldId id="307" r:id="rId7"/>
    <p:sldId id="308" r:id="rId8"/>
    <p:sldId id="320" r:id="rId9"/>
    <p:sldId id="317" r:id="rId10"/>
    <p:sldId id="279" r:id="rId11"/>
    <p:sldId id="341" r:id="rId12"/>
    <p:sldId id="349" r:id="rId13"/>
    <p:sldId id="259" r:id="rId14"/>
    <p:sldId id="324" r:id="rId15"/>
    <p:sldId id="261" r:id="rId16"/>
    <p:sldId id="260" r:id="rId17"/>
    <p:sldId id="275" r:id="rId18"/>
    <p:sldId id="321" r:id="rId19"/>
    <p:sldId id="319" r:id="rId20"/>
    <p:sldId id="318" r:id="rId21"/>
    <p:sldId id="330" r:id="rId22"/>
    <p:sldId id="331" r:id="rId23"/>
    <p:sldId id="333" r:id="rId24"/>
    <p:sldId id="264" r:id="rId25"/>
    <p:sldId id="266" r:id="rId26"/>
    <p:sldId id="284" r:id="rId27"/>
    <p:sldId id="267" r:id="rId28"/>
    <p:sldId id="274" r:id="rId29"/>
    <p:sldId id="292" r:id="rId30"/>
    <p:sldId id="286" r:id="rId31"/>
    <p:sldId id="285" r:id="rId32"/>
    <p:sldId id="344" r:id="rId33"/>
    <p:sldId id="345" r:id="rId34"/>
    <p:sldId id="346" r:id="rId35"/>
    <p:sldId id="268" r:id="rId36"/>
    <p:sldId id="269" r:id="rId37"/>
    <p:sldId id="337" r:id="rId38"/>
    <p:sldId id="270" r:id="rId39"/>
    <p:sldId id="276" r:id="rId40"/>
    <p:sldId id="287" r:id="rId41"/>
    <p:sldId id="277" r:id="rId42"/>
    <p:sldId id="296" r:id="rId43"/>
    <p:sldId id="295" r:id="rId44"/>
    <p:sldId id="322" r:id="rId45"/>
    <p:sldId id="299" r:id="rId46"/>
    <p:sldId id="301" r:id="rId47"/>
    <p:sldId id="340" r:id="rId48"/>
    <p:sldId id="348" r:id="rId49"/>
    <p:sldId id="302" r:id="rId50"/>
    <p:sldId id="353" r:id="rId51"/>
    <p:sldId id="347" r:id="rId52"/>
    <p:sldId id="303" r:id="rId53"/>
    <p:sldId id="305" r:id="rId54"/>
    <p:sldId id="338" r:id="rId55"/>
    <p:sldId id="309" r:id="rId56"/>
    <p:sldId id="311" r:id="rId57"/>
    <p:sldId id="350" r:id="rId58"/>
    <p:sldId id="278" r:id="rId59"/>
  </p:sldIdLst>
  <p:sldSz cx="9144000" cy="6858000" type="screen4x3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pos="2245">
          <p15:clr>
            <a:srgbClr val="A4A3A4"/>
          </p15:clr>
        </p15:guide>
        <p15:guide id="4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1473" autoAdjust="0"/>
  </p:normalViewPr>
  <p:slideViewPr>
    <p:cSldViewPr>
      <p:cViewPr varScale="1">
        <p:scale>
          <a:sx n="68" d="100"/>
          <a:sy n="68" d="100"/>
        </p:scale>
        <p:origin x="1668" y="66"/>
      </p:cViewPr>
      <p:guideLst>
        <p:guide orient="horz" pos="3339"/>
        <p:guide orient="horz" pos="3657"/>
        <p:guide pos="2245"/>
        <p:guide pos="260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22FF-FD11-47FB-A904-3E73C103AB65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0"/>
            <a:ext cx="5486400" cy="43591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F757-F9DB-4328-8426-236CBC4A6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7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</a:t>
            </a:r>
            <a:r>
              <a:rPr lang="en-IN" baseline="0" dirty="0" smtClean="0"/>
              <a:t> work with wsyhtml5 and multiple file upload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31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5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0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31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6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668248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gela.kim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la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drew.kang@kycg.co.k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yeowu@naver.com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43407" y="598855"/>
            <a:ext cx="7023272" cy="61926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61488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Forgot</a:t>
                      </a:r>
                      <a:r>
                        <a:rPr lang="en-US" altLang="ko-KR" sz="900" baseline="0" dirty="0" smtClean="0"/>
                        <a:t> Password </a:t>
                      </a:r>
                      <a:r>
                        <a:rPr lang="ko-KR" altLang="en-US" sz="900" baseline="0" dirty="0" smtClean="0"/>
                        <a:t> 누르면 비번 찾는 팝업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86791" y="2420888"/>
            <a:ext cx="453381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286791" y="2700877"/>
            <a:ext cx="4533818" cy="17362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55134" y="2455557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Sign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In</a:t>
            </a:r>
            <a:endParaRPr lang="ko-KR" altLang="en-US" sz="7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3238" y="2903852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42822" y="3273361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</a:t>
            </a:r>
            <a:r>
              <a:rPr lang="ko-KR" altLang="en-US" sz="700" dirty="0"/>
              <a:t>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99948" y="285293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회사이메일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99948" y="323560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182" y="3645604"/>
            <a:ext cx="1440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70C0"/>
                </a:solidFill>
              </a:rPr>
              <a:t>Forgot Password?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703308" cy="675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5696" y="15843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Welcome! </a:t>
            </a:r>
            <a:r>
              <a:rPr lang="ko-KR" altLang="en-US" dirty="0" smtClean="0"/>
              <a:t>글로벌 인재 </a:t>
            </a:r>
            <a:r>
              <a:rPr lang="ko-KR" altLang="en-US" dirty="0" err="1" smtClean="0"/>
              <a:t>서치펌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경연파트너스</a:t>
            </a:r>
            <a:r>
              <a:rPr lang="ko-KR" altLang="en-US" dirty="0" smtClean="0"/>
              <a:t> 업무관리시스템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86158" y="3959478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Sign in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로그인 화면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00" y="214290"/>
            <a:ext cx="100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501222" y="1142984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6502" y="3635845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674" y="354440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2433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57633"/>
              </p:ext>
            </p:extLst>
          </p:nvPr>
        </p:nvGraphicFramePr>
        <p:xfrm>
          <a:off x="7164288" y="35997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 </a:t>
                      </a:r>
                      <a:r>
                        <a:rPr lang="en-US" altLang="ko-KR" sz="900" dirty="0" smtClean="0"/>
                        <a:t>: 1</a:t>
                      </a:r>
                      <a:r>
                        <a:rPr lang="ko-KR" altLang="en-US" sz="900" dirty="0" smtClean="0"/>
                        <a:t>주일 디폴트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상세정보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페이지를 검색한 후보자명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고객사명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채용공고명 보여주기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7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46214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4319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28415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3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5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38610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8180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18581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1334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64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5557"/>
              </p:ext>
            </p:extLst>
          </p:nvPr>
        </p:nvGraphicFramePr>
        <p:xfrm>
          <a:off x="180745" y="2492896"/>
          <a:ext cx="6790669" cy="11658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(1/30)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– Agile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5577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8681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353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로그 목록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3372" y="2428868"/>
            <a:ext cx="292895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86182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7504" y="1772816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16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포인트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2368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종류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196752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4681" y="15268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522604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50828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501183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511029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93998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6" y="2204864"/>
          <a:ext cx="6757157" cy="1104900"/>
        </p:xfrm>
        <a:graphic>
          <a:graphicData uri="http://schemas.openxmlformats.org/drawingml/2006/table">
            <a:tbl>
              <a:tblPr/>
              <a:tblGrid>
                <a:gridCol w="1398479"/>
                <a:gridCol w="2584531"/>
                <a:gridCol w="938219"/>
                <a:gridCol w="183592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47518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91683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91683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쪽지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추가됩니다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쪽지보내기</a:t>
            </a:r>
            <a:endParaRPr lang="ko-KR" altLang="en-US" sz="7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51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446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02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처음 메뉴 클릭시 나의 채용공고가 먼저 리스트업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검색 시 전체</a:t>
                      </a:r>
                      <a:r>
                        <a:rPr lang="ko-KR" altLang="en-US" sz="900" baseline="0" dirty="0" smtClean="0"/>
                        <a:t> 담당자 채용공고 검색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등록일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접수마감일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채용시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채용시면 일자 넣는 칸이 비활성화됨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45015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</a:t>
            </a:r>
            <a:r>
              <a:rPr lang="ko-KR" altLang="en-US" sz="700" dirty="0"/>
              <a:t>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706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35437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937"/>
              </p:ext>
            </p:extLst>
          </p:nvPr>
        </p:nvGraphicFramePr>
        <p:xfrm>
          <a:off x="152769" y="2419466"/>
          <a:ext cx="6883989" cy="28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38"/>
                <a:gridCol w="588373"/>
                <a:gridCol w="1250293"/>
                <a:gridCol w="661920"/>
                <a:gridCol w="809013"/>
                <a:gridCol w="661920"/>
                <a:gridCol w="882560"/>
                <a:gridCol w="1004494"/>
                <a:gridCol w="68707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파트너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채용공고목록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30526" y="5444330"/>
            <a:ext cx="1047175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공고 신규등록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827584" y="1146186"/>
            <a:ext cx="784766" cy="2618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0486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63875" y="11664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017674" y="1556792"/>
            <a:ext cx="2335499" cy="2548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8486" y="1576568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0923" y="157711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채용공고목록 및 검색 화면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82710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142844" y="112234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7647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4" name="직사각형 33"/>
          <p:cNvSpPr/>
          <p:nvPr/>
        </p:nvSpPr>
        <p:spPr>
          <a:xfrm>
            <a:off x="827584" y="1556792"/>
            <a:ext cx="158417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49" name="직사각형 17"/>
          <p:cNvSpPr/>
          <p:nvPr/>
        </p:nvSpPr>
        <p:spPr>
          <a:xfrm>
            <a:off x="5153305" y="1177392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18"/>
          <p:cNvSpPr/>
          <p:nvPr/>
        </p:nvSpPr>
        <p:spPr>
          <a:xfrm>
            <a:off x="6017401" y="117524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77" y="1205815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1198709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17"/>
          <p:cNvSpPr/>
          <p:nvPr/>
        </p:nvSpPr>
        <p:spPr>
          <a:xfrm>
            <a:off x="4542516" y="117581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76848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4110468" y="1185976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355976" y="213285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59" name="직사각형 15"/>
          <p:cNvSpPr/>
          <p:nvPr/>
        </p:nvSpPr>
        <p:spPr>
          <a:xfrm>
            <a:off x="5004048" y="213285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4835" y="210346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20342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95936" y="2088031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/>
          <p:nvPr/>
        </p:nvSpPr>
        <p:spPr>
          <a:xfrm>
            <a:off x="5689420" y="213459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1005" y="21052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0486" y="1629941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148"/>
          <p:cNvSpPr/>
          <p:nvPr/>
        </p:nvSpPr>
        <p:spPr>
          <a:xfrm>
            <a:off x="2161011" y="1183213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65067" y="120002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직사각형 148"/>
          <p:cNvSpPr/>
          <p:nvPr/>
        </p:nvSpPr>
        <p:spPr>
          <a:xfrm>
            <a:off x="3025107" y="1175816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01171" y="117581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584947" y="1175816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184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59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65156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고객사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이름을 일부 입력하면 이미 등록되어 있는 고객사명 리스트에서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나이와 경력은 숫자로 넣을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직종은 복수로 선택하면 바로 입력됨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378300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30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4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30472"/>
            <a:ext cx="3881121" cy="221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1-1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63429" y="1918642"/>
            <a:ext cx="42862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969884" y="1908482"/>
            <a:ext cx="31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176" name="Rectangle 175"/>
          <p:cNvSpPr/>
          <p:nvPr/>
        </p:nvSpPr>
        <p:spPr>
          <a:xfrm>
            <a:off x="102204" y="1836726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71438" y="1214422"/>
            <a:ext cx="271461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857488" y="12144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808" y="24928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1" name="직사각형 148"/>
          <p:cNvSpPr/>
          <p:nvPr/>
        </p:nvSpPr>
        <p:spPr>
          <a:xfrm>
            <a:off x="1619672" y="5105504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81971" y="508739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0499" y="47612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179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4065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82" name="직사각형 77"/>
          <p:cNvSpPr/>
          <p:nvPr/>
        </p:nvSpPr>
        <p:spPr>
          <a:xfrm>
            <a:off x="4795711" y="3145259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188" name="직사각형 91"/>
          <p:cNvSpPr/>
          <p:nvPr/>
        </p:nvSpPr>
        <p:spPr>
          <a:xfrm>
            <a:off x="4133506" y="314836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426856" y="316739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0" name="직사각형 96"/>
          <p:cNvSpPr/>
          <p:nvPr/>
        </p:nvSpPr>
        <p:spPr>
          <a:xfrm>
            <a:off x="5688425" y="3184676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9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202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3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205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6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09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0" name="직사각형 136"/>
          <p:cNvSpPr/>
          <p:nvPr/>
        </p:nvSpPr>
        <p:spPr>
          <a:xfrm>
            <a:off x="2437768" y="3505803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213" name="Rectangle 212"/>
          <p:cNvSpPr/>
          <p:nvPr/>
        </p:nvSpPr>
        <p:spPr>
          <a:xfrm>
            <a:off x="107504" y="3429000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Shape 215"/>
          <p:cNvCxnSpPr>
            <a:stCxn id="176" idx="3"/>
            <a:endCxn id="213" idx="3"/>
          </p:cNvCxnSpPr>
          <p:nvPr/>
        </p:nvCxnSpPr>
        <p:spPr>
          <a:xfrm>
            <a:off x="3245476" y="2015321"/>
            <a:ext cx="5300" cy="1592274"/>
          </a:xfrm>
          <a:prstGeom prst="bentConnector3">
            <a:avLst>
              <a:gd name="adj1" fmla="val 44132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0" y="2780928"/>
            <a:ext cx="16196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176368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금속금형</a:t>
            </a:r>
            <a:endParaRPr lang="ko-KR" altLang="en-US" sz="800" dirty="0"/>
          </a:p>
        </p:txBody>
      </p:sp>
      <p:sp>
        <p:nvSpPr>
          <p:cNvPr id="221" name="TextBox 220"/>
          <p:cNvSpPr txBox="1"/>
          <p:nvPr/>
        </p:nvSpPr>
        <p:spPr>
          <a:xfrm>
            <a:off x="320384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기계기계설비</a:t>
            </a:r>
            <a:endParaRPr lang="ko-KR" altLang="en-US" sz="800" dirty="0"/>
          </a:p>
        </p:txBody>
      </p:sp>
      <p:grpSp>
        <p:nvGrpSpPr>
          <p:cNvPr id="222" name="그룹 7"/>
          <p:cNvGrpSpPr/>
          <p:nvPr/>
        </p:nvGrpSpPr>
        <p:grpSpPr>
          <a:xfrm>
            <a:off x="2785933" y="292750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7"/>
          <p:cNvGrpSpPr/>
          <p:nvPr/>
        </p:nvGrpSpPr>
        <p:grpSpPr>
          <a:xfrm>
            <a:off x="4427984" y="292494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069085" y="3492043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375335" y="4122185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27" name="Oval 126"/>
          <p:cNvSpPr/>
          <p:nvPr/>
        </p:nvSpPr>
        <p:spPr>
          <a:xfrm>
            <a:off x="3923928" y="4149080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6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Box 15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297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9140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709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파트너를 비공개처리하는 경우 선택한 파트너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컨설턴트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들에게만 해당 공고가 공개됨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437768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0651" y="30953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795711" y="3106608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4133506" y="3102199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26856" y="309538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5688425" y="3120321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6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37768" y="351737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62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1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20312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김영민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김미영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조철수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이회림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7" name="TextBox 1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1-2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0" y="4694564"/>
            <a:ext cx="707233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6000760" y="428625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4" name="직사각형 148"/>
          <p:cNvSpPr/>
          <p:nvPr/>
        </p:nvSpPr>
        <p:spPr>
          <a:xfrm>
            <a:off x="1571922" y="511303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134221" y="509492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51" name="그룹 7"/>
          <p:cNvGrpSpPr/>
          <p:nvPr/>
        </p:nvGrpSpPr>
        <p:grpSpPr>
          <a:xfrm>
            <a:off x="3481720" y="479626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52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7"/>
          <p:cNvGrpSpPr/>
          <p:nvPr/>
        </p:nvGrpSpPr>
        <p:grpSpPr>
          <a:xfrm>
            <a:off x="3944248" y="479715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7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7"/>
          <p:cNvGrpSpPr/>
          <p:nvPr/>
        </p:nvGrpSpPr>
        <p:grpSpPr>
          <a:xfrm>
            <a:off x="4366136" y="480731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7"/>
          <p:cNvGrpSpPr/>
          <p:nvPr/>
        </p:nvGrpSpPr>
        <p:grpSpPr>
          <a:xfrm>
            <a:off x="4811008" y="4809088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4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7971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13954" y="1898902"/>
            <a:ext cx="19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47864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19" name="Oval 118"/>
          <p:cNvSpPr/>
          <p:nvPr/>
        </p:nvSpPr>
        <p:spPr>
          <a:xfrm>
            <a:off x="3807383" y="4203158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TextBox 12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37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8482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9513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069" y="694833"/>
            <a:ext cx="7023272" cy="6046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3219" y="907755"/>
            <a:ext cx="1342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채용정보 상세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596" y="11161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담당직무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695143" y="1119819"/>
            <a:ext cx="5744241" cy="4369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Position Summary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986" y="16288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R&amp;R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92040" y="1632511"/>
            <a:ext cx="5744241" cy="500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Role &amp;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Responsibilty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8531" y="27809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보고라</a:t>
            </a:r>
            <a:r>
              <a:rPr lang="ko-KR" altLang="en-US" sz="800" dirty="0"/>
              <a:t>인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692585" y="2805197"/>
            <a:ext cx="5744241" cy="4077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Reporting Line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54" y="33670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진행절</a:t>
            </a:r>
            <a:r>
              <a:rPr lang="ko-KR" altLang="en-US" sz="800" dirty="0"/>
              <a:t>차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81010" y="336416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 접수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서류전형</a:t>
            </a:r>
            <a:r>
              <a:rPr lang="en-US" altLang="ko-KR" sz="800" dirty="0" smtClean="0">
                <a:solidFill>
                  <a:schemeClr val="tx1"/>
                </a:solidFill>
              </a:rPr>
              <a:t>-1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-2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건강검진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연봉협상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입사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7488" y="22048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자격조건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711542" y="2208575"/>
            <a:ext cx="5744241" cy="4283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Detailed Skills &amp; Experience &amp; Preference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283" y="38340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제출서류</a:t>
            </a:r>
            <a:endParaRPr lang="ko-KR" altLang="en-US" sz="800" dirty="0"/>
          </a:p>
        </p:txBody>
      </p:sp>
      <p:sp>
        <p:nvSpPr>
          <p:cNvPr id="155" name="직사각형 154"/>
          <p:cNvSpPr/>
          <p:nvPr/>
        </p:nvSpPr>
        <p:spPr>
          <a:xfrm>
            <a:off x="692039" y="386105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자기소개서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국영문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81010" y="4345955"/>
            <a:ext cx="5744241" cy="567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\</a:t>
            </a:r>
          </a:p>
          <a:p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채용관련 참고 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회사자료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보상자료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복리 후생 등 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230" y="43556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참고자</a:t>
            </a:r>
            <a:r>
              <a:rPr lang="ko-KR" altLang="en-US" sz="800"/>
              <a:t>료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711541" y="4391222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문서찾기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619672" y="440912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83568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5496" y="5034072"/>
            <a:ext cx="220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채용관련 외부 비공개 내용</a:t>
            </a:r>
            <a:endParaRPr lang="ko-KR" altLang="en-US" sz="800" dirty="0"/>
          </a:p>
        </p:txBody>
      </p:sp>
      <p:sp>
        <p:nvSpPr>
          <p:cNvPr id="38" name="직사각형 127"/>
          <p:cNvSpPr/>
          <p:nvPr/>
        </p:nvSpPr>
        <p:spPr>
          <a:xfrm>
            <a:off x="657420" y="5246135"/>
            <a:ext cx="5744241" cy="8748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54"/>
          <p:cNvSpPr/>
          <p:nvPr/>
        </p:nvSpPr>
        <p:spPr>
          <a:xfrm>
            <a:off x="2618036" y="6226757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55"/>
          <p:cNvSpPr/>
          <p:nvPr/>
        </p:nvSpPr>
        <p:spPr>
          <a:xfrm>
            <a:off x="3618133" y="6226757"/>
            <a:ext cx="84769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</a:t>
            </a:r>
            <a:r>
              <a:rPr lang="ko-KR" altLang="en-US" sz="8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553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345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626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담당자는 진행상태 변경해서 저장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다른 컨설턴트는 진행상태 변경 할 수 없이 보기만 할 수 있으며 인쇄와 채용공고목록</a:t>
                      </a:r>
                      <a:r>
                        <a:rPr lang="ko-KR" altLang="en-US" sz="900" baseline="0" dirty="0" smtClean="0"/>
                        <a:t> 버튼만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2180"/>
              </p:ext>
            </p:extLst>
          </p:nvPr>
        </p:nvGraphicFramePr>
        <p:xfrm>
          <a:off x="179512" y="1363384"/>
          <a:ext cx="6768752" cy="4513888"/>
        </p:xfrm>
        <a:graphic>
          <a:graphicData uri="http://schemas.openxmlformats.org/drawingml/2006/table">
            <a:tbl>
              <a:tblPr/>
              <a:tblGrid>
                <a:gridCol w="736497"/>
                <a:gridCol w="2104275"/>
                <a:gridCol w="780335"/>
                <a:gridCol w="3147645"/>
              </a:tblGrid>
              <a:tr h="26861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모집사유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증원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채용제목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 채용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5-10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협의가능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고용형태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정규직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근무조직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잠실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스페인어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접수기간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18-07-01~18-08-31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 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최종수정일</a:t>
                      </a: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18-07-07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14:15:30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 변경 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 추천마감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18-07-19 15:14:16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채용정보 상세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참고자료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수정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60036" y="514533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335" y="51272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4788024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76107" y="1124744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22511" y="1124744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59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공고 상세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504" y="69269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30" name="직사각형 20"/>
          <p:cNvSpPr/>
          <p:nvPr/>
        </p:nvSpPr>
        <p:spPr>
          <a:xfrm>
            <a:off x="1861028" y="515549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3327" y="51373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732714" y="5088403"/>
            <a:ext cx="214314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9256" y="714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cxnSp>
        <p:nvCxnSpPr>
          <p:cNvPr id="47" name="Elbow Connector 46"/>
          <p:cNvCxnSpPr>
            <a:endCxn id="42" idx="3"/>
          </p:cNvCxnSpPr>
          <p:nvPr/>
        </p:nvCxnSpPr>
        <p:spPr>
          <a:xfrm rot="5400000">
            <a:off x="2441104" y="1792048"/>
            <a:ext cx="3909700" cy="30402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26"/>
          <p:cNvSpPr/>
          <p:nvPr/>
        </p:nvSpPr>
        <p:spPr>
          <a:xfrm>
            <a:off x="5216405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94583" y="1071546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68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5220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423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공고 진행내역 입력하면 바로 저장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50" y="73123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1691680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5005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74850"/>
              </p:ext>
            </p:extLst>
          </p:nvPr>
        </p:nvGraphicFramePr>
        <p:xfrm>
          <a:off x="107504" y="755351"/>
          <a:ext cx="6840760" cy="3458966"/>
        </p:xfrm>
        <a:graphic>
          <a:graphicData uri="http://schemas.openxmlformats.org/drawingml/2006/table">
            <a:tbl>
              <a:tblPr/>
              <a:tblGrid>
                <a:gridCol w="744332"/>
                <a:gridCol w="6096428"/>
              </a:tblGrid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채용정보 상세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담당직무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전문가로서 팀 내의 개발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****************************************************************************************************************************************************************************************************************************************************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R*R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팀장으로서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자격조건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전문자격증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팀장으로서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리딩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 이상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보고라인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진행절차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제출서류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참고자료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포트폴리오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docx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채용관련 외부 비공개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28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인력을 뽑는 이 부서는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하는 부서로서 개발의 총 책임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.. …………………..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66701"/>
              </p:ext>
            </p:extLst>
          </p:nvPr>
        </p:nvGraphicFramePr>
        <p:xfrm>
          <a:off x="107504" y="4221088"/>
          <a:ext cx="6837075" cy="1080120"/>
        </p:xfrm>
        <a:graphic>
          <a:graphicData uri="http://schemas.openxmlformats.org/drawingml/2006/table">
            <a:tbl>
              <a:tblPr/>
              <a:tblGrid>
                <a:gridCol w="723774"/>
                <a:gridCol w="1022492"/>
                <a:gridCol w="784340"/>
                <a:gridCol w="784340"/>
                <a:gridCol w="784340"/>
                <a:gridCol w="784340"/>
                <a:gridCol w="784340"/>
                <a:gridCol w="1169109"/>
              </a:tblGrid>
              <a:tr h="216024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2018-07-04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연결이 안됨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67499"/>
              </p:ext>
            </p:extLst>
          </p:nvPr>
        </p:nvGraphicFramePr>
        <p:xfrm>
          <a:off x="111198" y="5373216"/>
          <a:ext cx="6833379" cy="1036852"/>
        </p:xfrm>
        <a:graphic>
          <a:graphicData uri="http://schemas.openxmlformats.org/drawingml/2006/table">
            <a:tbl>
              <a:tblPr/>
              <a:tblGrid>
                <a:gridCol w="4896544"/>
                <a:gridCol w="936104"/>
                <a:gridCol w="1000731"/>
              </a:tblGrid>
              <a:tr h="2590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진행내역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23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이렇게 저렇게 프로젝트 진행되고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인사 담당자의 이러 이러한 의견 있음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18-07-19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프로젝트가 잠시 홀딩될 수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71601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2947" y="6544616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9671" y="6544616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25" name="직사각형 28"/>
          <p:cNvSpPr/>
          <p:nvPr/>
        </p:nvSpPr>
        <p:spPr>
          <a:xfrm>
            <a:off x="5500694" y="5429264"/>
            <a:ext cx="1412330" cy="14287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공고 진행내역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0628" y="52863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29256" y="5357826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1"/>
          <p:cNvSpPr/>
          <p:nvPr/>
        </p:nvSpPr>
        <p:spPr>
          <a:xfrm>
            <a:off x="3064382" y="192832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"/>
          <p:cNvSpPr/>
          <p:nvPr/>
        </p:nvSpPr>
        <p:spPr>
          <a:xfrm>
            <a:off x="3059832" y="2204864"/>
            <a:ext cx="3638645" cy="14383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8356" y="19646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공고 진행내역 등록</a:t>
            </a:r>
            <a:endParaRPr lang="ko-KR" altLang="en-US" sz="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95671" y="335745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5076784" y="336344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45" name="그룹 7"/>
          <p:cNvGrpSpPr/>
          <p:nvPr/>
        </p:nvGrpSpPr>
        <p:grpSpPr>
          <a:xfrm>
            <a:off x="6363164" y="1977170"/>
            <a:ext cx="252028" cy="200055"/>
            <a:chOff x="791580" y="4704593"/>
            <a:chExt cx="1188132" cy="1080120"/>
          </a:xfrm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166977" y="2285889"/>
            <a:ext cx="342902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Elbow Connector 50"/>
          <p:cNvCxnSpPr>
            <a:stCxn id="62" idx="0"/>
            <a:endCxn id="37" idx="2"/>
          </p:cNvCxnSpPr>
          <p:nvPr/>
        </p:nvCxnSpPr>
        <p:spPr>
          <a:xfrm rot="16200000" flipV="1">
            <a:off x="4471241" y="3613993"/>
            <a:ext cx="1800312" cy="1687354"/>
          </a:xfrm>
          <a:prstGeom prst="bentConnector3">
            <a:avLst>
              <a:gd name="adj1" fmla="val 680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0" name="직사각형 26"/>
          <p:cNvSpPr/>
          <p:nvPr/>
        </p:nvSpPr>
        <p:spPr>
          <a:xfrm>
            <a:off x="522376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49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이메일로 받은 인증코드 입력 후 비번 변경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977" y="1439549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581427" y="1724196"/>
            <a:ext cx="3968833" cy="321697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19951" y="147576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Forgot Password</a:t>
            </a:r>
            <a:endParaRPr lang="ko-KR" altLang="en-US" sz="7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4265" y="19592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회사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주소를 입력해 </a:t>
            </a:r>
            <a:r>
              <a:rPr lang="ko-KR" altLang="en-US" sz="800" dirty="0"/>
              <a:t>주시면 </a:t>
            </a:r>
            <a:r>
              <a:rPr lang="ko-KR" altLang="en-US" sz="800" dirty="0" smtClean="0"/>
              <a:t>해당 </a:t>
            </a:r>
            <a:r>
              <a:rPr lang="ko-KR" altLang="en-US" sz="800" dirty="0" err="1"/>
              <a:t>이메일로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인증코드가 발송됩니다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인증코드를 아래 입력하시고 비밀번호를 재설정하시기 바랍니다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416" y="2619150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008" y="29071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 전송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2898126" y="2568234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회사이메일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0052" y="3414235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3752" y="379129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72251" y="414908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59944" y="3176764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 변경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3708" y="3462659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인증코드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20313" y="3842942"/>
            <a:ext cx="155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9759" y="4202982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7875" y="3480765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인증코드를 입력해 주세요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851920" y="3823115"/>
            <a:ext cx="1684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새로운 비밀번호를 입력해 주세요</a:t>
            </a:r>
            <a:endParaRPr lang="en-US" altLang="ko-KR" sz="700" dirty="0" smtClean="0"/>
          </a:p>
          <a:p>
            <a:r>
              <a:rPr lang="ko-KR" altLang="en-US" sz="700" dirty="0" smtClean="0"/>
              <a:t>*숫자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3837459" y="4165049"/>
            <a:ext cx="1712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비밀번호를 한번 더 입력해 주세요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627784" y="458112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비밀번호 변경</a:t>
            </a:r>
            <a:endParaRPr lang="ko-KR" altLang="en-US" sz="7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484784"/>
            <a:ext cx="252028" cy="200055"/>
            <a:chOff x="791580" y="4704593"/>
            <a:chExt cx="1188132" cy="1080120"/>
          </a:xfrm>
        </p:grpSpPr>
        <p:sp>
          <p:nvSpPr>
            <p:cNvPr id="49" name="직사각형 4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627126" y="4598775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</a:t>
            </a:r>
            <a:r>
              <a:rPr lang="ko-KR" altLang="en-US" sz="700" dirty="0"/>
              <a:t>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 요청 및 변경화면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5372" y="33883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7021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추천자와 채용공고의 담당자는 진행상태와 예정일 진행메모 업데이트해서 저장 가능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예정일을 입력시 후보자 추천자와 채용공그 담당자의 업무현황에서 추천일정에 반영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4835" y="1317291"/>
            <a:ext cx="5756912" cy="292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18993" y="136160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추천진행상테</a:t>
            </a:r>
            <a:endParaRPr lang="ko-KR" altLang="en-US" sz="7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084303" y="1347772"/>
            <a:ext cx="252028" cy="200055"/>
            <a:chOff x="791580" y="4704593"/>
            <a:chExt cx="1188132" cy="1080120"/>
          </a:xfrm>
        </p:grpSpPr>
        <p:sp>
          <p:nvSpPr>
            <p:cNvPr id="57" name="직사각형 5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622962" y="1609357"/>
            <a:ext cx="5768785" cy="3979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11251"/>
              </p:ext>
            </p:extLst>
          </p:nvPr>
        </p:nvGraphicFramePr>
        <p:xfrm>
          <a:off x="729868" y="1766357"/>
          <a:ext cx="5553563" cy="2232249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출생년도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yeowu@naver.co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788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진행메모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85596" y="3103684"/>
            <a:ext cx="4419438" cy="7571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43095" y="2771955"/>
            <a:ext cx="1800201" cy="253916"/>
            <a:chOff x="658312" y="1094801"/>
            <a:chExt cx="968616" cy="268672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6877" y="1094801"/>
              <a:ext cx="230051" cy="26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174775" y="2790413"/>
            <a:ext cx="1321753" cy="2152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77195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4174775" y="2537153"/>
            <a:ext cx="1321753" cy="2152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54917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250"/>
              </p:ext>
            </p:extLst>
          </p:nvPr>
        </p:nvGraphicFramePr>
        <p:xfrm>
          <a:off x="730572" y="4010180"/>
          <a:ext cx="5553563" cy="1011488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/>
                        <a:t>Agile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전문가</a:t>
                      </a:r>
                      <a:endParaRPr lang="ko-KR" altLang="en-US" sz="1100" u="sng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2018-07-31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403602" y="5090300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5404859" y="5090300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추천된 후보자의 진행상태 확인 업데이트 화면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추천진행상태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50131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86446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3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58" y="69340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761" y="19354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0831" y="1925849"/>
            <a:ext cx="968616" cy="261610"/>
            <a:chOff x="658312" y="1094801"/>
            <a:chExt cx="968616" cy="261610"/>
          </a:xfrm>
        </p:grpSpPr>
        <p:sp>
          <p:nvSpPr>
            <p:cNvPr id="3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1520" y="224918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</a:t>
            </a:r>
            <a:r>
              <a:rPr lang="ko-KR" altLang="en-US" sz="800" dirty="0"/>
              <a:t>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6647" y="2235903"/>
            <a:ext cx="81302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66246" y="2213881"/>
            <a:ext cx="968616" cy="261610"/>
            <a:chOff x="658312" y="1094801"/>
            <a:chExt cx="968616" cy="261610"/>
          </a:xfrm>
        </p:grpSpPr>
        <p:sp>
          <p:nvSpPr>
            <p:cNvPr id="43" name="직사각형 4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0537" y="2537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출생년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815664" y="2501913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04008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775263" y="2501913"/>
            <a:ext cx="968616" cy="261610"/>
            <a:chOff x="658312" y="1094801"/>
            <a:chExt cx="968616" cy="261610"/>
          </a:xfrm>
        </p:grpSpPr>
        <p:sp>
          <p:nvSpPr>
            <p:cNvPr id="50" name="직사각형 4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27584" y="283880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17212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solidFill>
                  <a:schemeClr val="tx1"/>
                </a:solidFill>
              </a:rPr>
              <a:t>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4079" y="2839383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45380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</a:t>
            </a:r>
            <a:r>
              <a:rPr lang="ko-KR" altLang="en-US" sz="8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43808" y="2247719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 해외근무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490576" y="2249186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926087" y="2260702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94039" y="2260700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3139" y="2544784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4480416" y="2536091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15927" y="2547607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83879" y="2547605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63530" y="2551206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0537" y="31431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6483" y="1545217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694238" y="3121568"/>
            <a:ext cx="34590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17589" y="313472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07704" y="31300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46366" y="3151692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</a:t>
            </a:r>
            <a:r>
              <a:rPr lang="ko-KR" altLang="en-US" sz="800" dirty="0"/>
              <a:t>원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96193" y="314025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499463" y="313169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146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150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1- </a:t>
            </a:r>
            <a:r>
              <a:rPr lang="ko-KR" altLang="en-US" sz="900" dirty="0" smtClean="0"/>
              <a:t>기본정보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graphicFrame>
        <p:nvGraphicFramePr>
          <p:cNvPr id="15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조건을 선택하면 아래 검색조건으로 추가됨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따로 검색을 누르지 않아도 바로 바로 관련 인재가 리스트업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검색조건에 따라 검색되는 인재 수가 변해서 </a:t>
                      </a: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건으로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 외 이력서의 텍스트를 조건에 따라 검색되게 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해외경력을 </a:t>
                      </a:r>
                      <a:r>
                        <a:rPr lang="en-US" altLang="ko-KR" sz="900" dirty="0" smtClean="0"/>
                        <a:t>Yes</a:t>
                      </a:r>
                      <a:r>
                        <a:rPr lang="ko-KR" altLang="en-US" sz="900" dirty="0" smtClean="0"/>
                        <a:t>로 넣고 국가를 선택하지 않으면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”, ‘ </a:t>
                      </a:r>
                      <a:r>
                        <a:rPr lang="ko-KR" altLang="en-US" sz="900" dirty="0" smtClean="0"/>
                        <a:t>해외경력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로 검색값이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만약 국가를 검색하면 전체로 검색한 값이 사라지고 해당 국가명이 검색값으로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예를 들어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중국</a:t>
                      </a:r>
                      <a:r>
                        <a:rPr lang="en-US" altLang="ko-KR" sz="900" dirty="0" smtClean="0"/>
                        <a:t>’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-91440" y="43455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-71470" y="38454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17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7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8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8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0707" y="2231759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593065" y="2511406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422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/>
          <p:cNvSpPr txBox="1"/>
          <p:nvPr/>
        </p:nvSpPr>
        <p:spPr>
          <a:xfrm>
            <a:off x="2915816" y="19399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인재명</a:t>
            </a:r>
            <a:endParaRPr lang="ko-KR" altLang="en-US" sz="800" dirty="0"/>
          </a:p>
        </p:txBody>
      </p:sp>
      <p:grpSp>
        <p:nvGrpSpPr>
          <p:cNvPr id="91" name="그룹 30"/>
          <p:cNvGrpSpPr/>
          <p:nvPr/>
        </p:nvGrpSpPr>
        <p:grpSpPr>
          <a:xfrm>
            <a:off x="3459368" y="1905257"/>
            <a:ext cx="968616" cy="261610"/>
            <a:chOff x="658312" y="1094801"/>
            <a:chExt cx="968616" cy="261610"/>
          </a:xfrm>
        </p:grpSpPr>
        <p:sp>
          <p:nvSpPr>
            <p:cNvPr id="9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573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TextBox 95"/>
          <p:cNvSpPr txBox="1"/>
          <p:nvPr/>
        </p:nvSpPr>
        <p:spPr>
          <a:xfrm>
            <a:off x="2588032" y="2246392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7304" y="251379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endParaRPr lang="ko-KR" altLang="en-US" sz="8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27687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564904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3923928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66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587215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직사각형 59"/>
          <p:cNvSpPr/>
          <p:nvPr/>
        </p:nvSpPr>
        <p:spPr>
          <a:xfrm>
            <a:off x="258761" y="1772816"/>
            <a:ext cx="6689503" cy="1951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40784"/>
              </p:ext>
            </p:extLst>
          </p:nvPr>
        </p:nvGraphicFramePr>
        <p:xfrm>
          <a:off x="316636" y="1896459"/>
          <a:ext cx="6527687" cy="1746856"/>
        </p:xfrm>
        <a:graphic>
          <a:graphicData uri="http://schemas.openxmlformats.org/drawingml/2006/table">
            <a:tbl>
              <a:tblPr/>
              <a:tblGrid>
                <a:gridCol w="891187"/>
                <a:gridCol w="1127300"/>
                <a:gridCol w="1127300"/>
                <a:gridCol w="1127300"/>
                <a:gridCol w="1127300"/>
                <a:gridCol w="1127300"/>
              </a:tblGrid>
              <a:tr h="2183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상세분류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기계설비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에너지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디스플레이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·LCD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비금속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신소재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식품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CAD·CAM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경영사무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렌즈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영업고객상담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27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38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41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3&gt; </a:t>
            </a:r>
            <a:r>
              <a:rPr lang="ko-KR" altLang="en-US" sz="900" dirty="0" smtClean="0"/>
              <a:t>직종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4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5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5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직종의 대분류를 선택하면 상세 분류가 오른쪽에 리스팅 됨</a:t>
                      </a:r>
                      <a:r>
                        <a:rPr lang="en-US" altLang="ko-KR" sz="900" dirty="0" smtClean="0"/>
                        <a:t>.  </a:t>
                      </a:r>
                      <a:r>
                        <a:rPr lang="ko-KR" altLang="en-US" sz="900" dirty="0" smtClean="0"/>
                        <a:t>상세 분류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929322" y="14287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0000" y="2071678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5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518" y="18560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</a:t>
            </a:r>
            <a:r>
              <a:rPr lang="ko-KR" altLang="en-US" sz="800" dirty="0"/>
              <a:t>종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2254542" y="1963779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27784" y="1961752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해</a:t>
            </a:r>
            <a:r>
              <a:rPr lang="ko-KR" altLang="en-US" sz="800">
                <a:solidFill>
                  <a:schemeClr val="tx1"/>
                </a:solidFill>
              </a:rPr>
              <a:t>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46752"/>
              </p:ext>
            </p:extLst>
          </p:nvPr>
        </p:nvGraphicFramePr>
        <p:xfrm>
          <a:off x="3857620" y="2184023"/>
          <a:ext cx="2724209" cy="884940"/>
        </p:xfrm>
        <a:graphic>
          <a:graphicData uri="http://schemas.openxmlformats.org/drawingml/2006/table">
            <a:tbl>
              <a:tblPr/>
              <a:tblGrid>
                <a:gridCol w="824895"/>
                <a:gridCol w="914872"/>
                <a:gridCol w="984442"/>
              </a:tblGrid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고려대학교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서강대학교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한양대학교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이화여자대학교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KAIST(6)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포항공과대학교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중앙대학교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경희대학교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한국외국어대학교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홍익대학교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경북대학교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숭실대학교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서울시립대학교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286116" y="18844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대학명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3857620" y="1854762"/>
            <a:ext cx="2571767" cy="257874"/>
            <a:chOff x="658312" y="1094801"/>
            <a:chExt cx="1131731" cy="261610"/>
          </a:xfrm>
        </p:grpSpPr>
        <p:sp>
          <p:nvSpPr>
            <p:cNvPr id="91" name="직사각형 9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96840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6091591" y="1887391"/>
            <a:ext cx="411506" cy="211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직종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337903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827584" y="3386690"/>
            <a:ext cx="1031801" cy="2284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외국어명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07704" y="3356992"/>
            <a:ext cx="1391176" cy="272557"/>
            <a:chOff x="658312" y="1094801"/>
            <a:chExt cx="1057338" cy="261610"/>
          </a:xfrm>
        </p:grpSpPr>
        <p:sp>
          <p:nvSpPr>
            <p:cNvPr id="62" name="직사각형 6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2447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131840" y="3397835"/>
            <a:ext cx="390914" cy="205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86249"/>
              </p:ext>
            </p:extLst>
          </p:nvPr>
        </p:nvGraphicFramePr>
        <p:xfrm>
          <a:off x="938793" y="1916832"/>
          <a:ext cx="1101352" cy="1146575"/>
        </p:xfrm>
        <a:graphic>
          <a:graphicData uri="http://schemas.openxmlformats.org/drawingml/2006/table">
            <a:tbl>
              <a:tblPr/>
              <a:tblGrid>
                <a:gridCol w="1101352"/>
              </a:tblGrid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 이하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(167)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석사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(10)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박사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158" y="3214686"/>
            <a:ext cx="650085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4678" y="22145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선호대학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키워드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72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75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최종학력 및 선호 대학 복수로 선택 가능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옆에 기본정보 조건으로 몇명이나 인재가 포진되어 있는지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2- 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외국어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95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97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00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02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778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869112" y="1876192"/>
            <a:ext cx="122413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75"/>
          <p:cNvSpPr/>
          <p:nvPr/>
        </p:nvSpPr>
        <p:spPr>
          <a:xfrm>
            <a:off x="3779912" y="2164224"/>
            <a:ext cx="2880320" cy="976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Elbow Connector 78"/>
          <p:cNvCxnSpPr>
            <a:stCxn id="67" idx="3"/>
            <a:endCxn id="65" idx="1"/>
          </p:cNvCxnSpPr>
          <p:nvPr/>
        </p:nvCxnSpPr>
        <p:spPr>
          <a:xfrm>
            <a:off x="2093248" y="2488260"/>
            <a:ext cx="534536" cy="261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6" idx="1"/>
            <a:endCxn id="65" idx="3"/>
          </p:cNvCxnSpPr>
          <p:nvPr/>
        </p:nvCxnSpPr>
        <p:spPr>
          <a:xfrm rot="10800000" flipV="1">
            <a:off x="3131840" y="2652596"/>
            <a:ext cx="648072" cy="96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7540" y="3429000"/>
            <a:ext cx="108156" cy="16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1683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01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48885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5768853" y="6484316"/>
            <a:ext cx="1143908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인재신</a:t>
            </a:r>
            <a:r>
              <a:rPr lang="ko-KR" altLang="en-US" sz="900" dirty="0"/>
              <a:t>규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인재의 목록 검색한 값 리스팅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5056001" y="196640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관심후보자등록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요약 </a:t>
                      </a:r>
                      <a:r>
                        <a:rPr lang="en-US" altLang="ko-KR" sz="900" dirty="0" smtClean="0"/>
                        <a:t>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인재 정보 중 핵심사항이 정리되어 보임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대학교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전공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재직기업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직급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외국어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경력 키워드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</a:t>
                      </a:r>
                      <a:r>
                        <a:rPr lang="ko-KR" altLang="en-US" sz="900" baseline="0" dirty="0" smtClean="0"/>
                        <a:t> 있는 인재를 관심후보자로 등록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관련 폴더를 선택해서 등록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관심후보자등록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 폴더 생성을 원하는 경우 </a:t>
                      </a:r>
                      <a:r>
                        <a:rPr lang="en-US" altLang="ko-KR" sz="900" dirty="0" smtClean="0"/>
                        <a:t>+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를 눌러 폴더명 생성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76056" y="25649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15816" y="2225184"/>
            <a:ext cx="30243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34" name="직사각형 1"/>
          <p:cNvSpPr/>
          <p:nvPr/>
        </p:nvSpPr>
        <p:spPr>
          <a:xfrm>
            <a:off x="1048158" y="4016554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"/>
          <p:cNvSpPr/>
          <p:nvPr/>
        </p:nvSpPr>
        <p:spPr>
          <a:xfrm>
            <a:off x="1043608" y="4293096"/>
            <a:ext cx="3638645" cy="220809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82132" y="4052917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관심후보자등록</a:t>
            </a:r>
            <a:endParaRPr lang="ko-KR" altLang="en-US" sz="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89219" y="614114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170332" y="614713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0" name="그룹 7"/>
          <p:cNvGrpSpPr/>
          <p:nvPr/>
        </p:nvGrpSpPr>
        <p:grpSpPr>
          <a:xfrm>
            <a:off x="4346940" y="4065403"/>
            <a:ext cx="252028" cy="200055"/>
            <a:chOff x="791580" y="4704593"/>
            <a:chExt cx="1188132" cy="1080120"/>
          </a:xfrm>
        </p:grpSpPr>
        <p:sp>
          <p:nvSpPr>
            <p:cNvPr id="4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274266" y="486361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마케팅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067438" y="4881037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영업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2335" y="487244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IT</a:t>
            </a:r>
            <a:endParaRPr lang="ko-KR" altLang="en-US" sz="700" dirty="0"/>
          </a:p>
        </p:txBody>
      </p:sp>
      <p:sp>
        <p:nvSpPr>
          <p:cNvPr id="47" name="직사각형 25"/>
          <p:cNvSpPr/>
          <p:nvPr/>
        </p:nvSpPr>
        <p:spPr>
          <a:xfrm>
            <a:off x="3994898" y="4475232"/>
            <a:ext cx="458718" cy="3927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015218" y="4412496"/>
            <a:ext cx="4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37418" y="5480270"/>
            <a:ext cx="556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/>
          </a:p>
        </p:txBody>
      </p:sp>
      <p:cxnSp>
        <p:nvCxnSpPr>
          <p:cNvPr id="61" name="꺾인 연결선 31"/>
          <p:cNvCxnSpPr>
            <a:stCxn id="49" idx="2"/>
            <a:endCxn id="67" idx="3"/>
          </p:cNvCxnSpPr>
          <p:nvPr/>
        </p:nvCxnSpPr>
        <p:spPr>
          <a:xfrm rot="5400000">
            <a:off x="2938704" y="3929794"/>
            <a:ext cx="361506" cy="225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41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85" y="442700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0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92" y="499106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294025" y="49456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3946995" y="4412700"/>
            <a:ext cx="5455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Shape 74"/>
          <p:cNvCxnSpPr>
            <a:stCxn id="2" idx="3"/>
            <a:endCxn id="36" idx="3"/>
          </p:cNvCxnSpPr>
          <p:nvPr/>
        </p:nvCxnSpPr>
        <p:spPr>
          <a:xfrm flipH="1">
            <a:off x="4682253" y="2074420"/>
            <a:ext cx="1597884" cy="3322723"/>
          </a:xfrm>
          <a:prstGeom prst="bentConnector3">
            <a:avLst>
              <a:gd name="adj1" fmla="val -1430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004048" y="191683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신규등록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70097" y="1282067"/>
            <a:ext cx="2201276" cy="2381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김태령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6056" y="19063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68716" y="189331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yeowu@naver.com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496" y="29255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293043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077" y="3343917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중복체크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0661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73988" y="2202811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선</a:t>
              </a:r>
              <a:r>
                <a:rPr lang="ko-KR" altLang="en-US" sz="800" dirty="0">
                  <a:solidFill>
                    <a:schemeClr val="tx1"/>
                  </a:solidFill>
                </a:rPr>
                <a:t>택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24038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4295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292461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2924944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4" name="직사각형 83"/>
          <p:cNvSpPr/>
          <p:nvPr/>
        </p:nvSpPr>
        <p:spPr>
          <a:xfrm>
            <a:off x="715102" y="2924945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6346" y="2924944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915816" y="189798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25976" y="222873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2706" y="3357572"/>
            <a:ext cx="2736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기본정보 입력 후 체크해 주세요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이력서 가져오기를 해서 먼저 이력서를 스캔해서 넣을 수 있음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샌년월일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핸드폰 번호를 체크하여 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이메일이 혹은이름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 혹은 </a:t>
                      </a:r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개 항목이 모두 같은 인재가 있는지 확인하여 있는 경우 중복된 인재가 있다는 팝업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중복체크 하지 않는 경우 맨 마지막 등록시 중복체크를 해야 한다는 팝업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5547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53442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5649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564904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직사각형 143"/>
          <p:cNvSpPr/>
          <p:nvPr/>
        </p:nvSpPr>
        <p:spPr>
          <a:xfrm>
            <a:off x="5508104" y="836712"/>
            <a:ext cx="1457236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이력서 가져오기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03848" y="328498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72000" y="764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627784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364088" y="764704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65"/>
          <p:cNvSpPr/>
          <p:nvPr/>
        </p:nvSpPr>
        <p:spPr>
          <a:xfrm>
            <a:off x="646842" y="3729430"/>
            <a:ext cx="12212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56071" y="4952172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31"/>
          <p:cNvSpPr/>
          <p:nvPr/>
        </p:nvSpPr>
        <p:spPr>
          <a:xfrm>
            <a:off x="251521" y="5229200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90044" y="49883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599789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93" name="직사각형 34"/>
          <p:cNvSpPr/>
          <p:nvPr/>
        </p:nvSpPr>
        <p:spPr>
          <a:xfrm>
            <a:off x="421077" y="5349827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중복된 인재가 없습니다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 가능합니다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80705" y="60038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03" name="그룹 36"/>
          <p:cNvGrpSpPr/>
          <p:nvPr/>
        </p:nvGrpSpPr>
        <p:grpSpPr>
          <a:xfrm>
            <a:off x="3059832" y="4997407"/>
            <a:ext cx="252028" cy="200055"/>
            <a:chOff x="791580" y="4704593"/>
            <a:chExt cx="1188132" cy="1080120"/>
          </a:xfrm>
        </p:grpSpPr>
        <p:sp>
          <p:nvSpPr>
            <p:cNvPr id="10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30"/>
          <p:cNvSpPr/>
          <p:nvPr/>
        </p:nvSpPr>
        <p:spPr>
          <a:xfrm>
            <a:off x="3568438" y="4961444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31"/>
          <p:cNvSpPr/>
          <p:nvPr/>
        </p:nvSpPr>
        <p:spPr>
          <a:xfrm>
            <a:off x="3563888" y="5238472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602411" y="499765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283967" y="600717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111" name="직사각형 34"/>
          <p:cNvSpPr/>
          <p:nvPr/>
        </p:nvSpPr>
        <p:spPr>
          <a:xfrm>
            <a:off x="3661436" y="5359099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 등록된 인재가 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김태령</a:t>
            </a:r>
            <a:r>
              <a:rPr lang="en-US" altLang="ko-KR" sz="900" dirty="0" smtClean="0">
                <a:solidFill>
                  <a:schemeClr val="tx1"/>
                </a:solidFill>
              </a:rPr>
              <a:t>/19770521/yeowu@naver.com/01026487682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65080" y="601315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13" name="그룹 36"/>
          <p:cNvGrpSpPr/>
          <p:nvPr/>
        </p:nvGrpSpPr>
        <p:grpSpPr>
          <a:xfrm>
            <a:off x="6372199" y="5006679"/>
            <a:ext cx="252028" cy="200055"/>
            <a:chOff x="791580" y="4704593"/>
            <a:chExt cx="1188132" cy="1080120"/>
          </a:xfrm>
        </p:grpSpPr>
        <p:sp>
          <p:nvSpPr>
            <p:cNvPr id="11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054" y="160933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18" name="직사각형 131"/>
          <p:cNvSpPr/>
          <p:nvPr/>
        </p:nvSpPr>
        <p:spPr>
          <a:xfrm>
            <a:off x="671993" y="1587272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Elbow Connector 120"/>
          <p:cNvCxnSpPr>
            <a:stCxn id="95" idx="2"/>
            <a:endCxn id="78" idx="0"/>
          </p:cNvCxnSpPr>
          <p:nvPr/>
        </p:nvCxnSpPr>
        <p:spPr>
          <a:xfrm rot="5400000">
            <a:off x="2047356" y="3435640"/>
            <a:ext cx="1307148" cy="17259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5" idx="2"/>
            <a:endCxn id="107" idx="0"/>
          </p:cNvCxnSpPr>
          <p:nvPr/>
        </p:nvCxnSpPr>
        <p:spPr>
          <a:xfrm rot="16200000" flipH="1">
            <a:off x="3698903" y="3510008"/>
            <a:ext cx="1316420" cy="15864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7062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705624"/>
            <a:ext cx="6121417" cy="8034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8691"/>
            <a:ext cx="6020308" cy="23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61280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60490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61099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63305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최</a:t>
            </a:r>
            <a:r>
              <a:rPr lang="en-US" altLang="ko-KR" sz="700" dirty="0" smtClean="0"/>
              <a:t>*</a:t>
            </a:r>
            <a:r>
              <a:rPr lang="ko-KR" altLang="en-US" sz="700" dirty="0" smtClean="0"/>
              <a:t>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61060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229780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경력사항외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5373215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55" idx="3"/>
          </p:cNvCxnSpPr>
          <p:nvPr/>
        </p:nvCxnSpPr>
        <p:spPr>
          <a:xfrm>
            <a:off x="1346164" y="1877949"/>
            <a:ext cx="3225836" cy="19930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4091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직종은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이미 들어간 내용 외의 내용이 그대로 입력될 수 있도록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텍스트로 검색할 수 있게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11575" y="1735533"/>
            <a:ext cx="6948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755576" y="3212976"/>
            <a:ext cx="6120680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36096" y="29249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56519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3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sp>
        <p:nvSpPr>
          <p:cNvPr id="110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62"/>
          <p:cNvGrpSpPr/>
          <p:nvPr/>
        </p:nvGrpSpPr>
        <p:grpSpPr>
          <a:xfrm flipV="1">
            <a:off x="2483768" y="64090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844949" y="657998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31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22812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517293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496" y="4581709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경력기술서</a:t>
            </a:r>
            <a:endParaRPr lang="ko-KR" altLang="en-US" sz="800" dirty="0"/>
          </a:p>
        </p:txBody>
      </p:sp>
      <p:sp>
        <p:nvSpPr>
          <p:cNvPr id="128" name="직사각형 19"/>
          <p:cNvSpPr/>
          <p:nvPr/>
        </p:nvSpPr>
        <p:spPr>
          <a:xfrm>
            <a:off x="755205" y="4581128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708920"/>
            <a:ext cx="2208550" cy="2324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5837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198692" y="4083889"/>
            <a:ext cx="1309411" cy="2092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2987824" y="486916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69394" y="487341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5575103" y="985942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50377" y="955462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15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13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9186212" y="134076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소재지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희망근무지 무관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추가 후 수정 버튼을 누르면 각 항목을 수정할 수 있음 저장 버튼을 눌러야 저장됨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987822" y="908720"/>
            <a:ext cx="403244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99592" y="3717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55776" y="11247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7504" y="126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재학기간</a:t>
            </a:r>
            <a:endParaRPr lang="ko-KR" altLang="en-US" sz="800" dirty="0"/>
          </a:p>
        </p:txBody>
      </p:sp>
      <p:sp>
        <p:nvSpPr>
          <p:cNvPr id="86" name="직사각형 55"/>
          <p:cNvSpPr/>
          <p:nvPr/>
        </p:nvSpPr>
        <p:spPr>
          <a:xfrm>
            <a:off x="745416" y="1268760"/>
            <a:ext cx="65823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1996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55"/>
          <p:cNvSpPr/>
          <p:nvPr/>
        </p:nvSpPr>
        <p:spPr>
          <a:xfrm>
            <a:off x="1835696" y="1268760"/>
            <a:ext cx="64807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87824" y="9950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91" name="직사각형 61"/>
          <p:cNvSpPr/>
          <p:nvPr/>
        </p:nvSpPr>
        <p:spPr>
          <a:xfrm>
            <a:off x="3501291" y="981974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1029968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99"/>
          <p:cNvSpPr txBox="1"/>
          <p:nvPr/>
        </p:nvSpPr>
        <p:spPr>
          <a:xfrm>
            <a:off x="5121772" y="990630"/>
            <a:ext cx="530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소재지</a:t>
            </a:r>
            <a:endParaRPr lang="ko-KR" altLang="en-US" sz="800" dirty="0"/>
          </a:p>
        </p:txBody>
      </p:sp>
      <p:sp>
        <p:nvSpPr>
          <p:cNvPr id="112" name="직사각형 105"/>
          <p:cNvSpPr/>
          <p:nvPr/>
        </p:nvSpPr>
        <p:spPr>
          <a:xfrm>
            <a:off x="6300192" y="980728"/>
            <a:ext cx="50405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7824" y="43651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58" name="직사각형 92"/>
          <p:cNvSpPr/>
          <p:nvPr/>
        </p:nvSpPr>
        <p:spPr>
          <a:xfrm>
            <a:off x="683568" y="4365104"/>
            <a:ext cx="6192688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Rectangle 165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Rectangle 166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Rectangle 167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Rectangle 168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TextBox 175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52796" y="124590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178" name="Rectangle 177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79512" y="400506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Rectangle 180"/>
          <p:cNvSpPr/>
          <p:nvPr/>
        </p:nvSpPr>
        <p:spPr>
          <a:xfrm>
            <a:off x="467544" y="1772816"/>
            <a:ext cx="65527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0" y="17008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37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97992"/>
              </p:ext>
            </p:extLst>
          </p:nvPr>
        </p:nvGraphicFramePr>
        <p:xfrm>
          <a:off x="7164288" y="35997"/>
          <a:ext cx="1947628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 버튼 누르면 인재 프로필을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인재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를 삭제해달라는 요청이 오는 경우 삭제요청을 보내고 </a:t>
                      </a:r>
                      <a:r>
                        <a:rPr lang="ko-KR" altLang="en-US" sz="900" baseline="0" dirty="0" smtClean="0"/>
                        <a:t>관리자가 확인하여 삭제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삭제요청하면 상태가 삭제요청중으로 바뀜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추천 버튼도 사용 불가능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추천하기 눌러서 특정 채용공고에 추천할 수 있음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 참조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972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34848"/>
              </p:ext>
            </p:extLst>
          </p:nvPr>
        </p:nvGraphicFramePr>
        <p:xfrm>
          <a:off x="223869" y="1392950"/>
          <a:ext cx="6840763" cy="3260186"/>
        </p:xfrm>
        <a:graphic>
          <a:graphicData uri="http://schemas.openxmlformats.org/drawingml/2006/table">
            <a:tbl>
              <a:tblPr/>
              <a:tblGrid>
                <a:gridCol w="930545"/>
                <a:gridCol w="4664872"/>
                <a:gridCol w="1245346"/>
              </a:tblGrid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19770521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yeowu@naver.com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010-2648-7682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결혼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발굴방법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사람인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34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일 발굴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친절하나 선택에는 까다로움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l" fontAlgn="t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2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변경내역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18-06-01 11:15:16]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이메일추가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[18-06-12 15:11:56]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[18-06-15 17:52:46]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03536" y="1062610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9483" y="1062609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5143" y="1062608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662" y="1061659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65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74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인재 상세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6087347" y="1697997"/>
            <a:ext cx="78739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148064" y="1052736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128" y="101120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283968" y="5445223"/>
            <a:ext cx="2664295" cy="1152129"/>
            <a:chOff x="1259633" y="3995624"/>
            <a:chExt cx="3960450" cy="1608572"/>
          </a:xfrm>
        </p:grpSpPr>
        <p:sp>
          <p:nvSpPr>
            <p:cNvPr id="68" name="직사각형 30"/>
            <p:cNvSpPr/>
            <p:nvPr/>
          </p:nvSpPr>
          <p:spPr>
            <a:xfrm>
              <a:off x="1264183" y="4016068"/>
              <a:ext cx="3955900" cy="2765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31"/>
            <p:cNvSpPr/>
            <p:nvPr/>
          </p:nvSpPr>
          <p:spPr>
            <a:xfrm>
              <a:off x="1259633" y="4293097"/>
              <a:ext cx="3960440" cy="131109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8155" y="3995624"/>
              <a:ext cx="1573306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삭제요청</a:t>
              </a:r>
              <a:endParaRPr lang="ko-KR" altLang="en-US" sz="7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5245" y="5239187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삭제요청</a:t>
              </a:r>
              <a:endParaRPr lang="ko-KR" altLang="en-US" sz="600" dirty="0"/>
            </a:p>
          </p:txBody>
        </p:sp>
        <p:sp>
          <p:nvSpPr>
            <p:cNvPr id="72" name="직사각형 34"/>
            <p:cNvSpPr/>
            <p:nvPr/>
          </p:nvSpPr>
          <p:spPr>
            <a:xfrm>
              <a:off x="1357179" y="4780983"/>
              <a:ext cx="3711011" cy="2880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357" y="5245171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취소</a:t>
              </a:r>
              <a:endParaRPr lang="ko-KR" altLang="en-US" sz="600" dirty="0"/>
            </a:p>
          </p:txBody>
        </p:sp>
        <p:grpSp>
          <p:nvGrpSpPr>
            <p:cNvPr id="74" name="그룹 36"/>
            <p:cNvGrpSpPr/>
            <p:nvPr/>
          </p:nvGrpSpPr>
          <p:grpSpPr>
            <a:xfrm>
              <a:off x="4898277" y="4061303"/>
              <a:ext cx="251495" cy="200055"/>
              <a:chOff x="791580" y="4704593"/>
              <a:chExt cx="1188132" cy="1080120"/>
            </a:xfrm>
          </p:grpSpPr>
          <p:sp>
            <p:nvSpPr>
              <p:cNvPr id="76" name="직사각형 37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38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39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1331640" y="4365684"/>
              <a:ext cx="1580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800" dirty="0" smtClean="0"/>
                <a:t>삭제요청 사유</a:t>
              </a:r>
              <a:endParaRPr lang="ko-KR" altLang="en-US" sz="800" dirty="0"/>
            </a:p>
          </p:txBody>
        </p:sp>
      </p:grpSp>
      <p:cxnSp>
        <p:nvCxnSpPr>
          <p:cNvPr id="80" name="Elbow Connector 79"/>
          <p:cNvCxnSpPr>
            <a:stCxn id="32" idx="2"/>
            <a:endCxn id="68" idx="0"/>
          </p:cNvCxnSpPr>
          <p:nvPr/>
        </p:nvCxnSpPr>
        <p:spPr>
          <a:xfrm rot="5400000">
            <a:off x="3806598" y="3182296"/>
            <a:ext cx="4088618" cy="4665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4710" y="1015453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8144" y="6926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5128763" y="1024314"/>
            <a:ext cx="52335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259632" y="1052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16016" y="8367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7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542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88051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39250" y="1131153"/>
            <a:ext cx="5702238" cy="284649"/>
            <a:chOff x="639250" y="1131153"/>
            <a:chExt cx="5702238" cy="284649"/>
          </a:xfrm>
        </p:grpSpPr>
        <p:sp>
          <p:nvSpPr>
            <p:cNvPr id="69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인재 추천</a:t>
              </a:r>
              <a:endParaRPr lang="ko-KR" altLang="en-US" sz="700" b="1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/>
          <p:cNvSpPr/>
          <p:nvPr/>
        </p:nvSpPr>
        <p:spPr>
          <a:xfrm>
            <a:off x="639250" y="1390402"/>
            <a:ext cx="5702238" cy="3118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53299" y="1885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41883" y="15567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47384" y="2180843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채용공고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767591" y="282589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8058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추천사유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78736" y="188245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김태령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486330" y="2197619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2056355" y="2183172"/>
            <a:ext cx="1543574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056355" y="2494202"/>
            <a:ext cx="4099823" cy="261610"/>
            <a:chOff x="658312" y="1094801"/>
            <a:chExt cx="893511" cy="261610"/>
          </a:xfrm>
        </p:grpSpPr>
        <p:sp>
          <p:nvSpPr>
            <p:cNvPr id="109" name="직사각형 108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73356" y="1094801"/>
              <a:ext cx="78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475656" y="2507935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550901" y="2825898"/>
            <a:ext cx="728775" cy="261610"/>
            <a:chOff x="658312" y="1094801"/>
            <a:chExt cx="889352" cy="261610"/>
          </a:xfrm>
        </p:grpSpPr>
        <p:sp>
          <p:nvSpPr>
            <p:cNvPr id="113" name="직사각형 11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81606" y="1094801"/>
              <a:ext cx="312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1540273" y="3144000"/>
            <a:ext cx="4687911" cy="861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41450" y="4149080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24128" y="4149164"/>
            <a:ext cx="520914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추천하기 화면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sp>
        <p:nvSpPr>
          <p:cNvPr id="51" name="직사각형 112"/>
          <p:cNvSpPr/>
          <p:nvPr/>
        </p:nvSpPr>
        <p:spPr>
          <a:xfrm>
            <a:off x="1538969" y="1575542"/>
            <a:ext cx="72877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0192" y="2225184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725" y="162880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6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191621"/>
            <a:ext cx="5143536" cy="2857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28662" y="1477374"/>
            <a:ext cx="5143536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201623"/>
            <a:ext cx="285752" cy="274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1191621"/>
            <a:ext cx="3500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㈜ 경연파트너스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KY Consulting Group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620249"/>
            <a:ext cx="464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경연파트너스 시스템 운영 팀입니다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비밀번호 변경을 위한 인증코드입니다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인증코드를 화면상에 입력하시고 비번을 변경하시기 바랍니다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XGE03KGYT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직접 비밀번호 변경 인증코드를 요청하신 게 아니시면 </a:t>
            </a:r>
            <a:r>
              <a:rPr lang="en-US" altLang="ko-KR" sz="1200" dirty="0" smtClean="0">
                <a:hlinkClick r:id="rId3"/>
              </a:rPr>
              <a:t>angela.kim@kycg.co.kr</a:t>
            </a:r>
            <a:r>
              <a:rPr lang="ko-KR" altLang="en-US" sz="1200" dirty="0" smtClean="0"/>
              <a:t>로 메일을 보내 주세요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경연 파트너스 시스템 운영팀</a:t>
            </a:r>
            <a:endParaRPr lang="en-US" altLang="ko-KR" sz="12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71538" y="4049141"/>
            <a:ext cx="485778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4120579"/>
            <a:ext cx="378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 메일은 발신전용입니다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548680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발신 제목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비밀번호 변경을 위한 인증코드 </a:t>
            </a:r>
            <a:endParaRPr lang="ko-KR" altLang="en-US" sz="1200" dirty="0"/>
          </a:p>
        </p:txBody>
      </p:sp>
      <p:graphicFrame>
        <p:nvGraphicFramePr>
          <p:cNvPr id="1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0" y="691556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인증코드코드 발송 이메일 템플릿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직사각형 12"/>
          <p:cNvSpPr/>
          <p:nvPr/>
        </p:nvSpPr>
        <p:spPr>
          <a:xfrm>
            <a:off x="2123728" y="5093227"/>
            <a:ext cx="266232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직사각형 45"/>
          <p:cNvSpPr/>
          <p:nvPr/>
        </p:nvSpPr>
        <p:spPr>
          <a:xfrm>
            <a:off x="2123728" y="5373216"/>
            <a:ext cx="2664296" cy="1088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73831" y="5136771"/>
            <a:ext cx="1128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비밀번호 변경 </a:t>
            </a:r>
            <a:endParaRPr lang="ko-KR" altLang="en-US" sz="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02812" y="5482478"/>
            <a:ext cx="23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비밀번호가 변경되었습니다</a:t>
            </a:r>
            <a:r>
              <a:rPr lang="en-US" altLang="ko-KR" sz="1200" dirty="0" smtClean="0"/>
              <a:t>. </a:t>
            </a:r>
          </a:p>
          <a:p>
            <a:pPr algn="ctr"/>
            <a:r>
              <a:rPr lang="ko-KR" altLang="en-US" sz="1200" dirty="0" smtClean="0"/>
              <a:t>다시 로그인하시기 바랍니다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82340" y="6101340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grpSp>
        <p:nvGrpSpPr>
          <p:cNvPr id="23" name="그룹 17"/>
          <p:cNvGrpSpPr/>
          <p:nvPr/>
        </p:nvGrpSpPr>
        <p:grpSpPr>
          <a:xfrm>
            <a:off x="4516819" y="5136771"/>
            <a:ext cx="252028" cy="200055"/>
            <a:chOff x="791580" y="4704593"/>
            <a:chExt cx="1188132" cy="1080120"/>
          </a:xfrm>
        </p:grpSpPr>
        <p:sp>
          <p:nvSpPr>
            <p:cNvPr id="24" name="직사각형 31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32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2915816" y="4725144"/>
            <a:ext cx="100811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521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29110"/>
              </p:ext>
            </p:extLst>
          </p:nvPr>
        </p:nvGraphicFramePr>
        <p:xfrm>
          <a:off x="7164288" y="35997"/>
          <a:ext cx="1947628" cy="67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채용공고가 진행인 경우가 디폴트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baseline="0" dirty="0" smtClean="0"/>
                        <a:t>로 되어 있고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전체로 선택해서 볼 수 있음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8089"/>
              </p:ext>
            </p:extLst>
          </p:nvPr>
        </p:nvGraphicFramePr>
        <p:xfrm>
          <a:off x="173906" y="1790655"/>
          <a:ext cx="6860007" cy="864096"/>
        </p:xfrm>
        <a:graphic>
          <a:graphicData uri="http://schemas.openxmlformats.org/drawingml/2006/table">
            <a:tbl>
              <a:tblPr/>
              <a:tblGrid>
                <a:gridCol w="4912633"/>
                <a:gridCol w="674532"/>
                <a:gridCol w="1272842"/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 관심 있음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수정하겟음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18-07-13 112:00:01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다른 곳으로 추천해 주세요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 16:15:12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58952"/>
              </p:ext>
            </p:extLst>
          </p:nvPr>
        </p:nvGraphicFramePr>
        <p:xfrm>
          <a:off x="167937" y="836712"/>
          <a:ext cx="6840489" cy="936839"/>
        </p:xfrm>
        <a:graphic>
          <a:graphicData uri="http://schemas.openxmlformats.org/drawingml/2006/table">
            <a:tbl>
              <a:tblPr/>
              <a:tblGrid>
                <a:gridCol w="1497517"/>
                <a:gridCol w="1395990"/>
                <a:gridCol w="1027956"/>
                <a:gridCol w="977193"/>
                <a:gridCol w="672613"/>
                <a:gridCol w="672613"/>
                <a:gridCol w="596607"/>
              </a:tblGrid>
              <a:tr h="27389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진행내역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11:56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 16:25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디지털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에스넷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지원의사없음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400549" y="858800"/>
            <a:ext cx="547715" cy="1924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tx1"/>
                </a:solidFill>
              </a:rPr>
              <a:t>공고 진행중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856942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2824" y="1829061"/>
            <a:ext cx="1039515" cy="16074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1" name="직사각형 30"/>
          <p:cNvSpPr/>
          <p:nvPr/>
        </p:nvSpPr>
        <p:spPr>
          <a:xfrm>
            <a:off x="1540639" y="3095112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36089" y="3372140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74613" y="31313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81700" y="414083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35" name="직사각형 34"/>
          <p:cNvSpPr/>
          <p:nvPr/>
        </p:nvSpPr>
        <p:spPr>
          <a:xfrm>
            <a:off x="1633638" y="3492767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62813" y="414682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174734" y="3140347"/>
            <a:ext cx="252028" cy="200055"/>
            <a:chOff x="791580" y="4704593"/>
            <a:chExt cx="1188132" cy="1080120"/>
          </a:xfrm>
        </p:grpSpPr>
        <p:sp>
          <p:nvSpPr>
            <p:cNvPr id="38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꺾인 연결선 5"/>
          <p:cNvCxnSpPr>
            <a:stCxn id="18" idx="2"/>
            <a:endCxn id="32" idx="3"/>
          </p:cNvCxnSpPr>
          <p:nvPr/>
        </p:nvCxnSpPr>
        <p:spPr>
          <a:xfrm rot="5400000">
            <a:off x="5030398" y="2464325"/>
            <a:ext cx="1946709" cy="99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0072" y="7647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636622" y="77018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49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74021"/>
              </p:ext>
            </p:extLst>
          </p:nvPr>
        </p:nvGraphicFramePr>
        <p:xfrm>
          <a:off x="167936" y="764698"/>
          <a:ext cx="6824054" cy="5583281"/>
        </p:xfrm>
        <a:graphic>
          <a:graphicData uri="http://schemas.openxmlformats.org/drawingml/2006/table">
            <a:tbl>
              <a:tblPr/>
              <a:tblGrid>
                <a:gridCol w="875672"/>
                <a:gridCol w="504056"/>
                <a:gridCol w="254512"/>
                <a:gridCol w="177536"/>
                <a:gridCol w="648072"/>
                <a:gridCol w="941136"/>
                <a:gridCol w="1648962"/>
                <a:gridCol w="949626"/>
                <a:gridCol w="824482"/>
              </a:tblGrid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3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경력키워드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신규사업기획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파트너관리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B2B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이직횟수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 시스템즈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7223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경력기술서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이력서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_180702.pdf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2001-2004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산동대학교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●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1996-2001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1993-1995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문영여자고등학교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가능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가능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이러닝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운전면허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급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희망근무조건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희망연봉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현재연봉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/4000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희망직종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2659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5703536" y="6391202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09483" y="6391201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5143" y="6391202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2662" y="6390253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6381328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0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수정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36" y="18965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496" y="306954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30744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704988" cy="22141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0209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2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사람인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6004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18-07-05 </a:t>
            </a:r>
            <a:r>
              <a:rPr lang="ko-KR" altLang="en-US" sz="800" dirty="0" smtClean="0">
                <a:solidFill>
                  <a:schemeClr val="tx1"/>
                </a:solidFill>
              </a:rPr>
              <a:t>사람인 </a:t>
            </a:r>
            <a:r>
              <a:rPr lang="en-US" altLang="ko-KR" sz="800" dirty="0" smtClean="0">
                <a:solidFill>
                  <a:schemeClr val="tx1"/>
                </a:solidFill>
              </a:rPr>
              <a:t>000 </a:t>
            </a:r>
            <a:r>
              <a:rPr lang="ko-KR" altLang="en-US" sz="800" dirty="0" smtClean="0">
                <a:solidFill>
                  <a:schemeClr val="tx1"/>
                </a:solidFill>
              </a:rPr>
              <a:t>키워드로 검색하여 발굴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취업 의사 있음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5735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42910" y="3714752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3068629"/>
            <a:ext cx="411506" cy="21173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3068960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수정화면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699792" y="192513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99792" y="219825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성별은 변경불가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연락처 추가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과거 등록된 이메일과 핸드폰은 음영처리되서 아래쪽으로 쌓이게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발굴방법 변경불가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69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67844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 금천구 디지터로 </a:t>
            </a:r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길 </a:t>
            </a:r>
            <a:r>
              <a:rPr lang="en-US" altLang="ko-KR" sz="800" dirty="0" smtClean="0">
                <a:solidFill>
                  <a:schemeClr val="tx1"/>
                </a:solidFill>
              </a:rPr>
              <a:t>46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7089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708920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08512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130490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김태령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63248" y="19081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yeowu@naver.com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83568" y="242088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23728" y="11247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0" name="Rectangle 79"/>
          <p:cNvSpPr/>
          <p:nvPr/>
        </p:nvSpPr>
        <p:spPr>
          <a:xfrm>
            <a:off x="72008" y="1124744"/>
            <a:ext cx="673224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0" y="4005064"/>
            <a:ext cx="19797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051720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73408" y="220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01026822559</a:t>
            </a:r>
            <a:endParaRPr lang="ko-KR" alt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054" y="15879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663243" y="15887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19770521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11560" y="30689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여자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1744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173824"/>
            <a:ext cx="6121417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June 2014-Present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Hanjin</a:t>
            </a:r>
            <a:r>
              <a:rPr lang="en-US" altLang="ko-KR" sz="800" dirty="0" smtClean="0">
                <a:solidFill>
                  <a:schemeClr val="tx1"/>
                </a:solidFill>
              </a:rPr>
              <a:t> Logistics </a:t>
            </a:r>
            <a:r>
              <a:rPr lang="ko-KR" altLang="en-US" sz="800" dirty="0" smtClean="0">
                <a:solidFill>
                  <a:schemeClr val="tx1"/>
                </a:solidFill>
              </a:rPr>
              <a:t>법인장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아람에미레이트 법인 설립 및 주변 국가 </a:t>
            </a:r>
            <a:r>
              <a:rPr lang="en-US" altLang="ko-KR" sz="800" dirty="0" smtClean="0">
                <a:solidFill>
                  <a:schemeClr val="tx1"/>
                </a:solidFill>
              </a:rPr>
              <a:t>Network </a:t>
            </a:r>
            <a:r>
              <a:rPr lang="ko-KR" altLang="en-US" sz="800" dirty="0" smtClean="0">
                <a:solidFill>
                  <a:schemeClr val="tx1"/>
                </a:solidFill>
              </a:rPr>
              <a:t>구축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6" y="3196891"/>
            <a:ext cx="6120680" cy="16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55962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55172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55781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57987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최근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55742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8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085764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경력외 사항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4941168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388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9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기업명 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1968137" y="2913369"/>
            <a:ext cx="496855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58772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0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62"/>
          <p:cNvGrpSpPr/>
          <p:nvPr/>
        </p:nvGrpSpPr>
        <p:grpSpPr>
          <a:xfrm flipV="1">
            <a:off x="1853626" y="605714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7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343" y="12281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51437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직사각형 19"/>
          <p:cNvSpPr/>
          <p:nvPr/>
        </p:nvSpPr>
        <p:spPr>
          <a:xfrm>
            <a:off x="745416" y="4293096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867" y="4293096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경력기술서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02662" y="12830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1357290" y="1270006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71061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426291" y="4083889"/>
            <a:ext cx="1081813" cy="2276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7504" y="44023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3238732" y="479715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20302" y="4801402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714348" y="128586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9622" y="125538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1" name="직사각형 107"/>
          <p:cNvSpPr/>
          <p:nvPr/>
        </p:nvSpPr>
        <p:spPr>
          <a:xfrm>
            <a:off x="755576" y="4396472"/>
            <a:ext cx="6048672" cy="4006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영어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업무가능     중국어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703" y="13046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그룹 62"/>
          <p:cNvGrpSpPr/>
          <p:nvPr/>
        </p:nvGrpSpPr>
        <p:grpSpPr>
          <a:xfrm flipV="1">
            <a:off x="4473097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62"/>
          <p:cNvGrpSpPr/>
          <p:nvPr/>
        </p:nvGrpSpPr>
        <p:grpSpPr>
          <a:xfrm flipV="1">
            <a:off x="5904292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graphicFrame>
        <p:nvGraphicFramePr>
          <p:cNvPr id="165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Rectangle 171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Rectangle 172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Rectangle 173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Rectangle 174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80" name="Rectangle 179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171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83520" y="1227232"/>
            <a:ext cx="828931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96136" y="1196752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61880" y="121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공고진행상태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8876" y="2371359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23871"/>
              </p:ext>
            </p:extLst>
          </p:nvPr>
        </p:nvGraphicFramePr>
        <p:xfrm>
          <a:off x="145149" y="2587936"/>
          <a:ext cx="689593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3"/>
                <a:gridCol w="216024"/>
                <a:gridCol w="504056"/>
                <a:gridCol w="504056"/>
                <a:gridCol w="720080"/>
                <a:gridCol w="496436"/>
                <a:gridCol w="864096"/>
                <a:gridCol w="792088"/>
                <a:gridCol w="720080"/>
                <a:gridCol w="648072"/>
                <a:gridCol w="67650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공고수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영업중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미계약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JALA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28984" y="647979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62720" y="230275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9449" y="22768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537157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56268" y="1537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80994" y="12213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723064" y="12304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25654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0131" y="1529648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0502" y="15296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83252" y="152206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12401" y="15118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6004540" y="6422077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고객사신규등록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14079" y="2122407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2013" y="2121861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4450" y="21224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목록 및 검색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초기 화면은 담당자는 내 </a:t>
                      </a:r>
                      <a:r>
                        <a:rPr lang="ko-KR" altLang="en-US" sz="900" dirty="0" err="1" smtClean="0"/>
                        <a:t>고객사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공고진행은 진행중 디폴트로 검색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이후 검색을 누르면 전체 담당자의 고객사 조회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등록일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51520" y="112474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1680" y="836712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64941" y="231240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정렬항목</a:t>
            </a:r>
            <a:endParaRPr lang="ko-KR" altLang="en-US" sz="800"/>
          </a:p>
        </p:txBody>
      </p:sp>
      <p:sp>
        <p:nvSpPr>
          <p:cNvPr id="75" name="직사각형 15"/>
          <p:cNvSpPr/>
          <p:nvPr/>
        </p:nvSpPr>
        <p:spPr>
          <a:xfrm>
            <a:off x="5013013" y="2312405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3800" y="228301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004901" y="22137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4004901" y="2267580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15"/>
          <p:cNvSpPr/>
          <p:nvPr/>
        </p:nvSpPr>
        <p:spPr>
          <a:xfrm>
            <a:off x="5698385" y="2314140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9970" y="22847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2" name="직사각형 148"/>
          <p:cNvSpPr/>
          <p:nvPr/>
        </p:nvSpPr>
        <p:spPr>
          <a:xfrm>
            <a:off x="2864847" y="118701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7146" y="116890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4" name="직사각형 148"/>
          <p:cNvSpPr/>
          <p:nvPr/>
        </p:nvSpPr>
        <p:spPr>
          <a:xfrm>
            <a:off x="3779912" y="119675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42211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928" y="126876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503" y="1906672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95"/>
          <p:cNvSpPr/>
          <p:nvPr/>
        </p:nvSpPr>
        <p:spPr>
          <a:xfrm>
            <a:off x="4139952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14182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44377" y="184206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480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972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0651" y="14227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90821" y="1413110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56268" y="14278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300" y="20457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702794" y="1717477"/>
            <a:ext cx="2029473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884" y="171747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706881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56268" y="17068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사업부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6318" y="23503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</a:t>
            </a:r>
            <a:r>
              <a:rPr lang="ko-KR" altLang="en-US" sz="800" dirty="0"/>
              <a:t>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79599" y="2343252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7554" y="2341528"/>
            <a:ext cx="2660310" cy="2233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23415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홈페이지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741320" y="171282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중복체크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5332" y="2028758"/>
            <a:ext cx="4236708" cy="2481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8366" y="29629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사업영</a:t>
            </a:r>
            <a:r>
              <a:rPr lang="ko-KR" altLang="en-US" sz="800" dirty="0"/>
              <a:t>역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5256" y="2935105"/>
            <a:ext cx="2612608" cy="205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5592" y="26500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189658" y="292494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63888" y="29249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494083" y="292218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42135" y="3285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경쟁사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4176991" y="32784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1068" y="32946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설립년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718048" y="3287542"/>
            <a:ext cx="2629815" cy="2134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9809" y="35966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영업경로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184665" y="3589593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8742" y="360576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직원수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725722" y="3598667"/>
            <a:ext cx="2622141" cy="19037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64404" y="359943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864" y="52755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기타정보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718048" y="5337259"/>
            <a:ext cx="6078669" cy="1188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관련 뉴스 링크 등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25944" y="3885543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64348" y="392021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0" y="393305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참고파일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6124" y="4182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복리후생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1557626" y="3918566"/>
            <a:ext cx="3464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회사소개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복리후생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기타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자료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024" y="119733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회사정</a:t>
            </a:r>
            <a:r>
              <a:rPr lang="ko-KR" altLang="en-US" sz="800" dirty="0"/>
              <a:t>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11811" y="4563150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0215" y="459782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44132" y="457467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사업자등록증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662995" y="4860171"/>
            <a:ext cx="10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사업자등록증</a:t>
            </a:r>
            <a:r>
              <a:rPr lang="en-US" altLang="ko-KR" sz="800" u="sng" dirty="0" smtClean="0"/>
              <a:t>.pdf</a:t>
            </a:r>
            <a:endParaRPr lang="ko-KR" altLang="en-US" sz="800" u="sng" dirty="0"/>
          </a:p>
        </p:txBody>
      </p:sp>
      <p:sp>
        <p:nvSpPr>
          <p:cNvPr id="81" name="직사각형 8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5" name="TextBox 9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77" name="직사각형 58"/>
          <p:cNvSpPr/>
          <p:nvPr/>
        </p:nvSpPr>
        <p:spPr>
          <a:xfrm>
            <a:off x="755576" y="263691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71"/>
          <p:cNvSpPr/>
          <p:nvPr/>
        </p:nvSpPr>
        <p:spPr>
          <a:xfrm>
            <a:off x="1619672" y="2636912"/>
            <a:ext cx="51845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제조화학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r>
              <a:rPr lang="ko-KR" altLang="en-US" sz="800" dirty="0" smtClean="0">
                <a:solidFill>
                  <a:schemeClr val="tx1"/>
                </a:solidFill>
              </a:rPr>
              <a:t>전기전자제어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62"/>
          <p:cNvGrpSpPr/>
          <p:nvPr/>
        </p:nvGrpSpPr>
        <p:grpSpPr>
          <a:xfrm flipV="1">
            <a:off x="2806525" y="2708920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62"/>
          <p:cNvGrpSpPr/>
          <p:nvPr/>
        </p:nvGrpSpPr>
        <p:grpSpPr>
          <a:xfrm flipV="1">
            <a:off x="1536089" y="424423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62"/>
          <p:cNvGrpSpPr/>
          <p:nvPr/>
        </p:nvGrpSpPr>
        <p:grpSpPr>
          <a:xfrm flipV="1">
            <a:off x="1619672" y="494116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8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사업자등록증은 고객사의 담당자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관리자만 다운받을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r>
                        <a:rPr lang="en-US" altLang="ko-KR" sz="900" baseline="0" dirty="0" smtClean="0"/>
                        <a:t>)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128"/>
          <p:cNvSpPr/>
          <p:nvPr/>
        </p:nvSpPr>
        <p:spPr>
          <a:xfrm>
            <a:off x="2267744" y="47971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0" y="4509120"/>
            <a:ext cx="68762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967" y="174966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직사각형 71"/>
          <p:cNvSpPr/>
          <p:nvPr/>
        </p:nvSpPr>
        <p:spPr>
          <a:xfrm>
            <a:off x="5787119" y="2046715"/>
            <a:ext cx="100811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072" y="206142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135" name="직사각형 40"/>
          <p:cNvSpPr/>
          <p:nvPr/>
        </p:nvSpPr>
        <p:spPr>
          <a:xfrm>
            <a:off x="4201800" y="1390886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90"/>
          <p:cNvSpPr/>
          <p:nvPr/>
        </p:nvSpPr>
        <p:spPr>
          <a:xfrm>
            <a:off x="639250" y="1390402"/>
            <a:ext cx="6164998" cy="47028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1484784"/>
          <a:ext cx="5569583" cy="4064008"/>
        </p:xfrm>
        <a:graphic>
          <a:graphicData uri="http://schemas.openxmlformats.org/drawingml/2006/table">
            <a:tbl>
              <a:tblPr/>
              <a:tblGrid>
                <a:gridCol w="736622"/>
                <a:gridCol w="1482228"/>
                <a:gridCol w="1590026"/>
                <a:gridCol w="1760707"/>
              </a:tblGrid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호텔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외식업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식음료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웨딩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AS·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미용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시설관리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용역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레저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스포츠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렌탈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석유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에너지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식품가공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LCD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자동차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화장품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생활용품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소비재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기타제조업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진료과목별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병원종류별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바이오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사회복지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상품품목별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물류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유치원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인테리어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부동산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잡지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언론사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방송사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엔터테인먼트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음악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출판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캐릭터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애니메이션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저축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캐피탈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기타금융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증권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공공기관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특허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연구소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업종 찾아보기 화면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39250" y="1131153"/>
            <a:ext cx="6164998" cy="284649"/>
            <a:chOff x="639250" y="1131153"/>
            <a:chExt cx="5702238" cy="284649"/>
          </a:xfrm>
        </p:grpSpPr>
        <p:sp>
          <p:nvSpPr>
            <p:cNvPr id="10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업종찾기</a:t>
              </a:r>
              <a:endParaRPr lang="ko-KR" altLang="en-US" sz="700" b="1" dirty="0"/>
            </a:p>
          </p:txBody>
        </p:sp>
        <p:grpSp>
          <p:nvGrpSpPr>
            <p:cNvPr id="12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13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15"/>
          <p:cNvSpPr/>
          <p:nvPr/>
        </p:nvSpPr>
        <p:spPr>
          <a:xfrm>
            <a:off x="3419872" y="5661248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46157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업종 복수 등록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선택하는데로 박스에 입력됨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2933"/>
            <a:ext cx="7023272" cy="59405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427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427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194" y="13551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746789" y="136425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91963" y="1340768"/>
            <a:ext cx="1872208" cy="2216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1603" y="13602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이메일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7427" y="1649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366481" y="13451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0584" y="1124744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담당자 정보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371591" y="13402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729358" y="169540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2597" y="16913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사무실번호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366481" y="1676320"/>
            <a:ext cx="1053391" cy="2405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8813" y="16751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949169" y="165118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6802" y="2048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741442" y="2033802"/>
            <a:ext cx="6062805" cy="243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 성향 등 참고사항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66" name="직사각형 6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88" name="직사각형 58"/>
          <p:cNvSpPr/>
          <p:nvPr/>
        </p:nvSpPr>
        <p:spPr>
          <a:xfrm>
            <a:off x="3209805" y="242088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20157"/>
              </p:ext>
            </p:extLst>
          </p:nvPr>
        </p:nvGraphicFramePr>
        <p:xfrm>
          <a:off x="179512" y="2708920"/>
          <a:ext cx="6840762" cy="846423"/>
        </p:xfrm>
        <a:graphic>
          <a:graphicData uri="http://schemas.openxmlformats.org/drawingml/2006/table">
            <a:tbl>
              <a:tblPr/>
              <a:tblGrid>
                <a:gridCol w="782440"/>
                <a:gridCol w="369688"/>
                <a:gridCol w="936104"/>
                <a:gridCol w="792088"/>
                <a:gridCol w="648072"/>
                <a:gridCol w="720080"/>
                <a:gridCol w="360040"/>
                <a:gridCol w="432048"/>
                <a:gridCol w="720080"/>
                <a:gridCol w="1080122"/>
              </a:tblGrid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Action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599053" y="168667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책</a:t>
            </a:r>
          </a:p>
        </p:txBody>
      </p:sp>
      <p:sp>
        <p:nvSpPr>
          <p:cNvPr id="91" name="직사각형 83"/>
          <p:cNvSpPr/>
          <p:nvPr/>
        </p:nvSpPr>
        <p:spPr>
          <a:xfrm>
            <a:off x="4114696" y="165450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0438" y="3573016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계약현</a:t>
            </a:r>
            <a:r>
              <a:rPr lang="ko-KR" altLang="en-US" sz="800" dirty="0"/>
              <a:t>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6624" y="38271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계약상태</a:t>
            </a:r>
            <a:endParaRPr lang="ko-KR" altLang="en-US" sz="800" dirty="0"/>
          </a:p>
        </p:txBody>
      </p:sp>
      <p:grpSp>
        <p:nvGrpSpPr>
          <p:cNvPr id="96" name="그룹 158"/>
          <p:cNvGrpSpPr/>
          <p:nvPr/>
        </p:nvGrpSpPr>
        <p:grpSpPr>
          <a:xfrm>
            <a:off x="703137" y="3791480"/>
            <a:ext cx="968616" cy="261610"/>
            <a:chOff x="658312" y="1094801"/>
            <a:chExt cx="968616" cy="261610"/>
          </a:xfrm>
        </p:grpSpPr>
        <p:sp>
          <p:nvSpPr>
            <p:cNvPr id="97" name="직사각형 15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영업중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99" name="직사각형 161"/>
          <p:cNvSpPr/>
          <p:nvPr/>
        </p:nvSpPr>
        <p:spPr>
          <a:xfrm>
            <a:off x="4191522" y="3835340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45" y="3862365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585193" y="38376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계약일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9671" y="410688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결제조건</a:t>
            </a:r>
            <a:endParaRPr lang="ko-KR" altLang="en-US" sz="800" dirty="0"/>
          </a:p>
        </p:txBody>
      </p:sp>
      <p:sp>
        <p:nvSpPr>
          <p:cNvPr id="103" name="직사각형 168"/>
          <p:cNvSpPr/>
          <p:nvPr/>
        </p:nvSpPr>
        <p:spPr>
          <a:xfrm>
            <a:off x="4204569" y="4115044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98240" y="41173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보증기간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9671" y="44480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요율</a:t>
            </a:r>
            <a:endParaRPr lang="ko-KR" altLang="en-US" sz="800" dirty="0"/>
          </a:p>
        </p:txBody>
      </p:sp>
      <p:sp>
        <p:nvSpPr>
          <p:cNvPr id="106" name="직사각형 172"/>
          <p:cNvSpPr/>
          <p:nvPr/>
        </p:nvSpPr>
        <p:spPr>
          <a:xfrm>
            <a:off x="725089" y="5805264"/>
            <a:ext cx="6078669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162" y="58167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계약메</a:t>
            </a:r>
            <a:r>
              <a:rPr lang="ko-KR" altLang="en-US" sz="800" dirty="0"/>
              <a:t>모</a:t>
            </a:r>
          </a:p>
        </p:txBody>
      </p:sp>
      <p:sp>
        <p:nvSpPr>
          <p:cNvPr id="108" name="직사각형 87"/>
          <p:cNvSpPr/>
          <p:nvPr/>
        </p:nvSpPr>
        <p:spPr>
          <a:xfrm>
            <a:off x="716184" y="40899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88"/>
          <p:cNvSpPr/>
          <p:nvPr/>
        </p:nvSpPr>
        <p:spPr>
          <a:xfrm>
            <a:off x="715683" y="4433442"/>
            <a:ext cx="743282" cy="228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범위지정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89"/>
          <p:cNvSpPr/>
          <p:nvPr/>
        </p:nvSpPr>
        <p:spPr>
          <a:xfrm>
            <a:off x="1455580" y="4433442"/>
            <a:ext cx="74328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범위미지정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90"/>
          <p:cNvSpPr/>
          <p:nvPr/>
        </p:nvSpPr>
        <p:spPr>
          <a:xfrm>
            <a:off x="2393084" y="4449981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75856" y="44486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115" name="직사각형 98"/>
          <p:cNvSpPr/>
          <p:nvPr/>
        </p:nvSpPr>
        <p:spPr>
          <a:xfrm>
            <a:off x="3491880" y="445838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27984" y="44371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18" name="직사각형 103"/>
          <p:cNvSpPr/>
          <p:nvPr/>
        </p:nvSpPr>
        <p:spPr>
          <a:xfrm>
            <a:off x="5592012" y="4489805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요율추가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04"/>
          <p:cNvSpPr/>
          <p:nvPr/>
        </p:nvSpPr>
        <p:spPr>
          <a:xfrm>
            <a:off x="4788024" y="4471837"/>
            <a:ext cx="550681" cy="2238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27130" y="449035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%</a:t>
            </a:r>
            <a:endParaRPr lang="ko-KR" altLang="en-US" sz="800" dirty="0"/>
          </a:p>
        </p:txBody>
      </p:sp>
      <p:sp>
        <p:nvSpPr>
          <p:cNvPr id="121" name="직사각형 114"/>
          <p:cNvSpPr/>
          <p:nvPr/>
        </p:nvSpPr>
        <p:spPr>
          <a:xfrm>
            <a:off x="2747024" y="631430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16"/>
          <p:cNvSpPr/>
          <p:nvPr/>
        </p:nvSpPr>
        <p:spPr>
          <a:xfrm>
            <a:off x="3642596" y="630932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06"/>
          <p:cNvSpPr/>
          <p:nvPr/>
        </p:nvSpPr>
        <p:spPr>
          <a:xfrm>
            <a:off x="725579" y="5110698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07"/>
          <p:cNvSpPr/>
          <p:nvPr/>
        </p:nvSpPr>
        <p:spPr>
          <a:xfrm>
            <a:off x="775558" y="514536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9952" y="5122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계약서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7334" y="54077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계약</a:t>
            </a:r>
            <a:r>
              <a:rPr lang="ko-KR" altLang="en-US" sz="800" u="sng" dirty="0"/>
              <a:t>서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40" name="Rectangle 139"/>
          <p:cNvSpPr/>
          <p:nvPr/>
        </p:nvSpPr>
        <p:spPr>
          <a:xfrm>
            <a:off x="0" y="436510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범위 미지정인 경우 금액 입력란은 비활성화 되고 </a:t>
                      </a:r>
                      <a:r>
                        <a:rPr lang="en-US" altLang="ko-KR" sz="900" dirty="0" smtClean="0"/>
                        <a:t>%</a:t>
                      </a:r>
                      <a:r>
                        <a:rPr lang="ko-KR" altLang="en-US" sz="900" dirty="0" smtClean="0"/>
                        <a:t>만 등록할 수 있게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계약서도 담당자와 관리자만 다운 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37646" y="4752039"/>
            <a:ext cx="6066602" cy="2611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3,000~5,000 20%    , 5,000~10,000 15%     10,000~ 13%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pSp>
        <p:nvGrpSpPr>
          <p:cNvPr id="95" name="그룹 62"/>
          <p:cNvGrpSpPr/>
          <p:nvPr/>
        </p:nvGrpSpPr>
        <p:grpSpPr>
          <a:xfrm flipV="1">
            <a:off x="1403648" y="5445224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619672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62"/>
          <p:cNvGrpSpPr/>
          <p:nvPr/>
        </p:nvGrpSpPr>
        <p:grpSpPr>
          <a:xfrm flipV="1">
            <a:off x="2672897" y="484197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62"/>
          <p:cNvGrpSpPr/>
          <p:nvPr/>
        </p:nvGrpSpPr>
        <p:grpSpPr>
          <a:xfrm flipV="1">
            <a:off x="3474238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4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0" y="508518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012160" y="51571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012160" y="304610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12160" y="3356992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516216" y="3356992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16216" y="304610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029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정보를 수정하는 경우 수정된 이력이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849" y="693850"/>
            <a:ext cx="7023272" cy="60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07904" y="840003"/>
            <a:ext cx="690628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7117" y="836712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42763"/>
              </p:ext>
            </p:extLst>
          </p:nvPr>
        </p:nvGraphicFramePr>
        <p:xfrm>
          <a:off x="169352" y="1104740"/>
          <a:ext cx="6840762" cy="5143808"/>
        </p:xfrm>
        <a:graphic>
          <a:graphicData uri="http://schemas.openxmlformats.org/drawingml/2006/table">
            <a:tbl>
              <a:tblPr/>
              <a:tblGrid>
                <a:gridCol w="782440"/>
                <a:gridCol w="1173660"/>
                <a:gridCol w="782440"/>
                <a:gridCol w="782440"/>
                <a:gridCol w="782440"/>
                <a:gridCol w="782440"/>
                <a:gridCol w="782440"/>
                <a:gridCol w="336254"/>
                <a:gridCol w="636208"/>
              </a:tblGrid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신사업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기획부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 상해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 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홈페이지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www.jala.com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Xiu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min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제조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사업영역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바스용품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기업형태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대기업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설립년도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경쟁사</a:t>
                      </a: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아모레퍼시픽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영업경로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링크드인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연락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참고파일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catalog.pptx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.pdf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18-06-07 15:16:14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등록</a:t>
                      </a:r>
                      <a:b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[18-06-15 55:17:54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수정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담당자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이메일 수정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 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53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성격이 급함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5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34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9734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상세</a:t>
            </a:r>
            <a:endParaRPr lang="ko-KR" alt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26" name="직사각형 13"/>
          <p:cNvSpPr/>
          <p:nvPr/>
        </p:nvSpPr>
        <p:spPr>
          <a:xfrm>
            <a:off x="4499992" y="848288"/>
            <a:ext cx="936104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504" y="4725144"/>
            <a:ext cx="69847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5" name="직사각형 13"/>
          <p:cNvSpPr/>
          <p:nvPr/>
        </p:nvSpPr>
        <p:spPr>
          <a:xfrm>
            <a:off x="5465548" y="836712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429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 프로필을 클릭 시 등록된 프로필이 없는 경우 뜨는 메시지 클릭시 프로필 등록 페이지로 이동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일부터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일까지 쌓이는 포인트 전체 누적분을 볼 수 있음</a:t>
                      </a:r>
                      <a:r>
                        <a:rPr lang="en-US" altLang="ko-KR" sz="900" dirty="0" smtClean="0"/>
                        <a:t>. 1</a:t>
                      </a:r>
                      <a:r>
                        <a:rPr lang="ko-KR" altLang="en-US" sz="900" dirty="0" smtClean="0"/>
                        <a:t>년이 지나면 다시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에서 시작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2214" y="264739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85918" y="21431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프로필이 없습니다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4" name="직사각형 143"/>
          <p:cNvSpPr/>
          <p:nvPr/>
        </p:nvSpPr>
        <p:spPr>
          <a:xfrm>
            <a:off x="3071802" y="2738830"/>
            <a:ext cx="1500198" cy="28575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프로필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69884" y="2636912"/>
            <a:ext cx="174499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228184" y="476672"/>
            <a:ext cx="3768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2160" y="6926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389" y="667296"/>
            <a:ext cx="7023272" cy="5950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06702"/>
              </p:ext>
            </p:extLst>
          </p:nvPr>
        </p:nvGraphicFramePr>
        <p:xfrm>
          <a:off x="121896" y="785028"/>
          <a:ext cx="6840762" cy="4176460"/>
        </p:xfrm>
        <a:graphic>
          <a:graphicData uri="http://schemas.openxmlformats.org/drawingml/2006/table">
            <a:tbl>
              <a:tblPr/>
              <a:tblGrid>
                <a:gridCol w="782440"/>
                <a:gridCol w="1956100"/>
                <a:gridCol w="782440"/>
                <a:gridCol w="782440"/>
                <a:gridCol w="782440"/>
                <a:gridCol w="782440"/>
                <a:gridCol w="972462"/>
              </a:tblGrid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계약현황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 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TT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 이내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보증기간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Recruiting Fee Contract_Jala.docx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계약메모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공고진행내역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Co-Work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포장 및 박스 디자인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정리해서 보내 주기로 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93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 관련 문의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2018-06-15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390389" y="2865108"/>
            <a:ext cx="547715" cy="1924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57984" y="2862653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2160" y="3881368"/>
            <a:ext cx="950498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1962" y="5085184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6512" y="5369832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2" y="512139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09099" y="613853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61037" y="5490459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0212" y="6144514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602133" y="5130419"/>
            <a:ext cx="252028" cy="200055"/>
            <a:chOff x="791580" y="4704593"/>
            <a:chExt cx="1188132" cy="1080120"/>
          </a:xfrm>
        </p:grpSpPr>
        <p:sp>
          <p:nvSpPr>
            <p:cNvPr id="1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5" idx="1"/>
            <a:endCxn id="10" idx="0"/>
          </p:cNvCxnSpPr>
          <p:nvPr/>
        </p:nvCxnSpPr>
        <p:spPr>
          <a:xfrm rot="10800000" flipV="1">
            <a:off x="1950180" y="3999038"/>
            <a:ext cx="4061980" cy="1086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33" name="직사각형 12"/>
          <p:cNvSpPr/>
          <p:nvPr/>
        </p:nvSpPr>
        <p:spPr>
          <a:xfrm>
            <a:off x="3851920" y="5016467"/>
            <a:ext cx="432048" cy="2127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37" name="직사각형 13"/>
          <p:cNvSpPr/>
          <p:nvPr/>
        </p:nvSpPr>
        <p:spPr>
          <a:xfrm>
            <a:off x="5441176" y="5006307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14"/>
          <p:cNvSpPr/>
          <p:nvPr/>
        </p:nvSpPr>
        <p:spPr>
          <a:xfrm>
            <a:off x="6175109" y="5003016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13"/>
          <p:cNvSpPr/>
          <p:nvPr/>
        </p:nvSpPr>
        <p:spPr>
          <a:xfrm>
            <a:off x="4355976" y="5013177"/>
            <a:ext cx="1050668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9"/>
          <p:cNvSpPr/>
          <p:nvPr/>
        </p:nvSpPr>
        <p:spPr>
          <a:xfrm>
            <a:off x="4504542" y="5448608"/>
            <a:ext cx="2227697" cy="284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0"/>
          <p:cNvSpPr/>
          <p:nvPr/>
        </p:nvSpPr>
        <p:spPr>
          <a:xfrm>
            <a:off x="4499992" y="5733256"/>
            <a:ext cx="2232248" cy="9361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8515" y="5484820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담당자이관요청</a:t>
            </a:r>
            <a:endParaRPr lang="ko-KR" altLang="en-US" sz="7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5063" y="6325289"/>
            <a:ext cx="40504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44" name="직사각형 13"/>
          <p:cNvSpPr/>
          <p:nvPr/>
        </p:nvSpPr>
        <p:spPr>
          <a:xfrm>
            <a:off x="4852410" y="5869852"/>
            <a:ext cx="1486627" cy="2394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새 담당자명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8957" y="6325289"/>
            <a:ext cx="50405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6" name="그룹 15"/>
          <p:cNvGrpSpPr/>
          <p:nvPr/>
        </p:nvGrpSpPr>
        <p:grpSpPr>
          <a:xfrm>
            <a:off x="6408203" y="5493843"/>
            <a:ext cx="252028" cy="200055"/>
            <a:chOff x="791580" y="4704593"/>
            <a:chExt cx="1188132" cy="1080120"/>
          </a:xfrm>
        </p:grpSpPr>
        <p:sp>
          <p:nvSpPr>
            <p:cNvPr id="4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978997" y="584765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담당자가 자기가 맡고 있는 고객사를 다른 컨설턴트에게이관할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관리자가 승인해야 최종 이관됨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83968" y="46531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83968" y="501317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Elbow Connector 55"/>
          <p:cNvCxnSpPr>
            <a:stCxn id="54" idx="2"/>
            <a:endCxn id="40" idx="0"/>
          </p:cNvCxnSpPr>
          <p:nvPr/>
        </p:nvCxnSpPr>
        <p:spPr>
          <a:xfrm rot="16200000" flipH="1">
            <a:off x="5129507" y="4959724"/>
            <a:ext cx="219408" cy="7583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95936" y="55172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746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18297"/>
              </p:ext>
            </p:extLst>
          </p:nvPr>
        </p:nvGraphicFramePr>
        <p:xfrm>
          <a:off x="7164288" y="35997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중요라고</a:t>
                      </a:r>
                      <a:r>
                        <a:rPr lang="ko-KR" altLang="en-US" sz="900" baseline="0" dirty="0" smtClean="0"/>
                        <a:t> 표시된 공지는 모든 공지사항의 가장 위에 표기됨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중요 공지는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개까지 보여지고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 이상의 중요공지는 아래 목록에만 보이되 중요 표시가 되어 있음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전 디폴트로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중요 공지는 등록일 상관없음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970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75110"/>
              </p:ext>
            </p:extLst>
          </p:nvPr>
        </p:nvGraphicFramePr>
        <p:xfrm>
          <a:off x="298743" y="1951072"/>
          <a:ext cx="6595141" cy="2651760"/>
        </p:xfrm>
        <a:graphic>
          <a:graphicData uri="http://schemas.openxmlformats.org/drawingml/2006/table">
            <a:tbl>
              <a:tblPr/>
              <a:tblGrid>
                <a:gridCol w="413022"/>
                <a:gridCol w="850127"/>
                <a:gridCol w="3382526"/>
                <a:gridCol w="875608"/>
                <a:gridCol w="107385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사이트 오픈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98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7984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313827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1127" y="1299755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18-06-24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5223" y="1297609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99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555776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95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878148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94140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0869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979982" y="4725144"/>
            <a:ext cx="187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800" b="1" dirty="0" smtClean="0"/>
              <a:t> 2  &gt;&gt;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8743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107504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 목록 및 검색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 목록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123728" y="2060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1520" y="2163852"/>
            <a:ext cx="66967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1"/>
          <p:cNvSpPr/>
          <p:nvPr/>
        </p:nvSpPr>
        <p:spPr>
          <a:xfrm>
            <a:off x="1191685" y="4725678"/>
            <a:ext cx="5301693" cy="2507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"/>
          <p:cNvSpPr/>
          <p:nvPr/>
        </p:nvSpPr>
        <p:spPr>
          <a:xfrm>
            <a:off x="1187624" y="5010327"/>
            <a:ext cx="5305878" cy="179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49667" y="4761891"/>
            <a:ext cx="1450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 상세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4048" y="6716154"/>
            <a:ext cx="79475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39323" y="4770914"/>
            <a:ext cx="231804" cy="176215"/>
            <a:chOff x="6012230" y="4819403"/>
            <a:chExt cx="258897" cy="200055"/>
          </a:xfrm>
        </p:grpSpPr>
        <p:sp>
          <p:nvSpPr>
            <p:cNvPr id="48" name="직사각형 8"/>
            <p:cNvSpPr/>
            <p:nvPr/>
          </p:nvSpPr>
          <p:spPr>
            <a:xfrm>
              <a:off x="6012230" y="4819403"/>
              <a:ext cx="258897" cy="200055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9"/>
            <p:cNvCxnSpPr/>
            <p:nvPr/>
          </p:nvCxnSpPr>
          <p:spPr>
            <a:xfrm>
              <a:off x="6012231" y="4823209"/>
              <a:ext cx="252028" cy="1962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0"/>
            <p:cNvCxnSpPr/>
            <p:nvPr/>
          </p:nvCxnSpPr>
          <p:spPr>
            <a:xfrm flipH="1">
              <a:off x="6012231" y="4819403"/>
              <a:ext cx="252028" cy="2000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72509"/>
              </p:ext>
            </p:extLst>
          </p:nvPr>
        </p:nvGraphicFramePr>
        <p:xfrm>
          <a:off x="1407814" y="5180956"/>
          <a:ext cx="4964386" cy="1268542"/>
        </p:xfrm>
        <a:graphic>
          <a:graphicData uri="http://schemas.openxmlformats.org/drawingml/2006/table">
            <a:tbl>
              <a:tblPr/>
              <a:tblGrid>
                <a:gridCol w="433259"/>
                <a:gridCol w="4531127"/>
              </a:tblGrid>
              <a:tr h="2537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555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6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Elbow Connector 61"/>
          <p:cNvCxnSpPr/>
          <p:nvPr/>
        </p:nvCxnSpPr>
        <p:spPr>
          <a:xfrm rot="5400000">
            <a:off x="2375756" y="3537012"/>
            <a:ext cx="2232248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1120" y="1249328"/>
            <a:ext cx="2339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33034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관리자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48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7362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처음에는 계정만 만들어지고 실제 컨설턴트가 프로필 등록시 다른 항목이 채워짐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비활성화를 누르면 해당 계정이 비활성화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비활성화된 계정에는 활성화 버튼이 생겨서 다시 누르면 활성화됨</a:t>
                      </a:r>
                      <a:r>
                        <a:rPr lang="en-US" altLang="ko-KR" sz="900" dirty="0" smtClean="0"/>
                        <a:t>(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계정 추가 누르면 추가 팝업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82778"/>
              </p:ext>
            </p:extLst>
          </p:nvPr>
        </p:nvGraphicFramePr>
        <p:xfrm>
          <a:off x="126884" y="2492896"/>
          <a:ext cx="6879254" cy="2651760"/>
        </p:xfrm>
        <a:graphic>
          <a:graphicData uri="http://schemas.openxmlformats.org/drawingml/2006/table">
            <a:tbl>
              <a:tblPr/>
              <a:tblGrid>
                <a:gridCol w="556684"/>
                <a:gridCol w="648072"/>
                <a:gridCol w="432048"/>
                <a:gridCol w="864096"/>
                <a:gridCol w="720080"/>
                <a:gridCol w="792088"/>
                <a:gridCol w="1046032"/>
                <a:gridCol w="606718"/>
                <a:gridCol w="606718"/>
                <a:gridCol w="60671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계정아이디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Gildong.hong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19650830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andrew.kang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18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</a:t>
            </a:r>
            <a:r>
              <a:rPr lang="ko-KR" altLang="en-US" sz="800" dirty="0"/>
              <a:t>활</a:t>
            </a:r>
            <a:r>
              <a:rPr lang="ko-KR" altLang="en-US" sz="800" dirty="0" smtClean="0"/>
              <a:t>성화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769364" y="15035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136" y="18533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717232" y="1849020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90" y="183470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22" y="182759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27427" y="1837445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816519"/>
            <a:ext cx="6265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</a:t>
            </a:r>
            <a:r>
              <a:rPr lang="ko-KR" altLang="en-US" sz="800" dirty="0"/>
              <a:t>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44288" y="1828049"/>
            <a:ext cx="1960745" cy="2039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7041" y="182621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9649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852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637220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2892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560995" y="522978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컨설턴트 목록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19872" y="14701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명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19145" y="144880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5511" y="1505959"/>
            <a:ext cx="385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6017156" y="5224849"/>
            <a:ext cx="95478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계정추가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목록 화면 및 계정 추가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678440"/>
            <a:ext cx="7164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9228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76060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4208" y="29969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54368" y="319265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18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4502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64528" y="38610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75576" y="40770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6452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64528" y="45285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75576" y="474457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64528" y="49606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82360" y="36145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64"/>
          <p:cNvSpPr/>
          <p:nvPr/>
        </p:nvSpPr>
        <p:spPr>
          <a:xfrm>
            <a:off x="5868144" y="35730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40152" y="521904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36096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" y="5445224"/>
            <a:ext cx="3203847" cy="1412776"/>
            <a:chOff x="1242320" y="1533560"/>
            <a:chExt cx="5148789" cy="1895440"/>
          </a:xfrm>
        </p:grpSpPr>
        <p:sp>
          <p:nvSpPr>
            <p:cNvPr id="69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0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비활성화</a:t>
              </a:r>
              <a:endParaRPr lang="ko-KR" altLang="en-US" sz="700" b="1" dirty="0"/>
            </a:p>
          </p:txBody>
        </p:sp>
        <p:grpSp>
          <p:nvGrpSpPr>
            <p:cNvPr id="72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76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77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비활성화하는 경우 사용자의 시스템 접근이 제한됩니다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79912" y="5445224"/>
            <a:ext cx="3203847" cy="1412776"/>
            <a:chOff x="1242320" y="1533560"/>
            <a:chExt cx="5148789" cy="1895440"/>
          </a:xfrm>
        </p:grpSpPr>
        <p:sp>
          <p:nvSpPr>
            <p:cNvPr id="80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1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비성화</a:t>
              </a:r>
              <a:endParaRPr lang="ko-KR" altLang="en-US" sz="700" b="1" dirty="0"/>
            </a:p>
          </p:txBody>
        </p:sp>
        <p:grpSp>
          <p:nvGrpSpPr>
            <p:cNvPr id="83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87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88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활성화하는 경우 사용자의 시스템 접근이 가능합니다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cxnSp>
        <p:nvCxnSpPr>
          <p:cNvPr id="91" name="Elbow Connector 90"/>
          <p:cNvCxnSpPr>
            <a:stCxn id="64" idx="2"/>
            <a:endCxn id="80" idx="0"/>
          </p:cNvCxnSpPr>
          <p:nvPr/>
        </p:nvCxnSpPr>
        <p:spPr>
          <a:xfrm rot="5400000">
            <a:off x="5239023" y="3977851"/>
            <a:ext cx="1614656" cy="1320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4" idx="2"/>
            <a:endCxn id="69" idx="0"/>
          </p:cNvCxnSpPr>
          <p:nvPr/>
        </p:nvCxnSpPr>
        <p:spPr>
          <a:xfrm rot="5400000">
            <a:off x="3349068" y="2087896"/>
            <a:ext cx="1614656" cy="51000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51424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49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97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9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9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계정추가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7" name="직사각형 46"/>
          <p:cNvSpPr/>
          <p:nvPr/>
        </p:nvSpPr>
        <p:spPr>
          <a:xfrm>
            <a:off x="1256687" y="1533560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64205" y="1818209"/>
            <a:ext cx="5126904" cy="1826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42320" y="15697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계</a:t>
            </a:r>
            <a:r>
              <a:rPr lang="ko-KR" altLang="en-US" sz="700" b="1" dirty="0" smtClean="0"/>
              <a:t>정추가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93211" y="3281601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3874324" y="328758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094609" y="1578796"/>
            <a:ext cx="224491" cy="200055"/>
            <a:chOff x="791580" y="4704593"/>
            <a:chExt cx="1188132" cy="1080120"/>
          </a:xfrm>
        </p:grpSpPr>
        <p:sp>
          <p:nvSpPr>
            <p:cNvPr id="53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241352" y="1927379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40723" y="2250308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계정아이디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883046" y="1927880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83046" y="2239712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41352" y="25654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887384" y="25548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2235344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@</a:t>
            </a:r>
            <a:r>
              <a:rPr lang="en-US" altLang="ko-KR" sz="800" dirty="0" err="1" smtClean="0"/>
              <a:t>kycg.co.kr</a:t>
            </a:r>
            <a:endParaRPr lang="ko-KR" altLang="en-US" sz="800" dirty="0"/>
          </a:p>
        </p:txBody>
      </p:sp>
      <p:sp>
        <p:nvSpPr>
          <p:cNvPr id="57" name="직사각형 46"/>
          <p:cNvSpPr/>
          <p:nvPr/>
        </p:nvSpPr>
        <p:spPr>
          <a:xfrm>
            <a:off x="2044202" y="3792423"/>
            <a:ext cx="3103862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47"/>
          <p:cNvSpPr/>
          <p:nvPr/>
        </p:nvSpPr>
        <p:spPr>
          <a:xfrm>
            <a:off x="2051720" y="4077073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029835" y="3828636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계정 생성</a:t>
            </a:r>
            <a:endParaRPr lang="ko-KR" altLang="en-US" sz="700" b="1" dirty="0"/>
          </a:p>
        </p:txBody>
      </p:sp>
      <p:grpSp>
        <p:nvGrpSpPr>
          <p:cNvPr id="63" name="그룹 51"/>
          <p:cNvGrpSpPr/>
          <p:nvPr/>
        </p:nvGrpSpPr>
        <p:grpSpPr>
          <a:xfrm>
            <a:off x="4860032" y="3861048"/>
            <a:ext cx="224491" cy="200055"/>
            <a:chOff x="791580" y="4704593"/>
            <a:chExt cx="1188132" cy="1080120"/>
          </a:xfrm>
        </p:grpSpPr>
        <p:sp>
          <p:nvSpPr>
            <p:cNvPr id="64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1"/>
          <p:cNvSpPr/>
          <p:nvPr/>
        </p:nvSpPr>
        <p:spPr>
          <a:xfrm>
            <a:off x="2154208" y="4164320"/>
            <a:ext cx="2884893" cy="83748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강용오 </a:t>
            </a:r>
            <a:r>
              <a:rPr lang="en-US" altLang="ko-KR" sz="1200" dirty="0" smtClean="0">
                <a:solidFill>
                  <a:schemeClr val="tx1"/>
                </a:solidFill>
                <a:hlinkClick r:id="rId4"/>
              </a:rPr>
              <a:t>Andrew.kang@kycg.co.kr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계정이 생성되었습니다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7864" y="474038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cxnSp>
        <p:nvCxnSpPr>
          <p:cNvPr id="76" name="Elbow Connector 75"/>
          <p:cNvCxnSpPr>
            <a:stCxn id="50" idx="2"/>
          </p:cNvCxnSpPr>
          <p:nvPr/>
        </p:nvCxnSpPr>
        <p:spPr>
          <a:xfrm rot="16200000" flipH="1">
            <a:off x="3175389" y="3584320"/>
            <a:ext cx="523408" cy="318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1247174" y="28848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66"/>
          <p:cNvSpPr/>
          <p:nvPr/>
        </p:nvSpPr>
        <p:spPr>
          <a:xfrm>
            <a:off x="1893206" y="28742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23928" y="285293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8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9039" y="6469305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9327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892975" y="646930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</a:t>
            </a:r>
            <a:r>
              <a:rPr lang="ko-KR" altLang="en-US" sz="700" dirty="0"/>
              <a:t>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graphicFrame>
        <p:nvGraphicFramePr>
          <p:cNvPr id="31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347347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1887943"/>
                <a:gridCol w="1887943"/>
                <a:gridCol w="1008111"/>
                <a:gridCol w="1078463"/>
              </a:tblGrid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6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8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59632" y="6093296"/>
            <a:ext cx="5688632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63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 메모를 넣어서 저장할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259632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908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업무로그를 확인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542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상세내</a:t>
            </a:r>
            <a:r>
              <a:rPr lang="ko-KR" altLang="en-US" sz="800"/>
              <a:t>용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28943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696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4240699" y="152056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기간 내 쌓인 포인트를 볼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포인트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4240699" y="1501814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강용오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220486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컨설턴트는 한달 동안 인재를 검색할 수 있는 수가 정해져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일단 모든 컨설턴트가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개가 디폴트 되어 있으나 관리자가 임의로 늘려 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전년도에 인재를 등록한 건수를 합산하여 </a:t>
                      </a:r>
                      <a:r>
                        <a:rPr lang="en-US" altLang="ko-KR" sz="900" dirty="0" smtClean="0"/>
                        <a:t>/12(</a:t>
                      </a:r>
                      <a:r>
                        <a:rPr lang="ko-KR" altLang="en-US" sz="900" dirty="0" smtClean="0"/>
                        <a:t>개월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를 하여</a:t>
                      </a:r>
                      <a:r>
                        <a:rPr lang="ko-KR" altLang="en-US" sz="900" baseline="0" dirty="0" smtClean="0"/>
                        <a:t> 전년도 보너스 추가 건수를 부여함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예를 들어 작년에 </a:t>
                      </a:r>
                      <a:r>
                        <a:rPr lang="en-US" altLang="ko-KR" sz="900" baseline="0" dirty="0" smtClean="0"/>
                        <a:t>360</a:t>
                      </a:r>
                      <a:r>
                        <a:rPr lang="ko-KR" altLang="en-US" sz="900" baseline="0" dirty="0" smtClean="0"/>
                        <a:t>개의 인재를 등록하였다면 올해는 매달 </a:t>
                      </a:r>
                      <a:r>
                        <a:rPr lang="en-US" altLang="ko-KR" sz="900" baseline="0" dirty="0" smtClean="0"/>
                        <a:t>30</a:t>
                      </a:r>
                      <a:r>
                        <a:rPr lang="ko-KR" altLang="en-US" sz="900" baseline="0" dirty="0" smtClean="0"/>
                        <a:t>개의 보너스 건수를 얻게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한달 동안 인재를 등록하는 숫자가 바로 인재 검색수 관리에 반영되어 그 달에 추가로 검색할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즉 </a:t>
                      </a:r>
                      <a:r>
                        <a:rPr lang="ko-KR" altLang="en-US" sz="900" baseline="0" dirty="0" smtClean="0"/>
                        <a:t> 원래 한달 검색 가능</a:t>
                      </a:r>
                      <a:r>
                        <a:rPr lang="ko-KR" altLang="en-US" sz="900" dirty="0" smtClean="0"/>
                        <a:t> 건수는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개였으나 오늘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 인재를 등록했으면 가능수는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개가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 추가 건수는 매달 초기화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검색수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검색수 관리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122058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1500753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772816"/>
          <a:ext cx="6757158" cy="1104900"/>
        </p:xfrm>
        <a:graphic>
          <a:graphicData uri="http://schemas.openxmlformats.org/drawingml/2006/table">
            <a:tbl>
              <a:tblPr/>
              <a:tblGrid>
                <a:gridCol w="374765"/>
                <a:gridCol w="657581"/>
                <a:gridCol w="1116299"/>
                <a:gridCol w="1728192"/>
                <a:gridCol w="1363951"/>
                <a:gridCol w="151637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92743" y="400506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48478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4847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1072347" y="1183302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23528" y="112474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51720" y="950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3828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직사각형 46"/>
          <p:cNvSpPr/>
          <p:nvPr/>
        </p:nvSpPr>
        <p:spPr>
          <a:xfrm>
            <a:off x="2288979" y="4034270"/>
            <a:ext cx="2311774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47"/>
          <p:cNvSpPr/>
          <p:nvPr/>
        </p:nvSpPr>
        <p:spPr>
          <a:xfrm>
            <a:off x="2296497" y="4318919"/>
            <a:ext cx="2304256" cy="10542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74612" y="407048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한달 기본 건수</a:t>
            </a:r>
            <a:endParaRPr lang="ko-KR" altLang="en-US" sz="700" b="1" dirty="0"/>
          </a:p>
        </p:txBody>
      </p:sp>
      <p:grpSp>
        <p:nvGrpSpPr>
          <p:cNvPr id="69" name="그룹 51"/>
          <p:cNvGrpSpPr/>
          <p:nvPr/>
        </p:nvGrpSpPr>
        <p:grpSpPr>
          <a:xfrm>
            <a:off x="4189025" y="4072415"/>
            <a:ext cx="224491" cy="200055"/>
            <a:chOff x="791580" y="4704593"/>
            <a:chExt cx="1188132" cy="1080120"/>
          </a:xfrm>
        </p:grpSpPr>
        <p:sp>
          <p:nvSpPr>
            <p:cNvPr id="70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1"/>
          <p:cNvSpPr/>
          <p:nvPr/>
        </p:nvSpPr>
        <p:spPr>
          <a:xfrm>
            <a:off x="2398986" y="4406167"/>
            <a:ext cx="2057752" cy="8230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27784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변경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481153" y="448414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 smtClean="0">
              <a:solidFill>
                <a:srgbClr val="000000"/>
              </a:solidFill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</a:rPr>
              <a:t>한달 기본 인재 검색가능 건수</a:t>
            </a:r>
          </a:p>
        </p:txBody>
      </p:sp>
      <p:sp>
        <p:nvSpPr>
          <p:cNvPr id="77" name="직사각형 33"/>
          <p:cNvSpPr/>
          <p:nvPr/>
        </p:nvSpPr>
        <p:spPr>
          <a:xfrm>
            <a:off x="3972257" y="4601448"/>
            <a:ext cx="383719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5056" y="2040528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375216" y="17931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/>
          <p:cNvSpPr/>
          <p:nvPr/>
        </p:nvSpPr>
        <p:spPr>
          <a:xfrm>
            <a:off x="365056" y="2266712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375216" y="24827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/>
          <p:cNvSpPr/>
          <p:nvPr/>
        </p:nvSpPr>
        <p:spPr>
          <a:xfrm>
            <a:off x="385376" y="2708920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Elbow Connector 83"/>
          <p:cNvCxnSpPr>
            <a:stCxn id="78" idx="3"/>
            <a:endCxn id="67" idx="1"/>
          </p:cNvCxnSpPr>
          <p:nvPr/>
        </p:nvCxnSpPr>
        <p:spPr>
          <a:xfrm>
            <a:off x="509072" y="2112536"/>
            <a:ext cx="1787425" cy="2733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91880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92160" y="1987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√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987824" y="2996952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4932040" y="1536472"/>
            <a:ext cx="1264776" cy="16433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한달 기본 건수 변경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0577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4282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 비활성화하면 컨설턴트들의 채용공고목록에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활성화화면 채용공고에 검색됨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모든 내용에 대해 관리자는 수정 가능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1866"/>
              </p:ext>
            </p:extLst>
          </p:nvPr>
        </p:nvGraphicFramePr>
        <p:xfrm>
          <a:off x="152769" y="2419466"/>
          <a:ext cx="6883988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34"/>
                <a:gridCol w="534978"/>
                <a:gridCol w="1136828"/>
                <a:gridCol w="601850"/>
                <a:gridCol w="735595"/>
                <a:gridCol w="601850"/>
                <a:gridCol w="802467"/>
                <a:gridCol w="913336"/>
                <a:gridCol w="624725"/>
                <a:gridCol w="624725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 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Co-Work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 목록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9583" y="220465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4" name="직사각형 43"/>
          <p:cNvSpPr/>
          <p:nvPr/>
        </p:nvSpPr>
        <p:spPr>
          <a:xfrm>
            <a:off x="827584" y="1166481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3891" y="1884928"/>
            <a:ext cx="2433581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1128549"/>
            <a:ext cx="78476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57184" y="1124744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16099" y="1565353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83768" y="156320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97" y="1597338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827584" y="156429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65673" y="15901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90232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402933" y="116891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3356109" y="1894944"/>
            <a:ext cx="446000" cy="27801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1916832"/>
            <a:ext cx="236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통합검색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956" y="11950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226738" y="1171198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699792" y="1177177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798" y="1618608"/>
            <a:ext cx="734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796136" y="1115233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4208" y="115940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목록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85293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44208" y="314274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2239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72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64528" y="39626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4688" y="42422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74688" y="44742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4688" y="47233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84848" y="49826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74688" y="524952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72200" y="2780928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940152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126876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직사각형 77"/>
          <p:cNvSpPr/>
          <p:nvPr/>
        </p:nvSpPr>
        <p:spPr>
          <a:xfrm>
            <a:off x="5816963" y="1582346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62712" y="162652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5292080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활성화</a:t>
            </a:r>
            <a:endParaRPr lang="ko-KR" altLang="en-US" sz="800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0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78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644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25538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97631" y="16178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29" y="22269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32" name="직사각형 131"/>
          <p:cNvSpPr/>
          <p:nvPr/>
        </p:nvSpPr>
        <p:spPr>
          <a:xfrm>
            <a:off x="683568" y="22048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941" y="27933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24000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43736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606779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1784" y="253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84148" y="24928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5143" y="2798512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6387" y="279884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170" y="30814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18973" y="19174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확인 이메일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691052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9536" y="1291755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b="1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7457" y="1593182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andrew.kang@kycg.co.kr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7024" y="1886932"/>
            <a:ext cx="1485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개</a:t>
            </a:r>
            <a:r>
              <a:rPr lang="ko-KR" altLang="en-US" sz="800" dirty="0"/>
              <a:t>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246" y="32849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8021" y="349649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604343" y="350949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55443" y="350949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98415" y="348244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90503" y="348236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직사각형 123"/>
          <p:cNvSpPr/>
          <p:nvPr/>
        </p:nvSpPr>
        <p:spPr>
          <a:xfrm>
            <a:off x="3158892" y="406556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83480"/>
              </p:ext>
            </p:extLst>
          </p:nvPr>
        </p:nvGraphicFramePr>
        <p:xfrm>
          <a:off x="467544" y="4365449"/>
          <a:ext cx="6264695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54"/>
                <a:gridCol w="1342459"/>
                <a:gridCol w="894956"/>
                <a:gridCol w="1215295"/>
                <a:gridCol w="1215295"/>
                <a:gridCol w="574618"/>
                <a:gridCol w="574618"/>
              </a:tblGrid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4933540" y="378018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03109" y="377006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로그인한 컨설턴트의 이름과 이메일 입력 디폴트 되어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생년월일과 연락처는 예시대로 입력해야 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중간에 </a:t>
                      </a:r>
                      <a:r>
                        <a:rPr lang="en-US" altLang="ko-KR" sz="900" dirty="0" smtClean="0"/>
                        <a:t>“-”</a:t>
                      </a:r>
                      <a:r>
                        <a:rPr lang="ko-KR" altLang="en-US" sz="900" dirty="0" smtClean="0"/>
                        <a:t>표시를 입력하면 자동으로 사라짐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입력한 학력 중 최종 학력에 체크해야 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경연파트너스 홈페이지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컨설턴트 소개 페이지 연결시 공개 여부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해제시 비공개 처리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학교명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지역은 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국외로 구분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국외 대학교는  직접 입력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1229662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928926" y="9286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00364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240" y="2153594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86578" y="442913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00760" y="4357694"/>
            <a:ext cx="78578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1222" y="37986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74" name="직사각형 61"/>
          <p:cNvSpPr/>
          <p:nvPr/>
        </p:nvSpPr>
        <p:spPr>
          <a:xfrm>
            <a:off x="1265850" y="3785576"/>
            <a:ext cx="1217918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105"/>
          <p:cNvSpPr/>
          <p:nvPr/>
        </p:nvSpPr>
        <p:spPr>
          <a:xfrm>
            <a:off x="622908" y="380143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8182" y="377095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796136" y="3239398"/>
            <a:ext cx="288032" cy="261610"/>
            <a:chOff x="827584" y="3263776"/>
            <a:chExt cx="288032" cy="261610"/>
          </a:xfrm>
        </p:grpSpPr>
        <p:sp>
          <p:nvSpPr>
            <p:cNvPr id="82" name="Rectangle 81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64496" y="3172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84168" y="32646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5724128" y="321297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384" y="3827470"/>
            <a:ext cx="94489" cy="14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/>
          <p:nvPr/>
        </p:nvSpPr>
        <p:spPr>
          <a:xfrm>
            <a:off x="539552" y="378904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7"/>
          <p:cNvGrpSpPr/>
          <p:nvPr/>
        </p:nvGrpSpPr>
        <p:grpSpPr>
          <a:xfrm>
            <a:off x="6288617" y="462998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7"/>
          <p:cNvGrpSpPr/>
          <p:nvPr/>
        </p:nvGrpSpPr>
        <p:grpSpPr>
          <a:xfrm>
            <a:off x="6300192" y="4820301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02" name="직사각형 74"/>
          <p:cNvSpPr/>
          <p:nvPr/>
        </p:nvSpPr>
        <p:spPr>
          <a:xfrm>
            <a:off x="620832" y="3068960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7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8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10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35632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수정등록일일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5292079" y="1966408"/>
            <a:ext cx="988057" cy="16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비활성화할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인재의 모든 내용에 대해 수정할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즉 등록자도 수정할 수 없었던 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기본정보 모두에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3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69269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삭제요청</a:t>
            </a:r>
            <a:endParaRPr lang="ko-KR" altLang="en-US" sz="8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87247"/>
              </p:ext>
            </p:extLst>
          </p:nvPr>
        </p:nvGraphicFramePr>
        <p:xfrm>
          <a:off x="152769" y="1337921"/>
          <a:ext cx="68675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92"/>
                <a:gridCol w="627906"/>
                <a:gridCol w="879070"/>
                <a:gridCol w="879070"/>
                <a:gridCol w="565115"/>
                <a:gridCol w="1067442"/>
                <a:gridCol w="765000"/>
                <a:gridCol w="1152128"/>
                <a:gridCol w="72008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최종재직기업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경력키워드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김현웅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</a:t>
                      </a:r>
                      <a:r>
                        <a:rPr lang="ko-KR" altLang="en-US" sz="800" dirty="0" smtClean="0"/>
                        <a:t>대학교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마케팅</a:t>
                      </a:r>
                      <a:r>
                        <a:rPr lang="en-US" altLang="ko-KR" sz="800" dirty="0" smtClean="0"/>
                        <a:t>,B2B,</a:t>
                      </a:r>
                      <a:r>
                        <a:rPr lang="ko-KR" altLang="en-US" sz="800" dirty="0" smtClean="0"/>
                        <a:t>기획운영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yeowu@naver.com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010-2648-76782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372200" y="1723958"/>
            <a:ext cx="58780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비활성화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6383946" y="20460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활성화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396184" y="2406080"/>
            <a:ext cx="56382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비활성화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인재 삭제요청을 해 오면 관리자가 비활성화 처리할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컨설턴트 화면에서 검색되지 않음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49" y="702933"/>
            <a:ext cx="7023272" cy="6038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231" y="13663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721301" y="1356751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186187" y="1356417"/>
            <a:ext cx="968616" cy="261610"/>
            <a:chOff x="658312" y="1094801"/>
            <a:chExt cx="968616" cy="261610"/>
          </a:xfrm>
        </p:grpSpPr>
        <p:sp>
          <p:nvSpPr>
            <p:cNvPr id="44" name="직사각형 4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26879" y="13714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공고진행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6496" y="253102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20211"/>
              </p:ext>
            </p:extLst>
          </p:nvPr>
        </p:nvGraphicFramePr>
        <p:xfrm>
          <a:off x="152769" y="2747601"/>
          <a:ext cx="6896422" cy="373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8"/>
                <a:gridCol w="337408"/>
                <a:gridCol w="432048"/>
                <a:gridCol w="504056"/>
                <a:gridCol w="432048"/>
                <a:gridCol w="504056"/>
                <a:gridCol w="720080"/>
                <a:gridCol w="429940"/>
                <a:gridCol w="721325"/>
                <a:gridCol w="655750"/>
                <a:gridCol w="590175"/>
                <a:gridCol w="616064"/>
                <a:gridCol w="616064"/>
              </a:tblGrid>
              <a:tr h="32262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94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영업중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외국계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진행없음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36604" y="65259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246241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249957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4203791" y="201704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4162" y="20170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9748" y="1696822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3888" y="16968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997187" y="13810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539257" y="1390153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33274" y="2004489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165" y="20044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7751" y="168931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8122" y="168931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90872" y="16817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20021" y="167152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6" name="직사각형 95"/>
          <p:cNvSpPr/>
          <p:nvPr/>
        </p:nvSpPr>
        <p:spPr>
          <a:xfrm>
            <a:off x="721699" y="2282072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9633" y="2281526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2070" y="2282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706718" y="1084703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10045" y="1082557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16" y="1116689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1109583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58006" y="11137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4193625" y="1062634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6952" y="1060488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23" y="1094620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14" y="1087514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491880" y="10916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최종수정일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444208" y="31409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44208" y="357301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54368" y="400506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4420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54368" y="458112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54368" y="486916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65416" y="52097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54368" y="551723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54368" y="58772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54368" y="616530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8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 비활성화하면 컨설턴트들의 고객사 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활성화하면 검색됨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고객의 담당 컨설턴트가 퇴직하는 등의 경우 담당자를 관리자가 변경할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고객사의 모든 정보에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724128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9" name="Rectangle 98"/>
          <p:cNvSpPr/>
          <p:nvPr/>
        </p:nvSpPr>
        <p:spPr>
          <a:xfrm>
            <a:off x="6423888" y="30477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251520" y="28529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/>
          <p:cNvSpPr/>
          <p:nvPr/>
        </p:nvSpPr>
        <p:spPr>
          <a:xfrm>
            <a:off x="251520" y="321297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/>
          <p:cNvSpPr/>
          <p:nvPr/>
        </p:nvSpPr>
        <p:spPr>
          <a:xfrm>
            <a:off x="251520" y="357301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9"/>
          <p:cNvSpPr/>
          <p:nvPr/>
        </p:nvSpPr>
        <p:spPr>
          <a:xfrm>
            <a:off x="251520" y="4005064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100"/>
          <p:cNvSpPr/>
          <p:nvPr/>
        </p:nvSpPr>
        <p:spPr>
          <a:xfrm>
            <a:off x="5580112" y="2492896"/>
            <a:ext cx="720080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담당자변경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직사각형 71"/>
          <p:cNvSpPr/>
          <p:nvPr/>
        </p:nvSpPr>
        <p:spPr>
          <a:xfrm>
            <a:off x="755576" y="4869160"/>
            <a:ext cx="1584176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72"/>
          <p:cNvSpPr/>
          <p:nvPr/>
        </p:nvSpPr>
        <p:spPr>
          <a:xfrm>
            <a:off x="755576" y="5124143"/>
            <a:ext cx="1584176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1209" y="49053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 변경</a:t>
            </a:r>
            <a:endParaRPr lang="ko-KR" altLang="en-US" sz="700" b="1" dirty="0"/>
          </a:p>
        </p:txBody>
      </p:sp>
      <p:grpSp>
        <p:nvGrpSpPr>
          <p:cNvPr id="105" name="그룹 74"/>
          <p:cNvGrpSpPr/>
          <p:nvPr/>
        </p:nvGrpSpPr>
        <p:grpSpPr>
          <a:xfrm>
            <a:off x="2051720" y="4925928"/>
            <a:ext cx="216024" cy="144016"/>
            <a:chOff x="791580" y="4704593"/>
            <a:chExt cx="1188132" cy="1080120"/>
          </a:xfrm>
        </p:grpSpPr>
        <p:sp>
          <p:nvSpPr>
            <p:cNvPr id="106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78"/>
          <p:cNvSpPr/>
          <p:nvPr/>
        </p:nvSpPr>
        <p:spPr>
          <a:xfrm>
            <a:off x="902537" y="5252432"/>
            <a:ext cx="1221191" cy="192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592" y="55892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변경</a:t>
            </a:r>
            <a:endParaRPr lang="ko-KR" altLang="en-US" sz="7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19672" y="5589240"/>
            <a:ext cx="504056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301208"/>
            <a:ext cx="72008" cy="1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5508104" y="242088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Shape 113"/>
          <p:cNvCxnSpPr>
            <a:stCxn id="112" idx="2"/>
            <a:endCxn id="103" idx="3"/>
          </p:cNvCxnSpPr>
          <p:nvPr/>
        </p:nvCxnSpPr>
        <p:spPr>
          <a:xfrm rot="5400000">
            <a:off x="2672050" y="2376622"/>
            <a:ext cx="2935804" cy="3600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55776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1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42293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0608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430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6063"/>
              </p:ext>
            </p:extLst>
          </p:nvPr>
        </p:nvGraphicFramePr>
        <p:xfrm>
          <a:off x="152768" y="1337921"/>
          <a:ext cx="6867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90"/>
                <a:gridCol w="593837"/>
                <a:gridCol w="629877"/>
                <a:gridCol w="623779"/>
                <a:gridCol w="574720"/>
                <a:gridCol w="574720"/>
                <a:gridCol w="994118"/>
                <a:gridCol w="818685"/>
                <a:gridCol w="560923"/>
                <a:gridCol w="1253656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이관요청일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기존담당자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새 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기업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78263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576565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972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</a:t>
            </a:r>
            <a:r>
              <a:rPr lang="ko-KR" altLang="en-US" sz="800" dirty="0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 담당자 이관요청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90930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담당자 이관요청</a:t>
            </a:r>
            <a:endParaRPr lang="ko-KR" altLang="en-US" sz="800" b="1" dirty="0"/>
          </a:p>
        </p:txBody>
      </p:sp>
      <p:sp>
        <p:nvSpPr>
          <p:cNvPr id="30" name="직사각형 71"/>
          <p:cNvSpPr/>
          <p:nvPr/>
        </p:nvSpPr>
        <p:spPr>
          <a:xfrm>
            <a:off x="1256687" y="3615358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72"/>
          <p:cNvSpPr/>
          <p:nvPr/>
        </p:nvSpPr>
        <p:spPr>
          <a:xfrm>
            <a:off x="1264205" y="3900007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2320" y="3651571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36" name="그룹 74"/>
          <p:cNvGrpSpPr/>
          <p:nvPr/>
        </p:nvGrpSpPr>
        <p:grpSpPr>
          <a:xfrm>
            <a:off x="6094609" y="3660594"/>
            <a:ext cx="224491" cy="200055"/>
            <a:chOff x="791580" y="4704593"/>
            <a:chExt cx="1188132" cy="1080120"/>
          </a:xfrm>
        </p:grpSpPr>
        <p:sp>
          <p:nvSpPr>
            <p:cNvPr id="37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78"/>
          <p:cNvSpPr/>
          <p:nvPr/>
        </p:nvSpPr>
        <p:spPr>
          <a:xfrm>
            <a:off x="1403648" y="3998630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의 담당자가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강용오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김미영</a:t>
            </a:r>
            <a:r>
              <a:rPr lang="ko-KR" altLang="en-US" sz="1100" dirty="0" smtClean="0">
                <a:solidFill>
                  <a:schemeClr val="tx1"/>
                </a:solidFill>
              </a:rPr>
              <a:t>으로 이관됩니다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0228" y="4653136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74324" y="4653136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381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38683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40090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50" name="직사각형 71"/>
          <p:cNvSpPr/>
          <p:nvPr/>
        </p:nvSpPr>
        <p:spPr>
          <a:xfrm>
            <a:off x="1259632" y="5013176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72"/>
          <p:cNvSpPr/>
          <p:nvPr/>
        </p:nvSpPr>
        <p:spPr>
          <a:xfrm>
            <a:off x="1267150" y="5297825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45265" y="5049389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54" name="그룹 74"/>
          <p:cNvGrpSpPr/>
          <p:nvPr/>
        </p:nvGrpSpPr>
        <p:grpSpPr>
          <a:xfrm>
            <a:off x="6097554" y="5058412"/>
            <a:ext cx="224491" cy="200055"/>
            <a:chOff x="791580" y="4704593"/>
            <a:chExt cx="1188132" cy="1080120"/>
          </a:xfrm>
        </p:grpSpPr>
        <p:sp>
          <p:nvSpPr>
            <p:cNvPr id="55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78"/>
          <p:cNvSpPr/>
          <p:nvPr/>
        </p:nvSpPr>
        <p:spPr>
          <a:xfrm>
            <a:off x="1406593" y="5396448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 담당자의 이관요청을 반려합니다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13173" y="605095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7269" y="605095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aphicFrame>
        <p:nvGraphicFramePr>
          <p:cNvPr id="6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담당자이관요청을 관리자가 승인하거나 반려할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724128" y="1268760"/>
            <a:ext cx="136815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148064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9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083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8110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검색일 기준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달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4897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20575" y="4725144"/>
            <a:ext cx="971705" cy="24673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92535"/>
              </p:ext>
            </p:extLst>
          </p:nvPr>
        </p:nvGraphicFramePr>
        <p:xfrm>
          <a:off x="335147" y="1951072"/>
          <a:ext cx="6753021" cy="2651760"/>
        </p:xfrm>
        <a:graphic>
          <a:graphicData uri="http://schemas.openxmlformats.org/drawingml/2006/table">
            <a:tbl>
              <a:tblPr/>
              <a:tblGrid>
                <a:gridCol w="422909"/>
                <a:gridCol w="870478"/>
                <a:gridCol w="3463500"/>
                <a:gridCol w="896569"/>
                <a:gridCol w="109956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4391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4391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854290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1549" y="1340768"/>
            <a:ext cx="924530" cy="18502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2018-06-19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11670" y="1340768"/>
            <a:ext cx="852521" cy="1871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20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096239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32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418611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30547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7276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35150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43911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2223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3911" y="1268760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03951" y="4737415"/>
            <a:ext cx="5256584" cy="2003953"/>
            <a:chOff x="323529" y="3883059"/>
            <a:chExt cx="5760646" cy="2386310"/>
          </a:xfrm>
        </p:grpSpPr>
        <p:sp>
          <p:nvSpPr>
            <p:cNvPr id="44" name="TextBox 43"/>
            <p:cNvSpPr txBox="1"/>
            <p:nvPr/>
          </p:nvSpPr>
          <p:spPr>
            <a:xfrm>
              <a:off x="2760759" y="4653716"/>
              <a:ext cx="2036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 &lt;&lt; 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2  &gt;&gt;</a:t>
              </a:r>
              <a:endParaRPr lang="ko-KR" altLang="en-US" sz="800" b="1" dirty="0"/>
            </a:p>
          </p:txBody>
        </p:sp>
        <p:sp>
          <p:nvSpPr>
            <p:cNvPr id="29" name="직사각형 1"/>
            <p:cNvSpPr/>
            <p:nvPr/>
          </p:nvSpPr>
          <p:spPr>
            <a:xfrm>
              <a:off x="328079" y="3883059"/>
              <a:ext cx="5756096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"/>
            <p:cNvSpPr/>
            <p:nvPr/>
          </p:nvSpPr>
          <p:spPr>
            <a:xfrm>
              <a:off x="323529" y="4146698"/>
              <a:ext cx="5760640" cy="2122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2052" y="3919272"/>
              <a:ext cx="15744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공지사항 등록</a:t>
              </a:r>
              <a:endParaRPr lang="ko-KR" altLang="en-US" sz="7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6089" y="5947390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등록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57202" y="5947391"/>
              <a:ext cx="862877" cy="200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닫기</a:t>
              </a:r>
              <a:endParaRPr lang="ko-KR" altLang="en-US" sz="700" dirty="0"/>
            </a:p>
          </p:txBody>
        </p:sp>
        <p:grpSp>
          <p:nvGrpSpPr>
            <p:cNvPr id="49" name="그룹 7"/>
            <p:cNvGrpSpPr/>
            <p:nvPr/>
          </p:nvGrpSpPr>
          <p:grpSpPr>
            <a:xfrm>
              <a:off x="5768277" y="3928295"/>
              <a:ext cx="251672" cy="200055"/>
              <a:chOff x="791580" y="4704593"/>
              <a:chExt cx="1188132" cy="1080120"/>
            </a:xfrm>
          </p:grpSpPr>
          <p:sp>
            <p:nvSpPr>
              <p:cNvPr id="51" name="직사각형 8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9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10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03681" y="4952143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내</a:t>
              </a:r>
              <a:r>
                <a:rPr lang="ko-KR" altLang="en-US" sz="800" dirty="0"/>
                <a:t>용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638" y="4636967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제</a:t>
              </a:r>
              <a:r>
                <a:rPr lang="ko-KR" altLang="en-US" sz="800" dirty="0"/>
                <a:t>목</a:t>
              </a:r>
            </a:p>
          </p:txBody>
        </p:sp>
        <p:sp>
          <p:nvSpPr>
            <p:cNvPr id="56" name="직사각형 17"/>
            <p:cNvSpPr/>
            <p:nvPr/>
          </p:nvSpPr>
          <p:spPr>
            <a:xfrm>
              <a:off x="1051753" y="4626371"/>
              <a:ext cx="4835701" cy="226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18"/>
            <p:cNvSpPr/>
            <p:nvPr/>
          </p:nvSpPr>
          <p:spPr>
            <a:xfrm>
              <a:off x="1044545" y="4946847"/>
              <a:ext cx="4835701" cy="40031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161" y="5560451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첨부파일</a:t>
              </a:r>
              <a:endParaRPr lang="ko-KR" altLang="en-US" sz="800" dirty="0"/>
            </a:p>
          </p:txBody>
        </p:sp>
        <p:sp>
          <p:nvSpPr>
            <p:cNvPr id="59" name="직사각형 20"/>
            <p:cNvSpPr/>
            <p:nvPr/>
          </p:nvSpPr>
          <p:spPr>
            <a:xfrm>
              <a:off x="1044545" y="5511302"/>
              <a:ext cx="4835701" cy="35034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6358" y="5604401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찾기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19527" y="4296829"/>
              <a:ext cx="1047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중요 상위공지</a:t>
              </a:r>
              <a:endParaRPr lang="ko-KR" altLang="en-US" sz="800" dirty="0"/>
            </a:p>
          </p:txBody>
        </p:sp>
        <p:sp>
          <p:nvSpPr>
            <p:cNvPr id="62" name="직사각형 5"/>
            <p:cNvSpPr/>
            <p:nvPr/>
          </p:nvSpPr>
          <p:spPr>
            <a:xfrm>
              <a:off x="4652156" y="4296830"/>
              <a:ext cx="215717" cy="2065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25"/>
            <p:cNvSpPr/>
            <p:nvPr/>
          </p:nvSpPr>
          <p:spPr>
            <a:xfrm>
              <a:off x="1072073" y="4268477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18-07-20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26"/>
            <p:cNvSpPr/>
            <p:nvPr/>
          </p:nvSpPr>
          <p:spPr>
            <a:xfrm>
              <a:off x="2059865" y="4266331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18-08-19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33" y="4297224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45" y="4290118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29267" y="4269564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게시기간</a:t>
              </a:r>
              <a:endParaRPr lang="ko-KR" alt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2153" y="4234963"/>
              <a:ext cx="2732441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1993" y="4194323"/>
              <a:ext cx="50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</p:grpSp>
      <p:cxnSp>
        <p:nvCxnSpPr>
          <p:cNvPr id="72" name="Shape 71"/>
          <p:cNvCxnSpPr>
            <a:stCxn id="31" idx="2"/>
            <a:endCxn id="30" idx="3"/>
          </p:cNvCxnSpPr>
          <p:nvPr/>
        </p:nvCxnSpPr>
        <p:spPr>
          <a:xfrm rot="5400000">
            <a:off x="5744371" y="4988033"/>
            <a:ext cx="878216" cy="8458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34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965" y="1533560"/>
            <a:ext cx="5764235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3415" y="1818209"/>
            <a:ext cx="5768785" cy="2042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939" y="1569773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공지상세</a:t>
            </a:r>
            <a:endParaRPr lang="ko-KR" altLang="en-US" sz="7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85978" y="351805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수정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5367091" y="3524036"/>
            <a:ext cx="864097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048164" y="1578796"/>
            <a:ext cx="252028" cy="200055"/>
            <a:chOff x="791580" y="4704593"/>
            <a:chExt cx="1188132" cy="1080120"/>
          </a:xfrm>
        </p:grpSpPr>
        <p:sp>
          <p:nvSpPr>
            <p:cNvPr id="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1213"/>
              </p:ext>
            </p:extLst>
          </p:nvPr>
        </p:nvGraphicFramePr>
        <p:xfrm>
          <a:off x="863517" y="1988838"/>
          <a:ext cx="5397500" cy="1440162"/>
        </p:xfrm>
        <a:graphic>
          <a:graphicData uri="http://schemas.openxmlformats.org/drawingml/2006/table">
            <a:tbl>
              <a:tblPr/>
              <a:tblGrid>
                <a:gridCol w="471059"/>
                <a:gridCol w="4926441"/>
              </a:tblGrid>
              <a:tr h="288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341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 상세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037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쪽지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쪽지 현황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개로 늘어납니다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요청한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 보낸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2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쪽지보내기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168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95361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대분류 </a:t>
                      </a:r>
                      <a:r>
                        <a:rPr lang="en-US" altLang="ko-KR" sz="900" dirty="0" smtClean="0"/>
                        <a:t>IT</a:t>
                      </a:r>
                      <a:r>
                        <a:rPr lang="ko-KR" altLang="en-US" sz="900" dirty="0" smtClean="0"/>
                        <a:t>정보통신업쪽을 선택해서 수정을 누르면 해당 업종의 이름이 수정됨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추가를 누르면 대불류 업종이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 추가됨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3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1" name="직사각형 34"/>
          <p:cNvSpPr/>
          <p:nvPr/>
        </p:nvSpPr>
        <p:spPr>
          <a:xfrm>
            <a:off x="1658517" y="980729"/>
            <a:ext cx="360040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업종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0885" y="959520"/>
            <a:ext cx="393203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899592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IT/</a:t>
            </a:r>
            <a:r>
              <a:rPr lang="ko-KR" altLang="en-US" sz="800" dirty="0" smtClean="0">
                <a:solidFill>
                  <a:schemeClr val="tx1"/>
                </a:solidFill>
              </a:rPr>
              <a:t>정보통신업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3720" y="1768464"/>
            <a:ext cx="2303368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0344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4808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sp>
        <p:nvSpPr>
          <p:cNvPr id="20" name="Rectangle 19"/>
          <p:cNvSpPr/>
          <p:nvPr/>
        </p:nvSpPr>
        <p:spPr>
          <a:xfrm>
            <a:off x="3207976" y="1768464"/>
            <a:ext cx="2304256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903720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대분류</a:t>
            </a:r>
            <a:endParaRPr lang="ko-KR" alt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3207976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중분류</a:t>
            </a:r>
            <a:endParaRPr lang="ko-KR" alt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270840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800" dirty="0" smtClean="0">
                <a:solidFill>
                  <a:srgbClr val="000000"/>
                </a:solidFill>
              </a:rPr>
              <a:t>컴퓨터하드웨어장비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592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187624" y="1988840"/>
          <a:ext cx="1728192" cy="2209800"/>
        </p:xfrm>
        <a:graphic>
          <a:graphicData uri="http://schemas.openxmlformats.org/drawingml/2006/table">
            <a:tbl>
              <a:tblPr/>
              <a:tblGrid>
                <a:gridCol w="1728192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419872" y="1988840"/>
          <a:ext cx="1536700" cy="1988820"/>
        </p:xfrm>
        <a:graphic>
          <a:graphicData uri="http://schemas.openxmlformats.org/drawingml/2006/table">
            <a:tbl>
              <a:tblPr/>
              <a:tblGrid>
                <a:gridCol w="15367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827584" y="9807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옵션값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55322" y="1031425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재직기업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9" y="1643630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상세경력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9519" y="1643050"/>
            <a:ext cx="5692681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3926" y="1020921"/>
            <a:ext cx="1148079" cy="2191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363" y="1332463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전문분야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668580" y="1322338"/>
            <a:ext cx="1173426" cy="23445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635" y="242171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자기소개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682831" y="2481438"/>
            <a:ext cx="5689369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0072" y="322894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796669" y="3217370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130" y="8123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2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2056270" y="408856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"/>
          <p:cNvSpPr/>
          <p:nvPr/>
        </p:nvSpPr>
        <p:spPr>
          <a:xfrm>
            <a:off x="2051720" y="4365104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90244" y="41249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36" name="그룹 7"/>
          <p:cNvGrpSpPr/>
          <p:nvPr/>
        </p:nvGrpSpPr>
        <p:grpSpPr>
          <a:xfrm>
            <a:off x="5355052" y="4137410"/>
            <a:ext cx="252028" cy="200055"/>
            <a:chOff x="791580" y="4704593"/>
            <a:chExt cx="1188132" cy="1080120"/>
          </a:xfrm>
        </p:grpSpPr>
        <p:sp>
          <p:nvSpPr>
            <p:cNvPr id="3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158865" y="4375264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등록하시겠습니까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7824" y="47971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3928" y="479626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3" name="직사각형 81"/>
          <p:cNvSpPr/>
          <p:nvPr/>
        </p:nvSpPr>
        <p:spPr>
          <a:xfrm>
            <a:off x="1924173" y="1031528"/>
            <a:ext cx="4448027" cy="2372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황금에스티  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시스코시스템즈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5" name="그룹 7"/>
          <p:cNvGrpSpPr/>
          <p:nvPr/>
        </p:nvGrpSpPr>
        <p:grpSpPr>
          <a:xfrm>
            <a:off x="2562973" y="1094263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7"/>
          <p:cNvGrpSpPr/>
          <p:nvPr/>
        </p:nvGrpSpPr>
        <p:grpSpPr>
          <a:xfrm>
            <a:off x="3480533" y="109337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81"/>
          <p:cNvSpPr/>
          <p:nvPr/>
        </p:nvSpPr>
        <p:spPr>
          <a:xfrm>
            <a:off x="1934333" y="1310288"/>
            <a:ext cx="4437867" cy="246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B2B   , e-Commerce    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신규사업기획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5" name="그룹 7"/>
          <p:cNvGrpSpPr/>
          <p:nvPr/>
        </p:nvGrpSpPr>
        <p:grpSpPr>
          <a:xfrm>
            <a:off x="2230749" y="1391567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7"/>
          <p:cNvGrpSpPr/>
          <p:nvPr/>
        </p:nvGrpSpPr>
        <p:grpSpPr>
          <a:xfrm>
            <a:off x="2993245" y="138318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7"/>
          <p:cNvGrpSpPr/>
          <p:nvPr/>
        </p:nvGrpSpPr>
        <p:grpSpPr>
          <a:xfrm>
            <a:off x="3776949" y="138229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495008" y="1022256"/>
            <a:ext cx="288032" cy="261610"/>
            <a:chOff x="827584" y="3263776"/>
            <a:chExt cx="288032" cy="261610"/>
          </a:xfrm>
        </p:grpSpPr>
        <p:sp>
          <p:nvSpPr>
            <p:cNvPr id="84" name="Rectangle 8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80552" y="104257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2488" y="13001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711920" y="163954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722080" y="246299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6505168" y="1268760"/>
            <a:ext cx="288032" cy="261610"/>
            <a:chOff x="827584" y="3263776"/>
            <a:chExt cx="288032" cy="261610"/>
          </a:xfrm>
        </p:grpSpPr>
        <p:sp>
          <p:nvSpPr>
            <p:cNvPr id="94" name="Rectangle 9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06056" y="1603534"/>
            <a:ext cx="288032" cy="261610"/>
            <a:chOff x="827584" y="3263776"/>
            <a:chExt cx="288032" cy="261610"/>
          </a:xfrm>
        </p:grpSpPr>
        <p:sp>
          <p:nvSpPr>
            <p:cNvPr id="97" name="Rectangle 96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16216" y="2447310"/>
            <a:ext cx="288032" cy="261610"/>
            <a:chOff x="827584" y="3263776"/>
            <a:chExt cx="288032" cy="261610"/>
          </a:xfrm>
        </p:grpSpPr>
        <p:sp>
          <p:nvSpPr>
            <p:cNvPr id="105" name="Rectangle 104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1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622" y="67233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095710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895565"/>
                <a:gridCol w="992378"/>
                <a:gridCol w="159750"/>
                <a:gridCol w="1368152"/>
                <a:gridCol w="360041"/>
                <a:gridCol w="792087"/>
                <a:gridCol w="216024"/>
                <a:gridCol w="1078463"/>
              </a:tblGrid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10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6142" y="6237312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739" y="6225737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1766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74575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상</a:t>
            </a:r>
            <a:r>
              <a:rPr lang="ko-KR" altLang="en-US" sz="800" b="1" dirty="0"/>
              <a:t>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프로필 상세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24" name="직사각형 1"/>
          <p:cNvSpPr/>
          <p:nvPr/>
        </p:nvSpPr>
        <p:spPr>
          <a:xfrm>
            <a:off x="1696230" y="5744745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"/>
          <p:cNvSpPr/>
          <p:nvPr/>
        </p:nvSpPr>
        <p:spPr>
          <a:xfrm>
            <a:off x="1691680" y="6021288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0204" y="5781108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27" name="그룹 7"/>
          <p:cNvGrpSpPr/>
          <p:nvPr/>
        </p:nvGrpSpPr>
        <p:grpSpPr>
          <a:xfrm>
            <a:off x="4995012" y="5793594"/>
            <a:ext cx="252028" cy="200055"/>
            <a:chOff x="791580" y="4704593"/>
            <a:chExt cx="1188132" cy="1080120"/>
          </a:xfrm>
        </p:grpSpPr>
        <p:sp>
          <p:nvSpPr>
            <p:cNvPr id="28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798825" y="6031448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수정하시겠습니까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7784" y="6453336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645244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cxnSp>
        <p:nvCxnSpPr>
          <p:cNvPr id="43" name="Elbow Connector 42"/>
          <p:cNvCxnSpPr>
            <a:stCxn id="6" idx="1"/>
            <a:endCxn id="25" idx="3"/>
          </p:cNvCxnSpPr>
          <p:nvPr/>
        </p:nvCxnSpPr>
        <p:spPr>
          <a:xfrm rot="10800000" flipV="1">
            <a:off x="5330326" y="6337340"/>
            <a:ext cx="515817" cy="43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46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8996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08809"/>
              </p:ext>
            </p:extLst>
          </p:nvPr>
        </p:nvGraphicFramePr>
        <p:xfrm>
          <a:off x="7164288" y="35997"/>
          <a:ext cx="194762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계정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5858" y="13454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29" y="19264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기존비번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683568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216" y="24903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비번확인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84" y="220172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변경비</a:t>
            </a:r>
            <a:r>
              <a:rPr lang="ko-KR" altLang="en-US" sz="800" dirty="0"/>
              <a:t>번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84148" y="219123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027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794" y="160623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</a:t>
            </a:r>
            <a:r>
              <a:rPr lang="ko-KR" altLang="en-US" sz="800" dirty="0"/>
              <a:t>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3568" y="1617805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andrew.kang@kycg.co.kr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683568" y="247787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75029" y="2972591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88719" y="2971795"/>
            <a:ext cx="551233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계정의 비번 변경 화면 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2204864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50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3774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52544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로그인 시 이 페이지가 먼저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 기간은 설정되어 있지 않고 모든 진행중인 공고건을 다 보여줌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등록일을 설정하면 그 기준으로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공지사항은 등록일 상관없이 모두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추천일정 공지사항 및 본인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타인태용공고 모두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줄을 디폴트로 보여줌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총 추쳔현황을 클릭하면 해당 채용공고 상세 페이지로 넘어감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추천일의 예정일은 후보자의 추천자와 그 채용공고의 담당자 모두에게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각 추천 진행상태의 헤드값은 컨택중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이력서 점수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서류전형중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면접진행</a:t>
                      </a:r>
                      <a:r>
                        <a:rPr lang="en-US" altLang="ko-KR" sz="900" dirty="0" smtClean="0"/>
                        <a:t>(1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/2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/3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)/</a:t>
                      </a:r>
                      <a:r>
                        <a:rPr lang="ko-KR" altLang="en-US" sz="900" dirty="0" smtClean="0"/>
                        <a:t>합격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최종합격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입사완료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에 포함되어 있는 후보자수를 카운트해서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동안 내 인재 검색 가능 건수를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업무 현황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35716" y="5013176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82885"/>
              </p:ext>
            </p:extLst>
          </p:nvPr>
        </p:nvGraphicFramePr>
        <p:xfrm>
          <a:off x="174948" y="4258686"/>
          <a:ext cx="6890293" cy="662940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18-08-07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5/1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50025" y="129247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83" y="127815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09" y="127105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012697" y="128089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</a:t>
            </a:r>
            <a:r>
              <a:rPr lang="ko-KR" altLang="en-US" sz="800" dirty="0"/>
              <a:t>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5969" y="13094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808" y="1772816"/>
            <a:ext cx="159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추천일정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59474"/>
              </p:ext>
            </p:extLst>
          </p:nvPr>
        </p:nvGraphicFramePr>
        <p:xfrm>
          <a:off x="162798" y="2060848"/>
          <a:ext cx="3401089" cy="1325880"/>
        </p:xfrm>
        <a:graphic>
          <a:graphicData uri="http://schemas.openxmlformats.org/drawingml/2006/table">
            <a:tbl>
              <a:tblPr/>
              <a:tblGrid>
                <a:gridCol w="535122"/>
                <a:gridCol w="860981"/>
                <a:gridCol w="1002493"/>
                <a:gridCol w="1002493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7506" y="4005064"/>
            <a:ext cx="1914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본인채용공고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2571736" y="634427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22038"/>
              </p:ext>
            </p:extLst>
          </p:nvPr>
        </p:nvGraphicFramePr>
        <p:xfrm>
          <a:off x="174948" y="5397134"/>
          <a:ext cx="6890293" cy="946016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18-08-31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PMD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37506" y="5143512"/>
            <a:ext cx="198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타인채용공고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3990256"/>
            <a:ext cx="1539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*</a:t>
            </a:r>
            <a:r>
              <a:rPr lang="ko-KR" altLang="en-US" sz="800" dirty="0" smtClean="0"/>
              <a:t>추천수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본인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타인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현황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0879" y="18333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1100"/>
              </p:ext>
            </p:extLst>
          </p:nvPr>
        </p:nvGraphicFramePr>
        <p:xfrm>
          <a:off x="3632630" y="2045980"/>
          <a:ext cx="3401139" cy="1325880"/>
        </p:xfrm>
        <a:graphic>
          <a:graphicData uri="http://schemas.openxmlformats.org/drawingml/2006/table">
            <a:tbl>
              <a:tblPr/>
              <a:tblGrid>
                <a:gridCol w="291298"/>
                <a:gridCol w="639457"/>
                <a:gridCol w="1635774"/>
                <a:gridCol w="83461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공지제목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입사소식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0100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 &gt;&gt;</a:t>
            </a:r>
            <a:endParaRPr lang="ko-KR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142844" y="2000240"/>
            <a:ext cx="342902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15616" y="7647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7582" y="4235138"/>
            <a:ext cx="78581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259632" y="28529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153322" y="1204262"/>
            <a:ext cx="319454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2339752" y="5373216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499992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4 5 6 7 8 9 10 … &gt;&gt;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5776" y="2060848"/>
            <a:ext cx="93610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2339752" y="4221088"/>
            <a:ext cx="47525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16216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3808" y="28529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3491881" y="1196752"/>
          <a:ext cx="3528392" cy="441960"/>
        </p:xfrm>
        <a:graphic>
          <a:graphicData uri="http://schemas.openxmlformats.org/drawingml/2006/table">
            <a:tbl>
              <a:tblPr/>
              <a:tblGrid>
                <a:gridCol w="936103"/>
                <a:gridCol w="931210"/>
                <a:gridCol w="971003"/>
                <a:gridCol w="690076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491880" y="98072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/>
              <a:t>인재 검색 건수</a:t>
            </a:r>
            <a:endParaRPr lang="ko-KR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419872" y="112474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860032" y="7647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12184</TotalTime>
  <Words>8303</Words>
  <Application>Microsoft Office PowerPoint</Application>
  <PresentationFormat>On-screen Show (4:3)</PresentationFormat>
  <Paragraphs>4959</Paragraphs>
  <Slides>58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DEBASHIS NATH</cp:lastModifiedBy>
  <cp:revision>472</cp:revision>
  <cp:lastPrinted>2018-07-18T08:29:49Z</cp:lastPrinted>
  <dcterms:created xsi:type="dcterms:W3CDTF">2018-06-28T05:33:25Z</dcterms:created>
  <dcterms:modified xsi:type="dcterms:W3CDTF">2018-08-10T09:16:13Z</dcterms:modified>
</cp:coreProperties>
</file>