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334" r:id="rId4"/>
    <p:sldId id="335" r:id="rId5"/>
    <p:sldId id="323" r:id="rId6"/>
    <p:sldId id="307" r:id="rId7"/>
    <p:sldId id="308" r:id="rId8"/>
    <p:sldId id="320" r:id="rId9"/>
    <p:sldId id="317" r:id="rId10"/>
    <p:sldId id="279" r:id="rId11"/>
    <p:sldId id="341" r:id="rId12"/>
    <p:sldId id="349" r:id="rId13"/>
    <p:sldId id="259" r:id="rId14"/>
    <p:sldId id="324" r:id="rId15"/>
    <p:sldId id="261" r:id="rId16"/>
    <p:sldId id="260" r:id="rId17"/>
    <p:sldId id="275" r:id="rId18"/>
    <p:sldId id="321" r:id="rId19"/>
    <p:sldId id="319" r:id="rId20"/>
    <p:sldId id="318" r:id="rId21"/>
    <p:sldId id="330" r:id="rId22"/>
    <p:sldId id="331" r:id="rId23"/>
    <p:sldId id="333" r:id="rId24"/>
    <p:sldId id="264" r:id="rId25"/>
    <p:sldId id="266" r:id="rId26"/>
    <p:sldId id="284" r:id="rId27"/>
    <p:sldId id="267" r:id="rId28"/>
    <p:sldId id="274" r:id="rId29"/>
    <p:sldId id="292" r:id="rId30"/>
    <p:sldId id="286" r:id="rId31"/>
    <p:sldId id="285" r:id="rId32"/>
    <p:sldId id="344" r:id="rId33"/>
    <p:sldId id="345" r:id="rId34"/>
    <p:sldId id="346" r:id="rId35"/>
    <p:sldId id="268" r:id="rId36"/>
    <p:sldId id="269" r:id="rId37"/>
    <p:sldId id="337" r:id="rId38"/>
    <p:sldId id="270" r:id="rId39"/>
    <p:sldId id="276" r:id="rId40"/>
    <p:sldId id="287" r:id="rId41"/>
    <p:sldId id="277" r:id="rId42"/>
    <p:sldId id="296" r:id="rId43"/>
    <p:sldId id="295" r:id="rId44"/>
    <p:sldId id="322" r:id="rId45"/>
    <p:sldId id="299" r:id="rId46"/>
    <p:sldId id="301" r:id="rId47"/>
    <p:sldId id="340" r:id="rId48"/>
    <p:sldId id="348" r:id="rId49"/>
    <p:sldId id="302" r:id="rId50"/>
    <p:sldId id="353" r:id="rId51"/>
    <p:sldId id="347" r:id="rId52"/>
    <p:sldId id="303" r:id="rId53"/>
    <p:sldId id="305" r:id="rId54"/>
    <p:sldId id="338" r:id="rId55"/>
    <p:sldId id="309" r:id="rId56"/>
    <p:sldId id="311" r:id="rId57"/>
    <p:sldId id="350" r:id="rId58"/>
    <p:sldId id="278" r:id="rId59"/>
  </p:sldIdLst>
  <p:sldSz cx="9144000" cy="6858000" type="screen4x3"/>
  <p:notesSz cx="6858000" cy="9686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9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pos="2245">
          <p15:clr>
            <a:srgbClr val="A4A3A4"/>
          </p15:clr>
        </p15:guide>
        <p15:guide id="4" pos="2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3D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4" autoAdjust="0"/>
    <p:restoredTop sz="91473" autoAdjust="0"/>
  </p:normalViewPr>
  <p:slideViewPr>
    <p:cSldViewPr>
      <p:cViewPr varScale="1">
        <p:scale>
          <a:sx n="68" d="100"/>
          <a:sy n="68" d="100"/>
        </p:scale>
        <p:origin x="1668" y="66"/>
      </p:cViewPr>
      <p:guideLst>
        <p:guide orient="horz" pos="3339"/>
        <p:guide orient="horz" pos="3657"/>
        <p:guide pos="2245"/>
        <p:guide pos="2608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22FF-FD11-47FB-A904-3E73C103AB65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1875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601290"/>
            <a:ext cx="5486400" cy="43591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00898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200898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1F757-F9DB-4328-8426-236CBC4A6E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8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75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</a:t>
            </a:r>
            <a:r>
              <a:rPr lang="en-IN" baseline="0" dirty="0" smtClean="0"/>
              <a:t> work with wsyhtml5 and multiple file upload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31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52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70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31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6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9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3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2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7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6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8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4668248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6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yeowu@naver.c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yeowu@naver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ngela.kim@kycg.co.k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mailto:0100001@jala.com" TargetMode="External"/><Relationship Id="rId4" Type="http://schemas.openxmlformats.org/officeDocument/2006/relationships/hyperlink" Target="mailto:0100000@jala.co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la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0100001@jala.com" TargetMode="External"/><Relationship Id="rId4" Type="http://schemas.openxmlformats.org/officeDocument/2006/relationships/hyperlink" Target="mailto:0100000@jala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ndrew.kang@kycg.co.kr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w.kang@kycg.co.k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yeowu@naver.com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w.kang@kycg.co.k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43407" y="598855"/>
            <a:ext cx="7023272" cy="61926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61488"/>
              </p:ext>
            </p:extLst>
          </p:nvPr>
        </p:nvGraphicFramePr>
        <p:xfrm>
          <a:off x="7164288" y="35997"/>
          <a:ext cx="194762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Forgot</a:t>
                      </a:r>
                      <a:r>
                        <a:rPr lang="en-US" altLang="ko-KR" sz="900" baseline="0" dirty="0" smtClean="0"/>
                        <a:t> Password </a:t>
                      </a:r>
                      <a:r>
                        <a:rPr lang="ko-KR" altLang="en-US" sz="900" baseline="0" dirty="0" smtClean="0"/>
                        <a:t> 누르면 비번 찾는 팝업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286791" y="2420888"/>
            <a:ext cx="4533818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286791" y="2700877"/>
            <a:ext cx="4533818" cy="173623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55134" y="2455557"/>
            <a:ext cx="557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Sign</a:t>
            </a:r>
            <a:r>
              <a:rPr lang="ko-KR" altLang="en-US" sz="700" b="1" dirty="0" smtClean="0"/>
              <a:t> </a:t>
            </a:r>
            <a:r>
              <a:rPr lang="en-US" altLang="ko-KR" sz="700" b="1" dirty="0" smtClean="0"/>
              <a:t>In</a:t>
            </a:r>
            <a:endParaRPr lang="ko-KR" altLang="en-US" sz="7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343238" y="2903852"/>
            <a:ext cx="557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사용자</a:t>
            </a:r>
            <a:r>
              <a:rPr lang="en-US" altLang="ko-KR" sz="700" dirty="0" smtClean="0"/>
              <a:t>ID</a:t>
            </a:r>
            <a:endParaRPr lang="ko-KR" alt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342822" y="3273361"/>
            <a:ext cx="557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비밀번</a:t>
            </a:r>
            <a:r>
              <a:rPr lang="ko-KR" altLang="en-US" sz="700" dirty="0"/>
              <a:t>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899948" y="2852936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회사이메일 입력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99948" y="3235600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02182" y="3645604"/>
            <a:ext cx="1440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rgbClr val="0070C0"/>
                </a:solidFill>
              </a:rPr>
              <a:t>Forgot Password?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08720"/>
            <a:ext cx="703308" cy="6756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35696" y="158436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Welcome! </a:t>
            </a:r>
            <a:r>
              <a:rPr lang="ko-KR" altLang="en-US" dirty="0" smtClean="0"/>
              <a:t>글로벌 인재 </a:t>
            </a:r>
            <a:r>
              <a:rPr lang="ko-KR" altLang="en-US" dirty="0" err="1" smtClean="0"/>
              <a:t>서치펌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경연파트너스</a:t>
            </a:r>
            <a:r>
              <a:rPr lang="ko-KR" altLang="en-US" dirty="0" smtClean="0"/>
              <a:t> 업무관리시스템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186158" y="3959478"/>
            <a:ext cx="737770" cy="261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Sign in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로그인 화면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251152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랜딩 화면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00" y="214290"/>
            <a:ext cx="1000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9501222" y="1142984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06502" y="3635845"/>
            <a:ext cx="100013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28674" y="354440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6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24337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257633"/>
              </p:ext>
            </p:extLst>
          </p:nvPr>
        </p:nvGraphicFramePr>
        <p:xfrm>
          <a:off x="7164288" y="35997"/>
          <a:ext cx="1947628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기간 </a:t>
                      </a:r>
                      <a:r>
                        <a:rPr lang="en-US" altLang="ko-KR" sz="900" dirty="0" smtClean="0"/>
                        <a:t>: 1</a:t>
                      </a:r>
                      <a:r>
                        <a:rPr lang="ko-KR" altLang="en-US" sz="900" dirty="0" smtClean="0"/>
                        <a:t>주일 디폴트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상세정보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페이지를 검색한 후보자명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고객사명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채용공고명 보여주기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646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0654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내 업무 </a:t>
            </a:r>
            <a:r>
              <a:rPr lang="ko-KR" altLang="en-US" sz="800" b="1" dirty="0" err="1" smtClean="0"/>
              <a:t>히스토리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0654" y="70388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73" y="152489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로그종류</a:t>
            </a:r>
            <a:endParaRPr lang="ko-KR" altLang="en-US" sz="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46214" y="1484784"/>
            <a:ext cx="968616" cy="261610"/>
            <a:chOff x="658312" y="1094801"/>
            <a:chExt cx="968616" cy="261610"/>
          </a:xfrm>
        </p:grpSpPr>
        <p:sp>
          <p:nvSpPr>
            <p:cNvPr id="14" name="직사각형 1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4319" y="18149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28415" y="181063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73" y="1796321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805" y="178921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38610" y="179906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38180" y="18049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4218581" y="1816519"/>
            <a:ext cx="1960745" cy="1982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51334" y="1814687"/>
            <a:ext cx="524045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검색</a:t>
            </a:r>
            <a:endParaRPr lang="ko-KR" alt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119646" y="222801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25557"/>
              </p:ext>
            </p:extLst>
          </p:nvPr>
        </p:nvGraphicFramePr>
        <p:xfrm>
          <a:off x="180745" y="2492896"/>
          <a:ext cx="6790669" cy="1165860"/>
        </p:xfrm>
        <a:graphic>
          <a:graphicData uri="http://schemas.openxmlformats.org/drawingml/2006/table">
            <a:tbl>
              <a:tblPr/>
              <a:tblGrid>
                <a:gridCol w="903136"/>
                <a:gridCol w="1669087"/>
                <a:gridCol w="605901"/>
                <a:gridCol w="868840"/>
                <a:gridCol w="2743705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로그종류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로그시간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직원명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직원계정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상세정보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2018-07-13  11:24:11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인재상세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14:36:11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(1977: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(1/30)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고객사상세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13:01:11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 상세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11:24:11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SDS – Agile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555776" y="3763217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86810" y="220486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43539" y="220486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36" name="직사각형 3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업무 로그 목록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755576" y="260648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43372" y="2428868"/>
            <a:ext cx="2928958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786182" y="21431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135729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7504" y="1772816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616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본인의 포인트 누적 현황 확인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내 포인트 현황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내 포인트 현황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935" y="123686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포인트 종류</a:t>
            </a:r>
            <a:endParaRPr lang="ko-KR" altLang="en-US" sz="800" dirty="0"/>
          </a:p>
        </p:txBody>
      </p:sp>
      <p:grpSp>
        <p:nvGrpSpPr>
          <p:cNvPr id="2" name="그룹 12"/>
          <p:cNvGrpSpPr/>
          <p:nvPr/>
        </p:nvGrpSpPr>
        <p:grpSpPr>
          <a:xfrm>
            <a:off x="756576" y="1196752"/>
            <a:ext cx="968616" cy="261610"/>
            <a:chOff x="658312" y="1094801"/>
            <a:chExt cx="968616" cy="261610"/>
          </a:xfrm>
        </p:grpSpPr>
        <p:sp>
          <p:nvSpPr>
            <p:cNvPr id="14" name="직사각형 1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4681" y="152689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38777" y="1522604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5" y="1508289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67" y="1501183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48972" y="1511029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0008" y="1939982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6" y="2204864"/>
          <a:ext cx="6757157" cy="1104900"/>
        </p:xfrm>
        <a:graphic>
          <a:graphicData uri="http://schemas.openxmlformats.org/drawingml/2006/table">
            <a:tbl>
              <a:tblPr/>
              <a:tblGrid>
                <a:gridCol w="1398479"/>
                <a:gridCol w="2584531"/>
                <a:gridCol w="938219"/>
                <a:gridCol w="1835928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포인트 종류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컨설턴트명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포인트 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 프로필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컨택내용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기타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47966" y="3475185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191683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19168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포인트 현황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포인트 현황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220072" y="1916832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b="1" dirty="0" smtClean="0"/>
              <a:t>포인트 합계</a:t>
            </a:r>
            <a:r>
              <a:rPr lang="en-US" altLang="ko-KR" sz="800" b="1" dirty="0" smtClean="0"/>
              <a:t>: 30</a:t>
            </a:r>
            <a:endParaRPr lang="ko-KR" altLang="en-US" sz="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4" name="TextBox 63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5" name="TextBox 64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본인의 포인트 누적 현황 확인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내 쪽지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내 쪽지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681" y="129446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38777" y="129018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5" y="1275866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67" y="1268760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48972" y="127860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0008" y="1579942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7" y="1844824"/>
          <a:ext cx="6790669" cy="2804160"/>
        </p:xfrm>
        <a:graphic>
          <a:graphicData uri="http://schemas.openxmlformats.org/drawingml/2006/table">
            <a:tbl>
              <a:tblPr/>
              <a:tblGrid>
                <a:gridCol w="903136"/>
                <a:gridCol w="1669087"/>
                <a:gridCol w="2312726"/>
                <a:gridCol w="1008112"/>
                <a:gridCol w="897608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송수신구분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쪽지구분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텔레콤의 담당자가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변경됩니다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이관요청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삼성전자의 담당자가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으로 이관됩니다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고객사 담당자 이관요청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삼성전자의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김영민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으로 이관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요청합니다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고객산 담당자 이관요청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엘지화학의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조철수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 이관요청을 반려합니다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고객산 담당자 이관요청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엘지화학의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조철수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 이관요청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합니다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삭제요청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인재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김태령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의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가 삭제됩니다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삭제요청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삭제를 요청합니다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인재 검생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건수 추가 요청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금월 인재 검색 건수가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 추가됩니다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검생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건수 추가 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금월 인재 검색 건수 추가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요청합니다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47966" y="472572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155679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155679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포인트 현황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포인트 현황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4" name="TextBox 63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5" name="TextBox 64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5364088" y="477560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내 쪽지</a:t>
            </a:r>
            <a:endParaRPr lang="ko-KR" alt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5486008" y="1587272"/>
            <a:ext cx="72008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쪽지보내기</a:t>
            </a:r>
            <a:endParaRPr lang="ko-KR" altLang="en-US" sz="700" dirty="0"/>
          </a:p>
        </p:txBody>
      </p:sp>
      <p:sp>
        <p:nvSpPr>
          <p:cNvPr id="42" name="직사각형 1"/>
          <p:cNvSpPr/>
          <p:nvPr/>
        </p:nvSpPr>
        <p:spPr>
          <a:xfrm>
            <a:off x="1768238" y="4941168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"/>
          <p:cNvSpPr/>
          <p:nvPr/>
        </p:nvSpPr>
        <p:spPr>
          <a:xfrm>
            <a:off x="1763688" y="5217711"/>
            <a:ext cx="3638645" cy="10081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02212" y="4977531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쪽지보내기</a:t>
            </a:r>
            <a:endParaRPr lang="ko-KR" altLang="en-US" sz="700" b="1" dirty="0"/>
          </a:p>
        </p:txBody>
      </p:sp>
      <p:grpSp>
        <p:nvGrpSpPr>
          <p:cNvPr id="51" name="그룹 7"/>
          <p:cNvGrpSpPr/>
          <p:nvPr/>
        </p:nvGrpSpPr>
        <p:grpSpPr>
          <a:xfrm>
            <a:off x="5067020" y="4990017"/>
            <a:ext cx="252028" cy="200055"/>
            <a:chOff x="791580" y="4704593"/>
            <a:chExt cx="1188132" cy="1080120"/>
          </a:xfrm>
        </p:grpSpPr>
        <p:sp>
          <p:nvSpPr>
            <p:cNvPr id="53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1870833" y="5227871"/>
            <a:ext cx="3429024" cy="423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99792" y="588175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발송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3635896" y="5865783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60" name="직사각형 33"/>
          <p:cNvSpPr/>
          <p:nvPr/>
        </p:nvSpPr>
        <p:spPr>
          <a:xfrm>
            <a:off x="1979712" y="5433735"/>
            <a:ext cx="103623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쪽지구분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30272" y="540725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9" name="직사각형 33"/>
          <p:cNvSpPr/>
          <p:nvPr/>
        </p:nvSpPr>
        <p:spPr>
          <a:xfrm>
            <a:off x="3131840" y="5433735"/>
            <a:ext cx="201622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54461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002"/>
              </p:ext>
            </p:extLst>
          </p:nvPr>
        </p:nvGraphicFramePr>
        <p:xfrm>
          <a:off x="7164288" y="35997"/>
          <a:ext cx="194762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처음 메뉴 클릭시 나의 채용공고가 먼저 리스트업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그리고 검색 시 전체</a:t>
                      </a:r>
                      <a:r>
                        <a:rPr lang="ko-KR" altLang="en-US" sz="900" baseline="0" dirty="0" smtClean="0"/>
                        <a:t> 담당자 채용공고 검색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정렬항목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등록일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접수마감일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채용시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채용시면 일자 넣는 칸이 비활성화됨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45015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채용공고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</a:t>
            </a:r>
            <a:r>
              <a:rPr lang="ko-KR" altLang="en-US" sz="700" dirty="0"/>
              <a:t>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7706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진행현황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2235437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2762747" y="494778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업무 </a:t>
            </a:r>
            <a:r>
              <a:rPr lang="en-US" altLang="ko-KR" sz="700" dirty="0" smtClean="0"/>
              <a:t>History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3384075" y="503831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홈페이</a:t>
            </a:r>
            <a:r>
              <a:rPr lang="ko-KR" altLang="en-US" sz="700" dirty="0"/>
              <a:t>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endParaRPr lang="ko-KR" altLang="en-US" sz="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5937"/>
              </p:ext>
            </p:extLst>
          </p:nvPr>
        </p:nvGraphicFramePr>
        <p:xfrm>
          <a:off x="152769" y="2419466"/>
          <a:ext cx="6883989" cy="2880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38"/>
                <a:gridCol w="588373"/>
                <a:gridCol w="1250293"/>
                <a:gridCol w="661920"/>
                <a:gridCol w="809013"/>
                <a:gridCol w="661920"/>
                <a:gridCol w="882560"/>
                <a:gridCol w="1004494"/>
                <a:gridCol w="687078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채용공고명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접수마감일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파트너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삼성</a:t>
                      </a:r>
                      <a:r>
                        <a:rPr lang="en-US" altLang="ko-KR" sz="800" dirty="0" smtClean="0"/>
                        <a:t>SDS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/>
                        <a:t>Agile</a:t>
                      </a:r>
                      <a:r>
                        <a:rPr lang="en-US" altLang="ko-KR" sz="800" u="sng" baseline="0" dirty="0" smtClean="0"/>
                        <a:t> </a:t>
                      </a:r>
                      <a:r>
                        <a:rPr lang="ko-KR" altLang="en-US" sz="800" u="sng" baseline="0" dirty="0" smtClean="0"/>
                        <a:t>전문가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진행중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2018-07-16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2018-07-31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7504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채용공고목록</a:t>
            </a:r>
            <a:endParaRPr lang="ko-KR" altLang="en-US" sz="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030526" y="5444330"/>
            <a:ext cx="1047175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공고 신규등록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827584" y="1146186"/>
            <a:ext cx="784766" cy="2618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전체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97871" y="213945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65149" y="2110063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2536604" y="5505657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0486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>
                <a:solidFill>
                  <a:srgbClr val="FF0000"/>
                </a:solidFill>
              </a:rPr>
              <a:t>2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,789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63875" y="1166481"/>
            <a:ext cx="807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r>
              <a:rPr lang="ko-KR" altLang="en-US" sz="800" dirty="0"/>
              <a:t>명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017674" y="1556792"/>
            <a:ext cx="2335499" cy="2548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키워드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8486" y="1576568"/>
            <a:ext cx="519778" cy="22701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00923" y="157711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채용공고목록 및 검색 화면</a:t>
            </a:r>
            <a:endParaRPr lang="ko-KR" alt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782710" y="26122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endParaRPr lang="ko-KR" altLang="en-US" sz="800" dirty="0"/>
          </a:p>
        </p:txBody>
      </p:sp>
      <p:sp>
        <p:nvSpPr>
          <p:cNvPr id="73" name="Rectangle 72"/>
          <p:cNvSpPr/>
          <p:nvPr/>
        </p:nvSpPr>
        <p:spPr>
          <a:xfrm>
            <a:off x="142844" y="1122346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87624" y="7647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44" name="직사각형 33"/>
          <p:cNvSpPr/>
          <p:nvPr/>
        </p:nvSpPr>
        <p:spPr>
          <a:xfrm>
            <a:off x="827584" y="1556792"/>
            <a:ext cx="1584176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고객사명 입력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9512" y="1628800"/>
            <a:ext cx="830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고객사명</a:t>
            </a:r>
            <a:endParaRPr lang="ko-KR" altLang="en-US" sz="800" dirty="0"/>
          </a:p>
        </p:txBody>
      </p:sp>
      <p:sp>
        <p:nvSpPr>
          <p:cNvPr id="49" name="직사각형 17"/>
          <p:cNvSpPr/>
          <p:nvPr/>
        </p:nvSpPr>
        <p:spPr>
          <a:xfrm>
            <a:off x="5153305" y="1177392"/>
            <a:ext cx="635532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18"/>
          <p:cNvSpPr/>
          <p:nvPr/>
        </p:nvSpPr>
        <p:spPr>
          <a:xfrm>
            <a:off x="6017401" y="1175246"/>
            <a:ext cx="635532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377" y="1205815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73" y="1198709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직사각형 17"/>
          <p:cNvSpPr/>
          <p:nvPr/>
        </p:nvSpPr>
        <p:spPr>
          <a:xfrm>
            <a:off x="4542516" y="1175816"/>
            <a:ext cx="635532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등록일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76848" y="117864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4110468" y="1185976"/>
            <a:ext cx="830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4355976" y="2132856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정렬항목</a:t>
            </a:r>
            <a:endParaRPr lang="ko-KR" altLang="en-US" sz="800" dirty="0"/>
          </a:p>
        </p:txBody>
      </p:sp>
      <p:sp>
        <p:nvSpPr>
          <p:cNvPr id="59" name="직사각형 15"/>
          <p:cNvSpPr/>
          <p:nvPr/>
        </p:nvSpPr>
        <p:spPr>
          <a:xfrm>
            <a:off x="5004048" y="2132856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등록일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54835" y="2103465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3995936" y="20342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2" name="Rectangle 61"/>
          <p:cNvSpPr/>
          <p:nvPr/>
        </p:nvSpPr>
        <p:spPr>
          <a:xfrm>
            <a:off x="3995936" y="2088031"/>
            <a:ext cx="2376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15"/>
          <p:cNvSpPr/>
          <p:nvPr/>
        </p:nvSpPr>
        <p:spPr>
          <a:xfrm>
            <a:off x="5689420" y="2134591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내림차순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51005" y="210520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119675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0486" y="1629941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직사각형 148"/>
          <p:cNvSpPr/>
          <p:nvPr/>
        </p:nvSpPr>
        <p:spPr>
          <a:xfrm>
            <a:off x="2161011" y="1183213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65067" y="120002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1" name="직사각형 148"/>
          <p:cNvSpPr/>
          <p:nvPr/>
        </p:nvSpPr>
        <p:spPr>
          <a:xfrm>
            <a:off x="3025107" y="1175816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01171" y="117581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1584947" y="1175816"/>
            <a:ext cx="807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진행상태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86" name="TextBox 8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184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35967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92"/>
                <a:gridCol w="3024336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65156"/>
              </p:ext>
            </p:extLst>
          </p:nvPr>
        </p:nvGraphicFramePr>
        <p:xfrm>
          <a:off x="7164288" y="35997"/>
          <a:ext cx="194762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고객사</a:t>
                      </a: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이름을 일부 입력하면 이미 등록되어 있는 고객사명 리스트에서 보여줌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나이와 경력은 숫자로 넣을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직종은 복수로 선택하면 바로 입력됨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33" y="708081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5929" y="68073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신규등록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50069" y="10829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기본정보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83939" y="19108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경력사항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2378300" y="1902435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83568" y="1907767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신입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15616" y="1904419"/>
            <a:ext cx="432048" cy="211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경력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646" y="255397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고용형태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657387" y="2557682"/>
            <a:ext cx="68582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정규직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3963" y="12816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err="1" smtClean="0"/>
              <a:t>고객사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3552313" y="12816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모집사유</a:t>
            </a:r>
            <a:endParaRPr lang="ko-KR" altLang="en-US" sz="800" dirty="0"/>
          </a:p>
        </p:txBody>
      </p:sp>
      <p:sp>
        <p:nvSpPr>
          <p:cNvPr id="100" name="직사각형 99"/>
          <p:cNvSpPr/>
          <p:nvPr/>
        </p:nvSpPr>
        <p:spPr>
          <a:xfrm>
            <a:off x="4134973" y="1261496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624321" y="1887447"/>
            <a:ext cx="60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연봉</a:t>
            </a:r>
            <a:endParaRPr lang="ko-KR" altLang="en-US" sz="800" dirty="0"/>
          </a:p>
        </p:txBody>
      </p:sp>
      <p:sp>
        <p:nvSpPr>
          <p:cNvPr id="141" name="직사각형 140"/>
          <p:cNvSpPr/>
          <p:nvPr/>
        </p:nvSpPr>
        <p:spPr>
          <a:xfrm>
            <a:off x="4136898" y="1887447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9309" y="412904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접</a:t>
            </a:r>
            <a:r>
              <a:rPr lang="ko-KR" altLang="en-US" sz="800" dirty="0"/>
              <a:t>수</a:t>
            </a:r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145" name="직사각형 144"/>
          <p:cNvSpPr/>
          <p:nvPr/>
        </p:nvSpPr>
        <p:spPr>
          <a:xfrm>
            <a:off x="671993" y="4129045"/>
            <a:ext cx="1109911" cy="2154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082171" y="4126899"/>
            <a:ext cx="1026519" cy="2175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46" y="4149456"/>
            <a:ext cx="213104" cy="20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94" y="4153924"/>
            <a:ext cx="215170" cy="2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62919" y="15879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채용제목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671993" y="1591685"/>
            <a:ext cx="5744241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3450" y="887198"/>
            <a:ext cx="1379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공고 신규등록</a:t>
            </a:r>
            <a:endParaRPr lang="ko-KR" altLang="en-US" sz="8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051455" y="254357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15" name="TextBox 114"/>
          <p:cNvSpPr txBox="1"/>
          <p:nvPr/>
        </p:nvSpPr>
        <p:spPr>
          <a:xfrm>
            <a:off x="3572090" y="25610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근무부서</a:t>
            </a:r>
            <a:endParaRPr lang="ko-KR" altLang="en-US" sz="800" dirty="0"/>
          </a:p>
        </p:txBody>
      </p:sp>
      <p:sp>
        <p:nvSpPr>
          <p:cNvPr id="116" name="직사각형 115"/>
          <p:cNvSpPr/>
          <p:nvPr/>
        </p:nvSpPr>
        <p:spPr>
          <a:xfrm>
            <a:off x="4154750" y="256107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6973" y="2236130"/>
            <a:ext cx="1927414" cy="21902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3963" y="223970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직책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651064" y="2239707"/>
            <a:ext cx="549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직급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4134973" y="2219550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921" y="3841170"/>
            <a:ext cx="504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외국</a:t>
            </a:r>
            <a:r>
              <a:rPr lang="ko-KR" altLang="en-US" sz="800" dirty="0"/>
              <a:t>어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668020" y="3841170"/>
            <a:ext cx="1264157" cy="261610"/>
            <a:chOff x="1780972" y="1344585"/>
            <a:chExt cx="822446" cy="261610"/>
          </a:xfrm>
        </p:grpSpPr>
        <p:sp>
          <p:nvSpPr>
            <p:cNvPr id="83" name="직사각형 82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수준선택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57860" y="3834131"/>
            <a:ext cx="1264157" cy="261610"/>
            <a:chOff x="1780972" y="1344585"/>
            <a:chExt cx="822446" cy="261610"/>
          </a:xfrm>
        </p:grpSpPr>
        <p:sp>
          <p:nvSpPr>
            <p:cNvPr id="86" name="직사각형 8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65296" y="472811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파트</a:t>
            </a:r>
            <a:r>
              <a:rPr lang="ko-KR" altLang="en-US" sz="800" dirty="0"/>
              <a:t>너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658151" y="4734928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공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56269" y="472811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5" name="직사각형 134"/>
          <p:cNvSpPr/>
          <p:nvPr/>
        </p:nvSpPr>
        <p:spPr>
          <a:xfrm>
            <a:off x="3062390" y="4730472"/>
            <a:ext cx="3881121" cy="2218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6801" y="510329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진행상</a:t>
            </a:r>
            <a:r>
              <a:rPr lang="ko-KR" altLang="en-US" sz="800" dirty="0"/>
              <a:t>태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656857" y="5103290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219156" y="508518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53" name="직사각형 152"/>
          <p:cNvSpPr/>
          <p:nvPr/>
        </p:nvSpPr>
        <p:spPr>
          <a:xfrm>
            <a:off x="1615453" y="4736181"/>
            <a:ext cx="847305" cy="2086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538838" y="4765723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55" name="그림 1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61" name="직사각형 160"/>
          <p:cNvSpPr/>
          <p:nvPr/>
        </p:nvSpPr>
        <p:spPr>
          <a:xfrm>
            <a:off x="1589419" y="1899011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190283" y="22029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65" name="TextBox 164"/>
          <p:cNvSpPr txBox="1"/>
          <p:nvPr/>
        </p:nvSpPr>
        <p:spPr>
          <a:xfrm>
            <a:off x="5938592" y="21864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24" name="TextBox 123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 신규등록 화면 </a:t>
            </a:r>
            <a:r>
              <a:rPr lang="en-US" altLang="ko-KR" sz="900" dirty="0" smtClean="0"/>
              <a:t>1-1</a:t>
            </a:r>
            <a:endParaRPr lang="ko-KR" altLang="en-US" sz="9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90382" y="26122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신규등록</a:t>
            </a:r>
            <a:endParaRPr lang="ko-KR" altLang="en-US" sz="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163429" y="1918642"/>
            <a:ext cx="428628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969884" y="1908482"/>
            <a:ext cx="316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년</a:t>
            </a:r>
            <a:endParaRPr lang="ko-KR" altLang="en-US" sz="800" dirty="0"/>
          </a:p>
        </p:txBody>
      </p:sp>
      <p:sp>
        <p:nvSpPr>
          <p:cNvPr id="176" name="Rectangle 175"/>
          <p:cNvSpPr/>
          <p:nvPr/>
        </p:nvSpPr>
        <p:spPr>
          <a:xfrm>
            <a:off x="102204" y="1836726"/>
            <a:ext cx="314327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Rectangle 179"/>
          <p:cNvSpPr/>
          <p:nvPr/>
        </p:nvSpPr>
        <p:spPr>
          <a:xfrm>
            <a:off x="71438" y="1214422"/>
            <a:ext cx="271461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2857488" y="12144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843808" y="24928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31" name="직사각형 148"/>
          <p:cNvSpPr/>
          <p:nvPr/>
        </p:nvSpPr>
        <p:spPr>
          <a:xfrm>
            <a:off x="1619672" y="5105504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181971" y="5087398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386104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" name="직사각형 124"/>
          <p:cNvSpPr/>
          <p:nvPr/>
        </p:nvSpPr>
        <p:spPr>
          <a:xfrm>
            <a:off x="2699792" y="3861048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2" name="직사각형 134"/>
          <p:cNvSpPr/>
          <p:nvPr/>
        </p:nvSpPr>
        <p:spPr>
          <a:xfrm>
            <a:off x="3194883" y="3843118"/>
            <a:ext cx="3881121" cy="2218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0499" y="476129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" name="직사각형 46"/>
          <p:cNvSpPr/>
          <p:nvPr/>
        </p:nvSpPr>
        <p:spPr>
          <a:xfrm>
            <a:off x="656973" y="1278076"/>
            <a:ext cx="1927414" cy="21902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고객사명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134076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" name="TextBox 176"/>
          <p:cNvSpPr txBox="1"/>
          <p:nvPr/>
        </p:nvSpPr>
        <p:spPr>
          <a:xfrm>
            <a:off x="58646" y="255397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고용형태</a:t>
            </a:r>
            <a:endParaRPr lang="ko-KR" altLang="en-US" sz="800" dirty="0"/>
          </a:p>
        </p:txBody>
      </p:sp>
      <p:sp>
        <p:nvSpPr>
          <p:cNvPr id="179" name="직사각형 71"/>
          <p:cNvSpPr/>
          <p:nvPr/>
        </p:nvSpPr>
        <p:spPr>
          <a:xfrm>
            <a:off x="657387" y="2557682"/>
            <a:ext cx="68582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정규직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540651" y="314154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근무지</a:t>
            </a:r>
            <a:endParaRPr lang="ko-KR" altLang="en-US" sz="800" dirty="0"/>
          </a:p>
        </p:txBody>
      </p:sp>
      <p:sp>
        <p:nvSpPr>
          <p:cNvPr id="182" name="직사각형 77"/>
          <p:cNvSpPr/>
          <p:nvPr/>
        </p:nvSpPr>
        <p:spPr>
          <a:xfrm>
            <a:off x="4795711" y="3145259"/>
            <a:ext cx="815650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5496" y="314346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85659" y="286771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직종</a:t>
            </a:r>
            <a:endParaRPr lang="ko-KR" altLang="en-US" sz="800" dirty="0"/>
          </a:p>
        </p:txBody>
      </p:sp>
      <p:sp>
        <p:nvSpPr>
          <p:cNvPr id="188" name="직사각형 91"/>
          <p:cNvSpPr/>
          <p:nvPr/>
        </p:nvSpPr>
        <p:spPr>
          <a:xfrm>
            <a:off x="4133506" y="3148364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426856" y="316739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90" name="직사각형 96"/>
          <p:cNvSpPr/>
          <p:nvPr/>
        </p:nvSpPr>
        <p:spPr>
          <a:xfrm>
            <a:off x="5688425" y="3184676"/>
            <a:ext cx="683776" cy="1723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직사각형 100"/>
          <p:cNvSpPr/>
          <p:nvPr/>
        </p:nvSpPr>
        <p:spPr>
          <a:xfrm>
            <a:off x="1077953" y="3140968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남자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2" name="직사각형 101"/>
          <p:cNvSpPr/>
          <p:nvPr/>
        </p:nvSpPr>
        <p:spPr>
          <a:xfrm>
            <a:off x="1512609" y="3153751"/>
            <a:ext cx="432048" cy="195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직사각형 102"/>
          <p:cNvSpPr/>
          <p:nvPr/>
        </p:nvSpPr>
        <p:spPr>
          <a:xfrm>
            <a:off x="639496" y="3148886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051455" y="254357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95" name="TextBox 194"/>
          <p:cNvSpPr txBox="1"/>
          <p:nvPr/>
        </p:nvSpPr>
        <p:spPr>
          <a:xfrm>
            <a:off x="3572090" y="25610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근무부서</a:t>
            </a:r>
            <a:endParaRPr lang="ko-KR" altLang="en-US" sz="800" dirty="0"/>
          </a:p>
        </p:txBody>
      </p:sp>
      <p:sp>
        <p:nvSpPr>
          <p:cNvPr id="196" name="직사각형 115"/>
          <p:cNvSpPr/>
          <p:nvPr/>
        </p:nvSpPr>
        <p:spPr>
          <a:xfrm>
            <a:off x="4154750" y="256107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8" name="직사각형 115"/>
          <p:cNvSpPr/>
          <p:nvPr/>
        </p:nvSpPr>
        <p:spPr>
          <a:xfrm>
            <a:off x="1736793" y="2861901"/>
            <a:ext cx="460851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9" name="직사각형 124"/>
          <p:cNvSpPr/>
          <p:nvPr/>
        </p:nvSpPr>
        <p:spPr>
          <a:xfrm>
            <a:off x="611560" y="2852936"/>
            <a:ext cx="864096" cy="21602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0661" y="350100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나이</a:t>
            </a:r>
            <a:endParaRPr lang="ko-KR" altLang="en-US" sz="800" dirty="0"/>
          </a:p>
        </p:txBody>
      </p:sp>
      <p:sp>
        <p:nvSpPr>
          <p:cNvPr id="202" name="직사각형 105"/>
          <p:cNvSpPr/>
          <p:nvPr/>
        </p:nvSpPr>
        <p:spPr>
          <a:xfrm>
            <a:off x="637355" y="3503776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</a:t>
            </a:r>
            <a:r>
              <a:rPr lang="ko-KR" altLang="en-US" sz="800" dirty="0">
                <a:solidFill>
                  <a:schemeClr val="tx1"/>
                </a:solidFill>
              </a:rPr>
              <a:t>관</a:t>
            </a:r>
          </a:p>
        </p:txBody>
      </p:sp>
      <p:sp>
        <p:nvSpPr>
          <p:cNvPr id="203" name="직사각형 106"/>
          <p:cNvSpPr/>
          <p:nvPr/>
        </p:nvSpPr>
        <p:spPr>
          <a:xfrm>
            <a:off x="1048861" y="3503776"/>
            <a:ext cx="432048" cy="20838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491880" y="35015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학력사항</a:t>
            </a:r>
            <a:endParaRPr lang="ko-KR" altLang="en-US" sz="800" dirty="0"/>
          </a:p>
        </p:txBody>
      </p:sp>
      <p:sp>
        <p:nvSpPr>
          <p:cNvPr id="205" name="직사각형 109"/>
          <p:cNvSpPr/>
          <p:nvPr/>
        </p:nvSpPr>
        <p:spPr>
          <a:xfrm>
            <a:off x="4105563" y="3504357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</a:t>
            </a:r>
            <a:r>
              <a:rPr lang="ko-KR" altLang="en-US" sz="800" dirty="0">
                <a:solidFill>
                  <a:schemeClr val="tx1"/>
                </a:solidFill>
              </a:rPr>
              <a:t>관</a:t>
            </a:r>
          </a:p>
        </p:txBody>
      </p:sp>
      <p:sp>
        <p:nvSpPr>
          <p:cNvPr id="206" name="직사각형 110"/>
          <p:cNvSpPr/>
          <p:nvPr/>
        </p:nvSpPr>
        <p:spPr>
          <a:xfrm>
            <a:off x="4517069" y="3501009"/>
            <a:ext cx="432048" cy="211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7" name="직사각형 112"/>
          <p:cNvSpPr/>
          <p:nvPr/>
        </p:nvSpPr>
        <p:spPr>
          <a:xfrm>
            <a:off x="5158389" y="3501008"/>
            <a:ext cx="1752416" cy="2160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대학교졸업</a:t>
            </a:r>
            <a:r>
              <a:rPr lang="en-US" altLang="ko-KR" sz="800" dirty="0" smtClean="0">
                <a:solidFill>
                  <a:schemeClr val="tx1"/>
                </a:solidFill>
              </a:rPr>
              <a:t>(4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이상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658426" y="349204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209" name="직사각형 135"/>
          <p:cNvSpPr/>
          <p:nvPr/>
        </p:nvSpPr>
        <p:spPr>
          <a:xfrm>
            <a:off x="1547664" y="3501008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0" name="직사각형 136"/>
          <p:cNvSpPr/>
          <p:nvPr/>
        </p:nvSpPr>
        <p:spPr>
          <a:xfrm>
            <a:off x="2437768" y="3505803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196019" y="3501008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213" name="Rectangle 212"/>
          <p:cNvSpPr/>
          <p:nvPr/>
        </p:nvSpPr>
        <p:spPr>
          <a:xfrm>
            <a:off x="107504" y="3429000"/>
            <a:ext cx="314327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Shape 215"/>
          <p:cNvCxnSpPr>
            <a:stCxn id="176" idx="3"/>
            <a:endCxn id="213" idx="3"/>
          </p:cNvCxnSpPr>
          <p:nvPr/>
        </p:nvCxnSpPr>
        <p:spPr>
          <a:xfrm>
            <a:off x="3245476" y="2015321"/>
            <a:ext cx="5300" cy="1592274"/>
          </a:xfrm>
          <a:prstGeom prst="bentConnector3">
            <a:avLst>
              <a:gd name="adj1" fmla="val 441320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0" y="2780928"/>
            <a:ext cx="161967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1763688" y="28529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생산제조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금속금형</a:t>
            </a:r>
            <a:endParaRPr lang="ko-KR" altLang="en-US" sz="800" dirty="0"/>
          </a:p>
        </p:txBody>
      </p:sp>
      <p:sp>
        <p:nvSpPr>
          <p:cNvPr id="221" name="TextBox 220"/>
          <p:cNvSpPr txBox="1"/>
          <p:nvPr/>
        </p:nvSpPr>
        <p:spPr>
          <a:xfrm>
            <a:off x="3203848" y="28529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생산제조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기계기계설비</a:t>
            </a:r>
            <a:endParaRPr lang="ko-KR" altLang="en-US" sz="800" dirty="0"/>
          </a:p>
        </p:txBody>
      </p:sp>
      <p:grpSp>
        <p:nvGrpSpPr>
          <p:cNvPr id="222" name="그룹 7"/>
          <p:cNvGrpSpPr/>
          <p:nvPr/>
        </p:nvGrpSpPr>
        <p:grpSpPr>
          <a:xfrm>
            <a:off x="2785933" y="2927502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223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4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그룹 7"/>
          <p:cNvGrpSpPr/>
          <p:nvPr/>
        </p:nvGrpSpPr>
        <p:grpSpPr>
          <a:xfrm>
            <a:off x="4427984" y="2924944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227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3069085" y="3492043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세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375335" y="4122185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채용시</a:t>
            </a:r>
            <a:endParaRPr lang="ko-KR" altLang="en-US" sz="900" dirty="0"/>
          </a:p>
        </p:txBody>
      </p:sp>
      <p:sp>
        <p:nvSpPr>
          <p:cNvPr id="127" name="Oval 126"/>
          <p:cNvSpPr/>
          <p:nvPr/>
        </p:nvSpPr>
        <p:spPr>
          <a:xfrm>
            <a:off x="3923928" y="4149080"/>
            <a:ext cx="144016" cy="144016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5296" y="442462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136" name="직사각형 129"/>
          <p:cNvSpPr/>
          <p:nvPr/>
        </p:nvSpPr>
        <p:spPr>
          <a:xfrm>
            <a:off x="658151" y="4431442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강용</a:t>
            </a:r>
            <a:r>
              <a:rPr lang="ko-KR" altLang="en-US" sz="800" dirty="0">
                <a:solidFill>
                  <a:schemeClr val="tx1"/>
                </a:solidFill>
              </a:rPr>
              <a:t>오</a:t>
            </a:r>
          </a:p>
        </p:txBody>
      </p: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43215" y="4471837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" name="TextBox 153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297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91408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92"/>
                <a:gridCol w="3024336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7097"/>
              </p:ext>
            </p:extLst>
          </p:nvPr>
        </p:nvGraphicFramePr>
        <p:xfrm>
          <a:off x="7164288" y="35997"/>
          <a:ext cx="19476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파트너를 비공개처리하는 경우 선택한 파트너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컨설턴트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들에게만 해당 공고가 공개됨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33" y="708081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5929" y="68073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신규등록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50069" y="10829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기본정보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656973" y="1278076"/>
            <a:ext cx="1927414" cy="21902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고객사명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939" y="19108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경력사항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2437768" y="1902435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83568" y="1907767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신입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15616" y="1904419"/>
            <a:ext cx="432048" cy="211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경력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646" y="255397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고용형태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657387" y="2557682"/>
            <a:ext cx="68582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정규직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40651" y="309538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근무지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4795711" y="3106608"/>
            <a:ext cx="815650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496" y="314346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70661" y="350100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나이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5659" y="286771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직종</a:t>
            </a:r>
            <a:endParaRPr lang="ko-KR" altLang="en-US" sz="800" dirty="0"/>
          </a:p>
        </p:txBody>
      </p:sp>
      <p:sp>
        <p:nvSpPr>
          <p:cNvPr id="92" name="직사각형 91"/>
          <p:cNvSpPr/>
          <p:nvPr/>
        </p:nvSpPr>
        <p:spPr>
          <a:xfrm>
            <a:off x="4133506" y="3102199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26856" y="309538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7" name="직사각형 96"/>
          <p:cNvSpPr/>
          <p:nvPr/>
        </p:nvSpPr>
        <p:spPr>
          <a:xfrm>
            <a:off x="5688425" y="3120321"/>
            <a:ext cx="683776" cy="1723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3963" y="12816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err="1" smtClean="0"/>
              <a:t>고객사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3552313" y="12816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모집사유</a:t>
            </a:r>
            <a:endParaRPr lang="ko-KR" altLang="en-US" sz="800" dirty="0"/>
          </a:p>
        </p:txBody>
      </p:sp>
      <p:sp>
        <p:nvSpPr>
          <p:cNvPr id="100" name="직사각형 99"/>
          <p:cNvSpPr/>
          <p:nvPr/>
        </p:nvSpPr>
        <p:spPr>
          <a:xfrm>
            <a:off x="4134973" y="1261496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77953" y="3140968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남자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512609" y="3153751"/>
            <a:ext cx="432048" cy="195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39496" y="3148886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37355" y="3503776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</a:t>
            </a:r>
            <a:r>
              <a:rPr lang="ko-KR" altLang="en-US" sz="800" dirty="0">
                <a:solidFill>
                  <a:schemeClr val="tx1"/>
                </a:solidFill>
              </a:rPr>
              <a:t>관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048861" y="3503776"/>
            <a:ext cx="432048" cy="20838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491880" y="35015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학력사항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4105563" y="3504357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</a:t>
            </a:r>
            <a:r>
              <a:rPr lang="ko-KR" altLang="en-US" sz="800" dirty="0">
                <a:solidFill>
                  <a:schemeClr val="tx1"/>
                </a:solidFill>
              </a:rPr>
              <a:t>관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517069" y="3501009"/>
            <a:ext cx="432048" cy="211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158389" y="3501008"/>
            <a:ext cx="1752416" cy="2160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대학교졸업</a:t>
            </a:r>
            <a:r>
              <a:rPr lang="en-US" altLang="ko-KR" sz="800" dirty="0" smtClean="0">
                <a:solidFill>
                  <a:schemeClr val="tx1"/>
                </a:solidFill>
              </a:rPr>
              <a:t>(4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이상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658426" y="349204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6" name="직사각형 135"/>
          <p:cNvSpPr/>
          <p:nvPr/>
        </p:nvSpPr>
        <p:spPr>
          <a:xfrm>
            <a:off x="1547664" y="3501008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437768" y="3517378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624321" y="1887447"/>
            <a:ext cx="60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연봉</a:t>
            </a:r>
            <a:endParaRPr lang="ko-KR" altLang="en-US" sz="800" dirty="0"/>
          </a:p>
        </p:txBody>
      </p:sp>
      <p:sp>
        <p:nvSpPr>
          <p:cNvPr id="141" name="직사각형 140"/>
          <p:cNvSpPr/>
          <p:nvPr/>
        </p:nvSpPr>
        <p:spPr>
          <a:xfrm>
            <a:off x="4136898" y="1887447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9629" y="412904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접</a:t>
            </a:r>
            <a:r>
              <a:rPr lang="ko-KR" altLang="en-US" sz="800" dirty="0"/>
              <a:t>수</a:t>
            </a:r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145" name="직사각형 144"/>
          <p:cNvSpPr/>
          <p:nvPr/>
        </p:nvSpPr>
        <p:spPr>
          <a:xfrm>
            <a:off x="671993" y="4129045"/>
            <a:ext cx="1109911" cy="2154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082171" y="4126899"/>
            <a:ext cx="1026519" cy="2175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16" y="4149456"/>
            <a:ext cx="213104" cy="20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94" y="4153924"/>
            <a:ext cx="215170" cy="2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62919" y="15879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채용제목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671993" y="1591685"/>
            <a:ext cx="5744241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3450" y="887198"/>
            <a:ext cx="1379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공고 신규등록</a:t>
            </a:r>
            <a:endParaRPr lang="ko-KR" altLang="en-US" sz="8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051455" y="254357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15" name="TextBox 114"/>
          <p:cNvSpPr txBox="1"/>
          <p:nvPr/>
        </p:nvSpPr>
        <p:spPr>
          <a:xfrm>
            <a:off x="3572090" y="25610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근무부서</a:t>
            </a:r>
            <a:endParaRPr lang="ko-KR" altLang="en-US" sz="800" dirty="0"/>
          </a:p>
        </p:txBody>
      </p:sp>
      <p:sp>
        <p:nvSpPr>
          <p:cNvPr id="116" name="직사각형 115"/>
          <p:cNvSpPr/>
          <p:nvPr/>
        </p:nvSpPr>
        <p:spPr>
          <a:xfrm>
            <a:off x="4154750" y="256107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6973" y="2236130"/>
            <a:ext cx="1927414" cy="21902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3963" y="223970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직책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651064" y="2239707"/>
            <a:ext cx="549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직급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4134973" y="2219550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921" y="3841170"/>
            <a:ext cx="504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외국</a:t>
            </a:r>
            <a:r>
              <a:rPr lang="ko-KR" altLang="en-US" sz="800" dirty="0"/>
              <a:t>어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668020" y="3841170"/>
            <a:ext cx="1264157" cy="261610"/>
            <a:chOff x="1780972" y="1344585"/>
            <a:chExt cx="822446" cy="261610"/>
          </a:xfrm>
        </p:grpSpPr>
        <p:sp>
          <p:nvSpPr>
            <p:cNvPr id="83" name="직사각형 82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수준선택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57860" y="3834131"/>
            <a:ext cx="1264157" cy="261610"/>
            <a:chOff x="1780972" y="1344585"/>
            <a:chExt cx="822446" cy="261610"/>
          </a:xfrm>
        </p:grpSpPr>
        <p:sp>
          <p:nvSpPr>
            <p:cNvPr id="86" name="직사각형 8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65296" y="442462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658151" y="4431442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강용</a:t>
            </a:r>
            <a:r>
              <a:rPr lang="ko-KR" altLang="en-US" sz="800" dirty="0">
                <a:solidFill>
                  <a:schemeClr val="tx1"/>
                </a:solidFill>
              </a:rPr>
              <a:t>오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5296" y="472811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파트</a:t>
            </a:r>
            <a:r>
              <a:rPr lang="ko-KR" altLang="en-US" sz="800" dirty="0"/>
              <a:t>너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658151" y="4734928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비공개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256269" y="472811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5" name="직사각형 134"/>
          <p:cNvSpPr/>
          <p:nvPr/>
        </p:nvSpPr>
        <p:spPr>
          <a:xfrm>
            <a:off x="3062390" y="4720312"/>
            <a:ext cx="3881121" cy="2218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김영민   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김미영  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조철수  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이회림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6801" y="510329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진행상</a:t>
            </a:r>
            <a:r>
              <a:rPr lang="ko-KR" altLang="en-US" sz="800" dirty="0"/>
              <a:t>태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656857" y="5103290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219156" y="508518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53" name="직사각형 152"/>
          <p:cNvSpPr/>
          <p:nvPr/>
        </p:nvSpPr>
        <p:spPr>
          <a:xfrm>
            <a:off x="1615453" y="4736181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538838" y="4765723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55" name="그림 1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61" name="직사각형 160"/>
          <p:cNvSpPr/>
          <p:nvPr/>
        </p:nvSpPr>
        <p:spPr>
          <a:xfrm>
            <a:off x="1589419" y="1899011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190283" y="22029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65" name="TextBox 164"/>
          <p:cNvSpPr txBox="1"/>
          <p:nvPr/>
        </p:nvSpPr>
        <p:spPr>
          <a:xfrm>
            <a:off x="5938592" y="21864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67" name="TextBox 16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 신규등록 화면 </a:t>
            </a:r>
            <a:r>
              <a:rPr lang="en-US" altLang="ko-KR" sz="900" dirty="0" smtClean="0"/>
              <a:t>1-2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90382" y="26122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신규등록</a:t>
            </a:r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0" y="4694564"/>
            <a:ext cx="707233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6000760" y="428625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74" name="직사각형 148"/>
          <p:cNvSpPr/>
          <p:nvPr/>
        </p:nvSpPr>
        <p:spPr>
          <a:xfrm>
            <a:off x="1571922" y="5113032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134221" y="509492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grpSp>
        <p:nvGrpSpPr>
          <p:cNvPr id="151" name="그룹 7"/>
          <p:cNvGrpSpPr/>
          <p:nvPr/>
        </p:nvGrpSpPr>
        <p:grpSpPr>
          <a:xfrm>
            <a:off x="3481720" y="4796264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52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7"/>
          <p:cNvGrpSpPr/>
          <p:nvPr/>
        </p:nvGrpSpPr>
        <p:grpSpPr>
          <a:xfrm>
            <a:off x="3944248" y="4797152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76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7"/>
          <p:cNvGrpSpPr/>
          <p:nvPr/>
        </p:nvGrpSpPr>
        <p:grpSpPr>
          <a:xfrm>
            <a:off x="4366136" y="4807312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80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그룹 7"/>
          <p:cNvGrpSpPr/>
          <p:nvPr/>
        </p:nvGrpSpPr>
        <p:grpSpPr>
          <a:xfrm>
            <a:off x="4811008" y="4809088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84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5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386104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8" name="직사각형 124"/>
          <p:cNvSpPr/>
          <p:nvPr/>
        </p:nvSpPr>
        <p:spPr>
          <a:xfrm>
            <a:off x="2699792" y="3861048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9" name="직사각형 134"/>
          <p:cNvSpPr/>
          <p:nvPr/>
        </p:nvSpPr>
        <p:spPr>
          <a:xfrm>
            <a:off x="3194883" y="3843118"/>
            <a:ext cx="3881121" cy="2218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9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479715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" name="직사각형 115"/>
          <p:cNvSpPr/>
          <p:nvPr/>
        </p:nvSpPr>
        <p:spPr>
          <a:xfrm>
            <a:off x="1736793" y="2861901"/>
            <a:ext cx="460851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213954" y="1898902"/>
            <a:ext cx="19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196019" y="3501008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pic>
        <p:nvPicPr>
          <p:cNvPr id="19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134076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" name="직사각형 124"/>
          <p:cNvSpPr/>
          <p:nvPr/>
        </p:nvSpPr>
        <p:spPr>
          <a:xfrm>
            <a:off x="611560" y="2852936"/>
            <a:ext cx="864096" cy="21602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347864" y="4149080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채용시</a:t>
            </a:r>
            <a:endParaRPr lang="ko-KR" altLang="en-US" sz="900" dirty="0"/>
          </a:p>
        </p:txBody>
      </p:sp>
      <p:sp>
        <p:nvSpPr>
          <p:cNvPr id="119" name="Oval 118"/>
          <p:cNvSpPr/>
          <p:nvPr/>
        </p:nvSpPr>
        <p:spPr>
          <a:xfrm>
            <a:off x="3807383" y="4203158"/>
            <a:ext cx="144016" cy="144016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43215" y="4471837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" name="TextBox 122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379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84822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92"/>
                <a:gridCol w="3024336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39513"/>
              </p:ext>
            </p:extLst>
          </p:nvPr>
        </p:nvGraphicFramePr>
        <p:xfrm>
          <a:off x="7164288" y="35997"/>
          <a:ext cx="1947628" cy="64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3069" y="694833"/>
            <a:ext cx="7023272" cy="60465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3219" y="907755"/>
            <a:ext cx="1342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채용정보 상세</a:t>
            </a:r>
            <a:endParaRPr lang="ko-KR" alt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7596" y="111610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담당직무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695143" y="1119819"/>
            <a:ext cx="5744241" cy="43697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Position Summary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7986" y="162880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R&amp;R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692040" y="1632511"/>
            <a:ext cx="5744241" cy="50034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Role &amp; </a:t>
            </a:r>
            <a:r>
              <a:rPr lang="en-US" altLang="ko-KR" sz="800" dirty="0" err="1" smtClean="0">
                <a:solidFill>
                  <a:schemeClr val="bg1">
                    <a:lumMod val="65000"/>
                  </a:schemeClr>
                </a:solidFill>
              </a:rPr>
              <a:t>Responsibilty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8531" y="278092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보고라</a:t>
            </a:r>
            <a:r>
              <a:rPr lang="ko-KR" altLang="en-US" sz="800" dirty="0"/>
              <a:t>인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692585" y="2805197"/>
            <a:ext cx="5744241" cy="40777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Reporting Line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154" y="336704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진행절</a:t>
            </a:r>
            <a:r>
              <a:rPr lang="ko-KR" altLang="en-US" sz="800" dirty="0"/>
              <a:t>차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681010" y="3364168"/>
            <a:ext cx="5744241" cy="3528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이력서 접수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서류전형</a:t>
            </a:r>
            <a:r>
              <a:rPr lang="en-US" altLang="ko-KR" sz="800" dirty="0" smtClean="0">
                <a:solidFill>
                  <a:schemeClr val="tx1"/>
                </a:solidFill>
              </a:rPr>
              <a:t>-1</a:t>
            </a:r>
            <a:r>
              <a:rPr lang="ko-KR" altLang="en-US" sz="800" dirty="0" smtClean="0">
                <a:solidFill>
                  <a:schemeClr val="tx1"/>
                </a:solidFill>
              </a:rPr>
              <a:t>차면접</a:t>
            </a:r>
            <a:r>
              <a:rPr lang="en-US" altLang="ko-KR" sz="800" dirty="0" smtClean="0">
                <a:solidFill>
                  <a:schemeClr val="tx1"/>
                </a:solidFill>
              </a:rPr>
              <a:t>-2</a:t>
            </a:r>
            <a:r>
              <a:rPr lang="ko-KR" altLang="en-US" sz="800" dirty="0" smtClean="0">
                <a:solidFill>
                  <a:schemeClr val="tx1"/>
                </a:solidFill>
              </a:rPr>
              <a:t>차면접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건강검진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연봉협상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입사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17488" y="220486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자격조건</a:t>
            </a:r>
            <a:endParaRPr lang="ko-KR" altLang="en-US" sz="800" dirty="0"/>
          </a:p>
        </p:txBody>
      </p:sp>
      <p:sp>
        <p:nvSpPr>
          <p:cNvPr id="153" name="직사각형 152"/>
          <p:cNvSpPr/>
          <p:nvPr/>
        </p:nvSpPr>
        <p:spPr>
          <a:xfrm>
            <a:off x="711542" y="2208575"/>
            <a:ext cx="5744241" cy="42833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Detailed Skills &amp; Experience &amp; Preference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3283" y="38340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제출서류</a:t>
            </a:r>
            <a:endParaRPr lang="ko-KR" altLang="en-US" sz="800" dirty="0"/>
          </a:p>
        </p:txBody>
      </p:sp>
      <p:sp>
        <p:nvSpPr>
          <p:cNvPr id="155" name="직사각형 154"/>
          <p:cNvSpPr/>
          <p:nvPr/>
        </p:nvSpPr>
        <p:spPr>
          <a:xfrm>
            <a:off x="692039" y="3861058"/>
            <a:ext cx="5744241" cy="3528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이력서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자기소개서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국영문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681010" y="4345955"/>
            <a:ext cx="5744241" cy="56722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\</a:t>
            </a:r>
          </a:p>
          <a:p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채용관련 참고 자료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회사자료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보상자료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복리 후생 등 </a:t>
            </a:r>
            <a:endParaRPr lang="en-US" altLang="ko-KR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4230" y="435563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참고자</a:t>
            </a:r>
            <a:r>
              <a:rPr lang="ko-KR" altLang="en-US" sz="800"/>
              <a:t>료</a:t>
            </a:r>
            <a:endParaRPr lang="ko-KR" altLang="en-US" sz="800" dirty="0"/>
          </a:p>
        </p:txBody>
      </p:sp>
      <p:sp>
        <p:nvSpPr>
          <p:cNvPr id="162" name="직사각형 161"/>
          <p:cNvSpPr/>
          <p:nvPr/>
        </p:nvSpPr>
        <p:spPr>
          <a:xfrm>
            <a:off x="711541" y="4391222"/>
            <a:ext cx="84769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문서찾기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1619672" y="4409121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*Word, Excel, PDF, PowerPoint, Image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683568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 신규등록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690382" y="26122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신규등록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5496" y="5034072"/>
            <a:ext cx="2206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채용관련 외부 비공개 내용</a:t>
            </a:r>
            <a:endParaRPr lang="ko-KR" altLang="en-US" sz="800" dirty="0"/>
          </a:p>
        </p:txBody>
      </p:sp>
      <p:sp>
        <p:nvSpPr>
          <p:cNvPr id="38" name="직사각형 127"/>
          <p:cNvSpPr/>
          <p:nvPr/>
        </p:nvSpPr>
        <p:spPr>
          <a:xfrm>
            <a:off x="657420" y="5246135"/>
            <a:ext cx="5744241" cy="8748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54"/>
          <p:cNvSpPr/>
          <p:nvPr/>
        </p:nvSpPr>
        <p:spPr>
          <a:xfrm>
            <a:off x="2618036" y="6226757"/>
            <a:ext cx="84769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55"/>
          <p:cNvSpPr/>
          <p:nvPr/>
        </p:nvSpPr>
        <p:spPr>
          <a:xfrm>
            <a:off x="3618133" y="6226757"/>
            <a:ext cx="847697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채용공고목</a:t>
            </a:r>
            <a:r>
              <a:rPr lang="ko-KR" altLang="en-US" sz="800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553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9345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46269"/>
              </p:ext>
            </p:extLst>
          </p:nvPr>
        </p:nvGraphicFramePr>
        <p:xfrm>
          <a:off x="7164288" y="24"/>
          <a:ext cx="194762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채용공고의 담당자는 진행상태 변경해서 저장 가능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다른 컨설턴트는 진행상태 변경 할 수 없이 보기만 할 수 있으며 인쇄와 채용공고목록</a:t>
                      </a:r>
                      <a:r>
                        <a:rPr lang="ko-KR" altLang="en-US" sz="900" baseline="0" dirty="0" smtClean="0"/>
                        <a:t> 버튼만 보임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009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42180"/>
              </p:ext>
            </p:extLst>
          </p:nvPr>
        </p:nvGraphicFramePr>
        <p:xfrm>
          <a:off x="179512" y="1363384"/>
          <a:ext cx="6768752" cy="4513888"/>
        </p:xfrm>
        <a:graphic>
          <a:graphicData uri="http://schemas.openxmlformats.org/drawingml/2006/table">
            <a:tbl>
              <a:tblPr/>
              <a:tblGrid>
                <a:gridCol w="736497"/>
                <a:gridCol w="2104275"/>
                <a:gridCol w="780335"/>
                <a:gridCol w="3147645"/>
              </a:tblGrid>
              <a:tr h="268611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기본정보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SDS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모집사유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증원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채용제목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 채용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경력사항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5-10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연봉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협의가능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직책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팀장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부장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고용형태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정규직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근무조직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PMC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그룹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직종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기획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근무지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잠실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나이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학력사항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영어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비지니스업무가능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스페인어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비지니스업무가능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접수기간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18-07-01~18-08-31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 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2018-06-01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최종수정일</a:t>
                      </a:r>
                    </a:p>
                  </a:txBody>
                  <a:tcPr marL="6260" marR="6260" marT="6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2018-07-01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파트너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공개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변경사항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18-07-07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14:15:30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 변경 진행중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추천가능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itchFamily="2" charset="2"/>
                        </a:rPr>
                        <a:t>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itchFamily="2" charset="2"/>
                        </a:rPr>
                        <a:t>진행중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itchFamily="2" charset="2"/>
                        </a:rPr>
                        <a:t>&gt;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itchFamily="2" charset="2"/>
                        </a:rPr>
                        <a:t> 추천마감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itchFamily="2" charset="2"/>
                        </a:rPr>
                        <a:t>18-07-19 15:14:16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채용정보 상세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참고자료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수정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sym typeface="Wingdings" pitchFamily="2" charset="2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960036" y="5145338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2335" y="51272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27" name="직사각형 26"/>
          <p:cNvSpPr/>
          <p:nvPr/>
        </p:nvSpPr>
        <p:spPr>
          <a:xfrm>
            <a:off x="4788024" y="1124744"/>
            <a:ext cx="424667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인쇄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76107" y="1124744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22511" y="1124744"/>
            <a:ext cx="840826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채용공고목록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593" y="8562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 smtClean="0"/>
              <a:t>공고 상세</a:t>
            </a:r>
            <a:endParaRPr lang="ko-KR" altLang="en-US" sz="800" b="1" dirty="0"/>
          </a:p>
        </p:txBody>
      </p:sp>
      <p:sp>
        <p:nvSpPr>
          <p:cNvPr id="18" name="직사각형 17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4" name="TextBox 33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채용공고의 상세보기 화면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504" y="69269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상세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상세</a:t>
            </a:r>
            <a:endParaRPr lang="ko-KR" altLang="en-US" sz="800" dirty="0"/>
          </a:p>
        </p:txBody>
      </p:sp>
      <p:sp>
        <p:nvSpPr>
          <p:cNvPr id="30" name="직사각형 20"/>
          <p:cNvSpPr/>
          <p:nvPr/>
        </p:nvSpPr>
        <p:spPr>
          <a:xfrm>
            <a:off x="1861028" y="5155498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23327" y="513739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42" name="Rectangle 41"/>
          <p:cNvSpPr/>
          <p:nvPr/>
        </p:nvSpPr>
        <p:spPr>
          <a:xfrm>
            <a:off x="732714" y="5088403"/>
            <a:ext cx="214314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29256" y="7143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cxnSp>
        <p:nvCxnSpPr>
          <p:cNvPr id="47" name="Elbow Connector 46"/>
          <p:cNvCxnSpPr>
            <a:endCxn id="42" idx="3"/>
          </p:cNvCxnSpPr>
          <p:nvPr/>
        </p:nvCxnSpPr>
        <p:spPr>
          <a:xfrm rot="5400000">
            <a:off x="2441104" y="1792048"/>
            <a:ext cx="3909700" cy="304020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26"/>
          <p:cNvSpPr/>
          <p:nvPr/>
        </p:nvSpPr>
        <p:spPr>
          <a:xfrm>
            <a:off x="5216405" y="1124744"/>
            <a:ext cx="424667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94583" y="1071546"/>
            <a:ext cx="6429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684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85220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92"/>
                <a:gridCol w="3024336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24230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공고 진행내역 입력하면 바로 저장 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350" y="731231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채용공고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1691680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진행현황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225005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2762747" y="494778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업무 </a:t>
            </a:r>
            <a:r>
              <a:rPr lang="en-US" altLang="ko-KR" sz="700" dirty="0" smtClean="0"/>
              <a:t>History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3384075" y="503831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홈페이</a:t>
            </a:r>
            <a:r>
              <a:rPr lang="ko-KR" altLang="en-US" sz="700" dirty="0"/>
              <a:t>지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74850"/>
              </p:ext>
            </p:extLst>
          </p:nvPr>
        </p:nvGraphicFramePr>
        <p:xfrm>
          <a:off x="107504" y="755351"/>
          <a:ext cx="6840760" cy="3458966"/>
        </p:xfrm>
        <a:graphic>
          <a:graphicData uri="http://schemas.openxmlformats.org/drawingml/2006/table">
            <a:tbl>
              <a:tblPr/>
              <a:tblGrid>
                <a:gridCol w="744332"/>
                <a:gridCol w="6096428"/>
              </a:tblGrid>
              <a:tr h="2522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채용정보 상세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116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담당직무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담당자는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전문가로서 팀 내의 개발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****************************************************************************************************************************************************************************************************************************************************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3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R*R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 팀장으로서 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116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자격조건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Agile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전문자격증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팀장으로서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리딩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년 이상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2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보고라인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본인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부서장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2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진행절차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서류전형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-1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차면접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-2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차면접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차면접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2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제출서류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2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참고자료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포트폴리오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docx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2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채용관련 외부 비공개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428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　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인력을 뽑는 이 부서는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을 하는 부서로서 개발의 총 책임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.. …………………..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66701"/>
              </p:ext>
            </p:extLst>
          </p:nvPr>
        </p:nvGraphicFramePr>
        <p:xfrm>
          <a:off x="107504" y="4221088"/>
          <a:ext cx="6837075" cy="1080120"/>
        </p:xfrm>
        <a:graphic>
          <a:graphicData uri="http://schemas.openxmlformats.org/drawingml/2006/table">
            <a:tbl>
              <a:tblPr/>
              <a:tblGrid>
                <a:gridCol w="723774"/>
                <a:gridCol w="1022492"/>
                <a:gridCol w="784340"/>
                <a:gridCol w="784340"/>
                <a:gridCol w="784340"/>
                <a:gridCol w="784340"/>
                <a:gridCol w="784340"/>
                <a:gridCol w="1169109"/>
              </a:tblGrid>
              <a:tr h="216024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예정일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홍길동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2018-07-04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김철수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연결이 안됨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67499"/>
              </p:ext>
            </p:extLst>
          </p:nvPr>
        </p:nvGraphicFramePr>
        <p:xfrm>
          <a:off x="111198" y="5373216"/>
          <a:ext cx="6833379" cy="1036852"/>
        </p:xfrm>
        <a:graphic>
          <a:graphicData uri="http://schemas.openxmlformats.org/drawingml/2006/table">
            <a:tbl>
              <a:tblPr/>
              <a:tblGrid>
                <a:gridCol w="4896544"/>
                <a:gridCol w="936104"/>
                <a:gridCol w="1000731"/>
              </a:tblGrid>
              <a:tr h="25903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 진행내역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9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23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이렇게 저렇게 프로젝트 진행되고 있음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인사 담당자의 이러 이러한 의견 있음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18-07-19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4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프로젝트가 잠시 홀딩될 수 있음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716016" y="6544616"/>
            <a:ext cx="424667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인쇄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02947" y="6544616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69671" y="6544616"/>
            <a:ext cx="840826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채용공고목록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채용공고의 상세보기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상세</a:t>
            </a:r>
            <a:endParaRPr lang="ko-KR" altLang="en-US" sz="800" dirty="0"/>
          </a:p>
        </p:txBody>
      </p:sp>
      <p:sp>
        <p:nvSpPr>
          <p:cNvPr id="25" name="직사각형 28"/>
          <p:cNvSpPr/>
          <p:nvPr/>
        </p:nvSpPr>
        <p:spPr>
          <a:xfrm>
            <a:off x="5500694" y="5429264"/>
            <a:ext cx="1412330" cy="142876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공고 진행내역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0628" y="52863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2" name="Rectangle 61"/>
          <p:cNvSpPr/>
          <p:nvPr/>
        </p:nvSpPr>
        <p:spPr>
          <a:xfrm>
            <a:off x="5429256" y="5357826"/>
            <a:ext cx="157163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1"/>
          <p:cNvSpPr/>
          <p:nvPr/>
        </p:nvSpPr>
        <p:spPr>
          <a:xfrm>
            <a:off x="3064382" y="1928321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2"/>
          <p:cNvSpPr/>
          <p:nvPr/>
        </p:nvSpPr>
        <p:spPr>
          <a:xfrm>
            <a:off x="3059832" y="2204864"/>
            <a:ext cx="3638645" cy="14383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8356" y="1964684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공고 진행내역 등록</a:t>
            </a:r>
            <a:endParaRPr lang="ko-KR" altLang="en-US" sz="7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095671" y="3357459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저장</a:t>
            </a:r>
            <a:endParaRPr lang="ko-KR" altLang="en-US" sz="700" dirty="0"/>
          </a:p>
        </p:txBody>
      </p:sp>
      <p:sp>
        <p:nvSpPr>
          <p:cNvPr id="44" name="TextBox 43"/>
          <p:cNvSpPr txBox="1"/>
          <p:nvPr/>
        </p:nvSpPr>
        <p:spPr>
          <a:xfrm>
            <a:off x="5076784" y="336344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grpSp>
        <p:nvGrpSpPr>
          <p:cNvPr id="45" name="그룹 7"/>
          <p:cNvGrpSpPr/>
          <p:nvPr/>
        </p:nvGrpSpPr>
        <p:grpSpPr>
          <a:xfrm>
            <a:off x="6363164" y="1977170"/>
            <a:ext cx="252028" cy="200055"/>
            <a:chOff x="791580" y="4704593"/>
            <a:chExt cx="1188132" cy="1080120"/>
          </a:xfrm>
        </p:grpSpPr>
        <p:sp>
          <p:nvSpPr>
            <p:cNvPr id="46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3166977" y="2285889"/>
            <a:ext cx="3429024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Elbow Connector 50"/>
          <p:cNvCxnSpPr>
            <a:stCxn id="62" idx="0"/>
            <a:endCxn id="37" idx="2"/>
          </p:cNvCxnSpPr>
          <p:nvPr/>
        </p:nvCxnSpPr>
        <p:spPr>
          <a:xfrm rot="16200000" flipV="1">
            <a:off x="4471241" y="3613993"/>
            <a:ext cx="1800312" cy="1687354"/>
          </a:xfrm>
          <a:prstGeom prst="bentConnector3">
            <a:avLst>
              <a:gd name="adj1" fmla="val 6800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4" name="TextBox 53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50" name="직사각형 26"/>
          <p:cNvSpPr/>
          <p:nvPr/>
        </p:nvSpPr>
        <p:spPr>
          <a:xfrm>
            <a:off x="5223766" y="6544616"/>
            <a:ext cx="424667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6743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93147"/>
              </p:ext>
            </p:extLst>
          </p:nvPr>
        </p:nvGraphicFramePr>
        <p:xfrm>
          <a:off x="7164288" y="35997"/>
          <a:ext cx="19476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처음에 현황페이지를 열면 내가 담당자인 공고가 뜨고  검색하면 전체 공고가 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수정일은 추천 공고의 상태 최종 수정일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정렬항목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추천일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수정일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34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추천현황</a:t>
            </a:r>
            <a:endParaRPr lang="ko-KR" altLang="en-US" sz="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64839"/>
              </p:ext>
            </p:extLst>
          </p:nvPr>
        </p:nvGraphicFramePr>
        <p:xfrm>
          <a:off x="141194" y="2203442"/>
          <a:ext cx="6817690" cy="302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879"/>
                <a:gridCol w="871543"/>
                <a:gridCol w="577971"/>
                <a:gridCol w="499626"/>
                <a:gridCol w="499626"/>
                <a:gridCol w="784754"/>
                <a:gridCol w="770628"/>
                <a:gridCol w="770628"/>
                <a:gridCol w="877097"/>
                <a:gridCol w="599938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채용공고명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후보자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추천자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추천진행상태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예정일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진행메모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삼성</a:t>
                      </a:r>
                      <a:r>
                        <a:rPr lang="en-US" altLang="ko-KR" sz="800" u="sng" dirty="0" smtClean="0"/>
                        <a:t>SDS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/>
                        <a:t>Agile</a:t>
                      </a:r>
                      <a:r>
                        <a:rPr lang="en-US" altLang="ko-KR" sz="800" u="sng" baseline="0" dirty="0" smtClean="0"/>
                        <a:t> </a:t>
                      </a:r>
                      <a:r>
                        <a:rPr lang="ko-KR" altLang="en-US" sz="800" u="sng" baseline="0" dirty="0" smtClean="0"/>
                        <a:t>전문가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김태령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김영민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컨택중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5929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추</a:t>
            </a:r>
            <a:r>
              <a:rPr lang="ko-KR" altLang="en-US" sz="800" b="1" dirty="0"/>
              <a:t>천</a:t>
            </a:r>
            <a:r>
              <a:rPr lang="ko-KR" altLang="en-US" sz="800" b="1" dirty="0" smtClean="0"/>
              <a:t>현황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525029" y="5289633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485378" y="116685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공고상태</a:t>
            </a:r>
            <a:endParaRPr lang="ko-KR" altLang="en-US" sz="8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4217184" y="1125078"/>
            <a:ext cx="968616" cy="261610"/>
            <a:chOff x="658312" y="1094801"/>
            <a:chExt cx="968616" cy="261610"/>
          </a:xfrm>
        </p:grpSpPr>
        <p:sp>
          <p:nvSpPr>
            <p:cNvPr id="47" name="직사각형 4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진행중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4214810" y="1500719"/>
            <a:ext cx="2200225" cy="2137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키워드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29388" y="1500174"/>
            <a:ext cx="519778" cy="22701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01825" y="150072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03490" y="112810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782271" y="1141369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74914" y="116878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추천자</a:t>
            </a:r>
            <a:endParaRPr lang="ko-KR" altLang="en-US" sz="8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2378970" y="1141593"/>
            <a:ext cx="968616" cy="261610"/>
            <a:chOff x="658312" y="1094801"/>
            <a:chExt cx="968616" cy="261610"/>
          </a:xfrm>
        </p:grpSpPr>
        <p:sp>
          <p:nvSpPr>
            <p:cNvPr id="81" name="직사각형 8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07504" y="1988840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10,504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85" name="직사각형 84"/>
          <p:cNvSpPr/>
          <p:nvPr/>
        </p:nvSpPr>
        <p:spPr>
          <a:xfrm>
            <a:off x="6358765" y="1928407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15494" y="19168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53" name="직사각형 52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826622" y="1498670"/>
            <a:ext cx="968616" cy="261610"/>
            <a:chOff x="658312" y="1094801"/>
            <a:chExt cx="968616" cy="261610"/>
          </a:xfrm>
        </p:grpSpPr>
        <p:sp>
          <p:nvSpPr>
            <p:cNvPr id="64" name="직사각형 6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컨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택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-11607" y="1513737"/>
            <a:ext cx="963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</a:t>
            </a:r>
            <a:r>
              <a:rPr lang="ko-KR" altLang="en-US" sz="800" dirty="0"/>
              <a:t>천</a:t>
            </a:r>
            <a:r>
              <a:rPr lang="ko-KR" altLang="en-US" sz="800" dirty="0" smtClean="0"/>
              <a:t> 진행상태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채용공고에 대한 후보자 추천 현황 목록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추천현황</a:t>
            </a:r>
            <a:endParaRPr lang="ko-KR" altLang="en-US" sz="800" dirty="0"/>
          </a:p>
        </p:txBody>
      </p:sp>
      <p:grpSp>
        <p:nvGrpSpPr>
          <p:cNvPr id="49" name="그룹 45"/>
          <p:cNvGrpSpPr/>
          <p:nvPr/>
        </p:nvGrpSpPr>
        <p:grpSpPr>
          <a:xfrm>
            <a:off x="5163445" y="1127003"/>
            <a:ext cx="968616" cy="261610"/>
            <a:chOff x="658312" y="1094801"/>
            <a:chExt cx="968616" cy="261610"/>
          </a:xfrm>
        </p:grpSpPr>
        <p:sp>
          <p:nvSpPr>
            <p:cNvPr id="50" name="직사각형 4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추천가능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214282" y="1119834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43042" y="10483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516216" y="25649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73" name="Rectangle 72"/>
          <p:cNvSpPr/>
          <p:nvPr/>
        </p:nvSpPr>
        <p:spPr>
          <a:xfrm>
            <a:off x="5508104" y="2204864"/>
            <a:ext cx="85212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995936" y="18448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355976" y="1934147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정렬항목</a:t>
            </a:r>
            <a:endParaRPr lang="ko-KR" altLang="en-US" sz="800" dirty="0"/>
          </a:p>
        </p:txBody>
      </p:sp>
      <p:sp>
        <p:nvSpPr>
          <p:cNvPr id="90" name="직사각형 15"/>
          <p:cNvSpPr/>
          <p:nvPr/>
        </p:nvSpPr>
        <p:spPr>
          <a:xfrm>
            <a:off x="5004048" y="1916832"/>
            <a:ext cx="599743" cy="27071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54835" y="190475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3" name="Rectangle 92"/>
          <p:cNvSpPr/>
          <p:nvPr/>
        </p:nvSpPr>
        <p:spPr>
          <a:xfrm>
            <a:off x="3995936" y="1889322"/>
            <a:ext cx="2376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15"/>
          <p:cNvSpPr/>
          <p:nvPr/>
        </p:nvSpPr>
        <p:spPr>
          <a:xfrm>
            <a:off x="5689420" y="193588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/>
                </a:solidFill>
              </a:rPr>
              <a:t>내림차순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51005" y="19064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0481" y="1142674"/>
            <a:ext cx="14401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7762" y="1196752"/>
            <a:ext cx="14401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Box 73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969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7101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89361"/>
              </p:ext>
            </p:extLst>
          </p:nvPr>
        </p:nvGraphicFramePr>
        <p:xfrm>
          <a:off x="7164288" y="35997"/>
          <a:ext cx="194762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이메일로 받은 인증코드 입력 후 비번 변경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85977" y="1439549"/>
            <a:ext cx="3964283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581427" y="1724196"/>
            <a:ext cx="3968833" cy="321697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619951" y="1475761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Forgot Password</a:t>
            </a:r>
            <a:endParaRPr lang="ko-KR" altLang="en-US" sz="7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94265" y="195922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회사 </a:t>
            </a:r>
            <a:r>
              <a:rPr lang="ko-KR" altLang="en-US" sz="800" dirty="0" err="1" smtClean="0"/>
              <a:t>이메일</a:t>
            </a:r>
            <a:r>
              <a:rPr lang="ko-KR" altLang="en-US" sz="800" dirty="0" smtClean="0"/>
              <a:t> 주소를 입력해 </a:t>
            </a:r>
            <a:r>
              <a:rPr lang="ko-KR" altLang="en-US" sz="800" dirty="0"/>
              <a:t>주시면 </a:t>
            </a:r>
            <a:r>
              <a:rPr lang="ko-KR" altLang="en-US" sz="800" dirty="0" smtClean="0"/>
              <a:t>해당 </a:t>
            </a:r>
            <a:r>
              <a:rPr lang="ko-KR" altLang="en-US" sz="800" dirty="0" err="1"/>
              <a:t>이메일로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인증코드가 발송됩니다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인증코드를 아래 입력하시고 비밀번호를 재설정하시기 바랍니다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2341416" y="2619150"/>
            <a:ext cx="557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사용자</a:t>
            </a:r>
            <a:r>
              <a:rPr lang="en-US" altLang="ko-KR" sz="700" dirty="0" smtClean="0"/>
              <a:t>ID</a:t>
            </a:r>
            <a:endParaRPr lang="ko-KR" altLang="en-US" sz="700" dirty="0"/>
          </a:p>
        </p:txBody>
      </p:sp>
      <p:sp>
        <p:nvSpPr>
          <p:cNvPr id="29" name="TextBox 28"/>
          <p:cNvSpPr txBox="1"/>
          <p:nvPr/>
        </p:nvSpPr>
        <p:spPr>
          <a:xfrm>
            <a:off x="3131008" y="290718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인증코드 전송</a:t>
            </a:r>
            <a:endParaRPr lang="ko-KR" altLang="en-US" sz="700" dirty="0"/>
          </a:p>
        </p:txBody>
      </p:sp>
      <p:sp>
        <p:nvSpPr>
          <p:cNvPr id="30" name="직사각형 29"/>
          <p:cNvSpPr/>
          <p:nvPr/>
        </p:nvSpPr>
        <p:spPr>
          <a:xfrm>
            <a:off x="2898126" y="2568234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회사이메일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60052" y="3414235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73752" y="3791296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72251" y="4149080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659944" y="3176764"/>
            <a:ext cx="1238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비밀번호 변경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1703708" y="3462659"/>
            <a:ext cx="1238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인증코드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20313" y="3842942"/>
            <a:ext cx="155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</a:p>
          <a:p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9759" y="4202982"/>
            <a:ext cx="1238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비밀번호 확인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37875" y="3480765"/>
            <a:ext cx="1238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인증코드를 입력해 주세요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3851920" y="3823115"/>
            <a:ext cx="1684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새로운 비밀번호를 입력해 주세요</a:t>
            </a:r>
            <a:endParaRPr lang="en-US" altLang="ko-KR" sz="700" dirty="0" smtClean="0"/>
          </a:p>
          <a:p>
            <a:r>
              <a:rPr lang="ko-KR" altLang="en-US" sz="700" dirty="0" smtClean="0"/>
              <a:t>*숫자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영문 포함 </a:t>
            </a:r>
            <a:r>
              <a:rPr lang="en-US" altLang="ko-KR" sz="700" dirty="0" smtClean="0"/>
              <a:t>10</a:t>
            </a:r>
            <a:r>
              <a:rPr lang="ko-KR" altLang="en-US" sz="700" dirty="0" smtClean="0"/>
              <a:t>자 이상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3837459" y="4165049"/>
            <a:ext cx="17128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비밀번호를 한번 더 입력해 주세요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2627784" y="4581128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비밀번호 변경</a:t>
            </a:r>
            <a:endParaRPr lang="ko-KR" altLang="en-US" sz="7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5220072" y="1484784"/>
            <a:ext cx="252028" cy="200055"/>
            <a:chOff x="791580" y="4704593"/>
            <a:chExt cx="1188132" cy="1080120"/>
          </a:xfrm>
        </p:grpSpPr>
        <p:sp>
          <p:nvSpPr>
            <p:cNvPr id="49" name="직사각형 4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627126" y="4598775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</a:t>
            </a:r>
            <a:r>
              <a:rPr lang="ko-KR" altLang="en-US" sz="700" dirty="0"/>
              <a:t>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비밀번호 인증코드 요청 및 변경화면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755576" y="251152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랜딩 화면</a:t>
            </a:r>
            <a:r>
              <a:rPr lang="en-US" altLang="ko-KR" sz="900" dirty="0" smtClean="0"/>
              <a:t>&gt;Forgot Password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5372" y="338836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7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70215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726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추천자와 채용공고의 담당자는 진행상태와 예정일 진행메모 업데이트해서 저장 가능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예정일을 입력시 후보자 추천자와 채용공그 담당자의 업무현황에서 추천일정에 반영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535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34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34835" y="1317291"/>
            <a:ext cx="5756912" cy="2920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18993" y="1361606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/>
              <a:t>추천진행상테</a:t>
            </a:r>
            <a:endParaRPr lang="ko-KR" altLang="en-US" sz="700" b="1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084303" y="1347772"/>
            <a:ext cx="252028" cy="200055"/>
            <a:chOff x="791580" y="4704593"/>
            <a:chExt cx="1188132" cy="1080120"/>
          </a:xfrm>
        </p:grpSpPr>
        <p:sp>
          <p:nvSpPr>
            <p:cNvPr id="57" name="직사각형 56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/>
          <p:cNvSpPr/>
          <p:nvPr/>
        </p:nvSpPr>
        <p:spPr>
          <a:xfrm>
            <a:off x="622962" y="1609357"/>
            <a:ext cx="5768785" cy="39798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11251"/>
              </p:ext>
            </p:extLst>
          </p:nvPr>
        </p:nvGraphicFramePr>
        <p:xfrm>
          <a:off x="729868" y="1766357"/>
          <a:ext cx="5553563" cy="2232249"/>
        </p:xfrm>
        <a:graphic>
          <a:graphicData uri="http://schemas.openxmlformats.org/drawingml/2006/table">
            <a:tbl>
              <a:tblPr/>
              <a:tblGrid>
                <a:gridCol w="977130"/>
                <a:gridCol w="1805836"/>
                <a:gridCol w="655543"/>
                <a:gridCol w="2115054"/>
              </a:tblGrid>
              <a:tr h="25287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출생년도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yeowu@naver.co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추천진행상태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예정일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788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진행메모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85596" y="3103684"/>
            <a:ext cx="4419438" cy="75711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1743095" y="2771955"/>
            <a:ext cx="1800201" cy="253916"/>
            <a:chOff x="658312" y="1094801"/>
            <a:chExt cx="968616" cy="268672"/>
          </a:xfrm>
        </p:grpSpPr>
        <p:sp>
          <p:nvSpPr>
            <p:cNvPr id="64" name="직사각형 6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컨택중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96877" y="1094801"/>
              <a:ext cx="230051" cy="26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4174775" y="2790413"/>
            <a:ext cx="1321753" cy="21520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14" y="277195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4174775" y="2537153"/>
            <a:ext cx="1321753" cy="21520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14" y="254917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4250"/>
              </p:ext>
            </p:extLst>
          </p:nvPr>
        </p:nvGraphicFramePr>
        <p:xfrm>
          <a:off x="730572" y="4010180"/>
          <a:ext cx="5553563" cy="1011488"/>
        </p:xfrm>
        <a:graphic>
          <a:graphicData uri="http://schemas.openxmlformats.org/drawingml/2006/table">
            <a:tbl>
              <a:tblPr/>
              <a:tblGrid>
                <a:gridCol w="977130"/>
                <a:gridCol w="1805836"/>
                <a:gridCol w="655543"/>
                <a:gridCol w="2115054"/>
              </a:tblGrid>
              <a:tr h="25287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 smtClean="0"/>
                        <a:t>Agile</a:t>
                      </a:r>
                      <a:r>
                        <a:rPr lang="en-US" altLang="ko-KR" sz="1100" u="sng" baseline="0" dirty="0" smtClean="0"/>
                        <a:t> </a:t>
                      </a:r>
                      <a:r>
                        <a:rPr lang="ko-KR" altLang="en-US" sz="1100" u="sng" baseline="0" dirty="0" smtClean="0"/>
                        <a:t>전문가</a:t>
                      </a:r>
                      <a:endParaRPr lang="ko-KR" altLang="en-US" sz="1100" u="sng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2018-07-31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403602" y="5090300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저장</a:t>
            </a:r>
            <a:endParaRPr lang="ko-KR" alt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5404859" y="5090300"/>
            <a:ext cx="864097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sp>
        <p:nvSpPr>
          <p:cNvPr id="37" name="직사각형 36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추천된 후보자의 진행상태 확인 업데이트 화면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추천현황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추천진행상태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5936" y="50131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86446" y="27146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835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058" y="693400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목록</a:t>
            </a:r>
            <a:endParaRPr lang="ko-KR" altLang="en-US" sz="800" b="1" dirty="0"/>
          </a:p>
        </p:txBody>
      </p:sp>
      <p:sp>
        <p:nvSpPr>
          <p:cNvPr id="19" name="직사각형 18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009" y="1556792"/>
            <a:ext cx="1695743" cy="2000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기본정</a:t>
            </a:r>
            <a:r>
              <a:rPr lang="ko-KR" altLang="en-US" sz="700" dirty="0"/>
              <a:t>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8761" y="1756847"/>
            <a:ext cx="6689503" cy="2032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8761" y="193548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등록자</a:t>
            </a:r>
            <a:endParaRPr lang="ko-KR" altLang="en-US" sz="8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0831" y="1925849"/>
            <a:ext cx="968616" cy="261610"/>
            <a:chOff x="658312" y="1094801"/>
            <a:chExt cx="968616" cy="261610"/>
          </a:xfrm>
        </p:grpSpPr>
        <p:sp>
          <p:nvSpPr>
            <p:cNvPr id="32" name="직사각형 31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전체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1520" y="224918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</a:t>
            </a:r>
            <a:r>
              <a:rPr lang="ko-KR" altLang="en-US" sz="800" dirty="0"/>
              <a:t>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06647" y="2235903"/>
            <a:ext cx="813025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766246" y="2213881"/>
            <a:ext cx="968616" cy="261610"/>
            <a:chOff x="658312" y="1094801"/>
            <a:chExt cx="968616" cy="261610"/>
          </a:xfrm>
        </p:grpSpPr>
        <p:sp>
          <p:nvSpPr>
            <p:cNvPr id="43" name="직사각형 42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숫자입력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0537" y="253721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출생년</a:t>
            </a:r>
            <a:r>
              <a:rPr lang="ko-KR" altLang="en-US" sz="800" dirty="0" err="1"/>
              <a:t>도</a:t>
            </a:r>
            <a:endParaRPr lang="ko-KR" altLang="en-US" sz="8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815664" y="2501913"/>
            <a:ext cx="968616" cy="261610"/>
            <a:chOff x="658312" y="1094801"/>
            <a:chExt cx="968616" cy="261610"/>
          </a:xfrm>
        </p:grpSpPr>
        <p:sp>
          <p:nvSpPr>
            <p:cNvPr id="47" name="직사각형 46"/>
            <p:cNvSpPr/>
            <p:nvPr/>
          </p:nvSpPr>
          <p:spPr>
            <a:xfrm>
              <a:off x="658312" y="1113551"/>
              <a:ext cx="804008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숫자입력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775263" y="2501913"/>
            <a:ext cx="968616" cy="261610"/>
            <a:chOff x="658312" y="1094801"/>
            <a:chExt cx="968616" cy="261610"/>
          </a:xfrm>
        </p:grpSpPr>
        <p:sp>
          <p:nvSpPr>
            <p:cNvPr id="50" name="직사각형 49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숫자입력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827584" y="2838803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17212" y="2838803"/>
            <a:ext cx="432048" cy="213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여</a:t>
            </a:r>
            <a:r>
              <a:rPr lang="ko-KR" altLang="en-US" sz="800" dirty="0" smtClean="0">
                <a:solidFill>
                  <a:schemeClr val="tx1"/>
                </a:solidFill>
              </a:rPr>
              <a:t>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4079" y="2839383"/>
            <a:ext cx="573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성</a:t>
            </a:r>
            <a:r>
              <a:rPr lang="ko-KR" altLang="en-US" sz="800" dirty="0"/>
              <a:t>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645380" y="2838803"/>
            <a:ext cx="432048" cy="213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남</a:t>
            </a:r>
            <a:r>
              <a:rPr lang="ko-KR" altLang="en-US" sz="800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843808" y="2247719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현 해외근무</a:t>
            </a:r>
            <a:endParaRPr lang="ko-KR" altLang="en-US" sz="800" dirty="0"/>
          </a:p>
        </p:txBody>
      </p:sp>
      <p:sp>
        <p:nvSpPr>
          <p:cNvPr id="100" name="직사각형 99"/>
          <p:cNvSpPr/>
          <p:nvPr/>
        </p:nvSpPr>
        <p:spPr>
          <a:xfrm>
            <a:off x="4490576" y="2249186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국가명 입력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모든 국가는 전체로 입력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926087" y="2260702"/>
            <a:ext cx="411506" cy="20246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494039" y="2260700"/>
            <a:ext cx="432048" cy="20393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93139" y="2544784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해외경력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4480416" y="2536091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국가명 입력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모든 국가는 전체로 입력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915927" y="2547607"/>
            <a:ext cx="411506" cy="20246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483879" y="2547605"/>
            <a:ext cx="432048" cy="20393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363530" y="2551206"/>
            <a:ext cx="469220" cy="212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0537" y="314313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현재연봉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916483" y="1545217"/>
            <a:ext cx="1695743" cy="2000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직종</a:t>
            </a:r>
            <a:endParaRPr lang="ko-KR" altLang="en-US" sz="7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625597" y="1548784"/>
            <a:ext cx="1695743" cy="2000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학력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외국어</a:t>
            </a:r>
            <a:endParaRPr lang="ko-KR" altLang="en-US" sz="7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694238" y="3121568"/>
            <a:ext cx="34590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26" name="직사각형 125"/>
          <p:cNvSpPr/>
          <p:nvPr/>
        </p:nvSpPr>
        <p:spPr>
          <a:xfrm>
            <a:off x="231649" y="4328480"/>
            <a:ext cx="6687727" cy="61268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검색조건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전체</a:t>
            </a:r>
            <a:r>
              <a:rPr lang="en-US" altLang="ko-KR" sz="1100" dirty="0" smtClean="0">
                <a:solidFill>
                  <a:schemeClr val="tx1"/>
                </a:solidFill>
              </a:rPr>
              <a:t>: 0000</a:t>
            </a:r>
            <a:r>
              <a:rPr lang="ko-KR" altLang="en-US" sz="1100" dirty="0" smtClean="0">
                <a:solidFill>
                  <a:schemeClr val="tx1"/>
                </a:solidFill>
              </a:rPr>
              <a:t>건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17589" y="3134724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907704" y="3130088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846366" y="3151692"/>
            <a:ext cx="573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만</a:t>
            </a:r>
            <a:r>
              <a:rPr lang="ko-KR" altLang="en-US" sz="800" dirty="0"/>
              <a:t>원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396193" y="314025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9" name="TextBox 138"/>
          <p:cNvSpPr txBox="1"/>
          <p:nvPr/>
        </p:nvSpPr>
        <p:spPr>
          <a:xfrm>
            <a:off x="2499463" y="3131695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cxnSp>
        <p:nvCxnSpPr>
          <p:cNvPr id="93" name="Straight Connector 92"/>
          <p:cNvCxnSpPr/>
          <p:nvPr/>
        </p:nvCxnSpPr>
        <p:spPr>
          <a:xfrm rot="5400000">
            <a:off x="1000100" y="464344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2191396" y="4403994"/>
            <a:ext cx="500065" cy="285752"/>
            <a:chOff x="5062084" y="4440711"/>
            <a:chExt cx="451778" cy="277424"/>
          </a:xfrm>
        </p:grpSpPr>
        <p:sp>
          <p:nvSpPr>
            <p:cNvPr id="146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239816" y="4380844"/>
            <a:ext cx="500065" cy="285752"/>
            <a:chOff x="5062084" y="4440711"/>
            <a:chExt cx="451778" cy="277424"/>
          </a:xfrm>
        </p:grpSpPr>
        <p:sp>
          <p:nvSpPr>
            <p:cNvPr id="150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 검색조건 </a:t>
            </a:r>
            <a:r>
              <a:rPr lang="en-US" altLang="ko-KR" sz="900" dirty="0" smtClean="0"/>
              <a:t>1- </a:t>
            </a:r>
            <a:r>
              <a:rPr lang="ko-KR" altLang="en-US" sz="900" dirty="0" smtClean="0"/>
              <a:t>기본정보</a:t>
            </a:r>
            <a:endParaRPr lang="ko-KR" altLang="en-US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graphicFrame>
        <p:nvGraphicFramePr>
          <p:cNvPr id="15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580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조건을 선택하면 아래 검색조건으로 추가됨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따로 검색을 누르지 않아도 바로 바로 관련 인재가 리스트업 됨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검색조건에 따라 검색되는 인재 수가 변해서 </a:t>
                      </a: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건으로 보여짐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그 외 이력서의 텍스트를 조건에 따라 검색되게 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현 해외근무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해외경력을 </a:t>
                      </a:r>
                      <a:r>
                        <a:rPr lang="en-US" altLang="ko-KR" sz="900" dirty="0" smtClean="0"/>
                        <a:t>Yes</a:t>
                      </a:r>
                      <a:r>
                        <a:rPr lang="ko-KR" altLang="en-US" sz="900" dirty="0" smtClean="0"/>
                        <a:t>로 넣고 국가를 선택하지 않으면 </a:t>
                      </a:r>
                      <a:r>
                        <a:rPr lang="en-US" altLang="ko-KR" sz="900" dirty="0" smtClean="0"/>
                        <a:t>‘</a:t>
                      </a:r>
                      <a:r>
                        <a:rPr lang="ko-KR" altLang="en-US" sz="900" dirty="0" smtClean="0"/>
                        <a:t>현 해외근무 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ko-KR" altLang="en-US" sz="900" dirty="0" smtClean="0"/>
                        <a:t>전체</a:t>
                      </a:r>
                      <a:r>
                        <a:rPr lang="en-US" altLang="ko-KR" sz="900" dirty="0" smtClean="0"/>
                        <a:t>”, ‘ </a:t>
                      </a:r>
                      <a:r>
                        <a:rPr lang="ko-KR" altLang="en-US" sz="900" dirty="0" smtClean="0"/>
                        <a:t>해외경력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전체</a:t>
                      </a:r>
                      <a:r>
                        <a:rPr lang="en-US" altLang="ko-KR" sz="900" dirty="0" smtClean="0"/>
                        <a:t>”</a:t>
                      </a:r>
                      <a:r>
                        <a:rPr lang="ko-KR" altLang="en-US" sz="900" dirty="0" smtClean="0"/>
                        <a:t>로 검색값이 들어감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만약 국가를 검색하면 전체로 검색한 값이 사라지고 해당 국가명이 검색값으로 들어감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예를 들어 </a:t>
                      </a:r>
                      <a:r>
                        <a:rPr lang="en-US" altLang="ko-KR" sz="900" dirty="0" smtClean="0"/>
                        <a:t>‘</a:t>
                      </a:r>
                      <a:r>
                        <a:rPr lang="ko-KR" altLang="en-US" sz="900" dirty="0" smtClean="0"/>
                        <a:t>현 해외근무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중국</a:t>
                      </a:r>
                      <a:r>
                        <a:rPr lang="en-US" altLang="ko-KR" sz="900" dirty="0" smtClean="0"/>
                        <a:t>’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6" name="TextBox 155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-91440" y="434555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-71470" y="384548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214282" y="5357826"/>
            <a:ext cx="664373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인재목록 검색값</a:t>
            </a:r>
            <a:endParaRPr lang="ko-KR" altLang="en-US"/>
          </a:p>
        </p:txBody>
      </p:sp>
      <p:sp>
        <p:nvSpPr>
          <p:cNvPr id="177" name="직사각형 76"/>
          <p:cNvSpPr/>
          <p:nvPr/>
        </p:nvSpPr>
        <p:spPr>
          <a:xfrm>
            <a:off x="239945" y="3861048"/>
            <a:ext cx="668772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키워드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857982" y="394492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And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179" name="직사각형 128"/>
          <p:cNvSpPr/>
          <p:nvPr/>
        </p:nvSpPr>
        <p:spPr>
          <a:xfrm>
            <a:off x="3653940" y="3941636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0" name="직사각형 129"/>
          <p:cNvSpPr/>
          <p:nvPr/>
        </p:nvSpPr>
        <p:spPr>
          <a:xfrm>
            <a:off x="4640161" y="3944921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840613" y="394463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Or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182" name="직사각형 131"/>
          <p:cNvSpPr/>
          <p:nvPr/>
        </p:nvSpPr>
        <p:spPr>
          <a:xfrm>
            <a:off x="5392540" y="3945069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591567" y="3939462"/>
            <a:ext cx="1123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제외하여 검색</a:t>
            </a:r>
            <a:endParaRPr lang="ko-KR" altLang="en-US" sz="800" dirty="0"/>
          </a:p>
        </p:txBody>
      </p:sp>
      <p:sp>
        <p:nvSpPr>
          <p:cNvPr id="184" name="직사각형 135"/>
          <p:cNvSpPr/>
          <p:nvPr/>
        </p:nvSpPr>
        <p:spPr>
          <a:xfrm>
            <a:off x="867384" y="3928748"/>
            <a:ext cx="2704484" cy="2146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5" name="직사각형 108"/>
          <p:cNvSpPr/>
          <p:nvPr/>
        </p:nvSpPr>
        <p:spPr>
          <a:xfrm>
            <a:off x="6388430" y="3929384"/>
            <a:ext cx="469220" cy="212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142976" y="4429132"/>
            <a:ext cx="428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최종학력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대학원 박사</a:t>
            </a:r>
            <a:r>
              <a:rPr lang="en-US" altLang="ko-KR" sz="800" dirty="0" smtClean="0"/>
              <a:t>         </a:t>
            </a:r>
            <a:r>
              <a:rPr lang="ko-KR" altLang="en-US" sz="800" dirty="0" smtClean="0"/>
              <a:t>직종</a:t>
            </a:r>
            <a:r>
              <a:rPr lang="en-US" altLang="ko-KR" sz="800" dirty="0" smtClean="0"/>
              <a:t>: IT</a:t>
            </a:r>
            <a:r>
              <a:rPr lang="ko-KR" altLang="en-US" sz="800" dirty="0" smtClean="0"/>
              <a:t>인터넷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1610707" y="2231759"/>
            <a:ext cx="144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593065" y="2511406"/>
            <a:ext cx="144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422" y="198884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TextBox 89"/>
          <p:cNvSpPr txBox="1"/>
          <p:nvPr/>
        </p:nvSpPr>
        <p:spPr>
          <a:xfrm>
            <a:off x="2915816" y="193998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인재명</a:t>
            </a:r>
            <a:endParaRPr lang="ko-KR" altLang="en-US" sz="800" dirty="0"/>
          </a:p>
        </p:txBody>
      </p:sp>
      <p:grpSp>
        <p:nvGrpSpPr>
          <p:cNvPr id="91" name="그룹 30"/>
          <p:cNvGrpSpPr/>
          <p:nvPr/>
        </p:nvGrpSpPr>
        <p:grpSpPr>
          <a:xfrm>
            <a:off x="3459368" y="1905257"/>
            <a:ext cx="968616" cy="261610"/>
            <a:chOff x="658312" y="1094801"/>
            <a:chExt cx="968616" cy="261610"/>
          </a:xfrm>
        </p:grpSpPr>
        <p:sp>
          <p:nvSpPr>
            <p:cNvPr id="92" name="직사각형 31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전체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1573" y="198884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TextBox 95"/>
          <p:cNvSpPr txBox="1"/>
          <p:nvPr/>
        </p:nvSpPr>
        <p:spPr>
          <a:xfrm>
            <a:off x="2588032" y="2246392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년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597304" y="2513796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</a:t>
            </a:r>
            <a:endParaRPr lang="ko-KR" altLang="en-US" sz="800" dirty="0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27687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564904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" name="TextBox 110"/>
          <p:cNvSpPr txBox="1"/>
          <p:nvPr/>
        </p:nvSpPr>
        <p:spPr>
          <a:xfrm>
            <a:off x="3923928" y="28529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166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774" y="587215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목록</a:t>
            </a:r>
            <a:endParaRPr lang="ko-KR" altLang="en-US" sz="800" b="1" dirty="0"/>
          </a:p>
        </p:txBody>
      </p:sp>
      <p:sp>
        <p:nvSpPr>
          <p:cNvPr id="19" name="직사각형 18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0" name="직사각형 59"/>
          <p:cNvSpPr/>
          <p:nvPr/>
        </p:nvSpPr>
        <p:spPr>
          <a:xfrm>
            <a:off x="258761" y="1772816"/>
            <a:ext cx="6689503" cy="1951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40784"/>
              </p:ext>
            </p:extLst>
          </p:nvPr>
        </p:nvGraphicFramePr>
        <p:xfrm>
          <a:off x="316636" y="1896459"/>
          <a:ext cx="6527687" cy="1746856"/>
        </p:xfrm>
        <a:graphic>
          <a:graphicData uri="http://schemas.openxmlformats.org/drawingml/2006/table">
            <a:tbl>
              <a:tblPr/>
              <a:tblGrid>
                <a:gridCol w="891187"/>
                <a:gridCol w="1127300"/>
                <a:gridCol w="1127300"/>
                <a:gridCol w="1127300"/>
                <a:gridCol w="1127300"/>
                <a:gridCol w="1127300"/>
              </a:tblGrid>
              <a:tr h="21835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직종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대분류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직종 상세분류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특수계층공공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금속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기계설비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에너지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섬유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생산관리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반도체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디스플레이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·LCD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인터넷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비금속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신소재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식품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CAD·CAM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경영사무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렌즈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영업고객상담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특수계층공공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46009" y="1556792"/>
            <a:ext cx="1695743" cy="2000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기본정</a:t>
            </a:r>
            <a:r>
              <a:rPr lang="ko-KR" altLang="en-US" sz="700" dirty="0"/>
              <a:t>보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16483" y="1556792"/>
            <a:ext cx="1695743" cy="2000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직종</a:t>
            </a:r>
            <a:endParaRPr lang="ko-KR" altLang="en-US" sz="700" dirty="0"/>
          </a:p>
        </p:txBody>
      </p:sp>
      <p:sp>
        <p:nvSpPr>
          <p:cNvPr id="65" name="TextBox 64"/>
          <p:cNvSpPr txBox="1"/>
          <p:nvPr/>
        </p:nvSpPr>
        <p:spPr>
          <a:xfrm>
            <a:off x="3625597" y="1548784"/>
            <a:ext cx="1695743" cy="2000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학력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외국어</a:t>
            </a:r>
            <a:endParaRPr lang="ko-KR" altLang="en-US" sz="700" dirty="0"/>
          </a:p>
        </p:txBody>
      </p:sp>
      <p:sp>
        <p:nvSpPr>
          <p:cNvPr id="27" name="직사각형 125"/>
          <p:cNvSpPr/>
          <p:nvPr/>
        </p:nvSpPr>
        <p:spPr>
          <a:xfrm>
            <a:off x="231649" y="4328480"/>
            <a:ext cx="6687727" cy="61268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검색조건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전체</a:t>
            </a:r>
            <a:r>
              <a:rPr lang="en-US" altLang="ko-KR" sz="1100" dirty="0" smtClean="0">
                <a:solidFill>
                  <a:schemeClr val="tx1"/>
                </a:solidFill>
              </a:rPr>
              <a:t>: 0000</a:t>
            </a:r>
            <a:r>
              <a:rPr lang="ko-KR" altLang="en-US" sz="1100" dirty="0" smtClean="0">
                <a:solidFill>
                  <a:schemeClr val="tx1"/>
                </a:solidFill>
              </a:rPr>
              <a:t>건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1000100" y="464344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191396" y="4403994"/>
            <a:ext cx="500065" cy="285752"/>
            <a:chOff x="5062084" y="4440711"/>
            <a:chExt cx="451778" cy="277424"/>
          </a:xfrm>
        </p:grpSpPr>
        <p:sp>
          <p:nvSpPr>
            <p:cNvPr id="38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39816" y="4380844"/>
            <a:ext cx="500065" cy="285752"/>
            <a:chOff x="5062084" y="4440711"/>
            <a:chExt cx="451778" cy="277424"/>
          </a:xfrm>
        </p:grpSpPr>
        <p:sp>
          <p:nvSpPr>
            <p:cNvPr id="41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214282" y="5357826"/>
            <a:ext cx="664373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인재목록 검색값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 검색조건 </a:t>
            </a:r>
            <a:r>
              <a:rPr lang="en-US" altLang="ko-KR" sz="900" dirty="0" smtClean="0"/>
              <a:t>3&gt; </a:t>
            </a:r>
            <a:r>
              <a:rPr lang="ko-KR" altLang="en-US" sz="900" dirty="0" smtClean="0"/>
              <a:t>직종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47" name="직사각형 76"/>
          <p:cNvSpPr/>
          <p:nvPr/>
        </p:nvSpPr>
        <p:spPr>
          <a:xfrm>
            <a:off x="239945" y="3861048"/>
            <a:ext cx="668772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키워드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7982" y="394492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And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49" name="직사각형 128"/>
          <p:cNvSpPr/>
          <p:nvPr/>
        </p:nvSpPr>
        <p:spPr>
          <a:xfrm>
            <a:off x="3653940" y="3941636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129"/>
          <p:cNvSpPr/>
          <p:nvPr/>
        </p:nvSpPr>
        <p:spPr>
          <a:xfrm>
            <a:off x="4640161" y="3944921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40613" y="394463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Or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52" name="직사각형 131"/>
          <p:cNvSpPr/>
          <p:nvPr/>
        </p:nvSpPr>
        <p:spPr>
          <a:xfrm>
            <a:off x="5392540" y="3945069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91567" y="3939462"/>
            <a:ext cx="1123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제외하여 검색</a:t>
            </a:r>
            <a:endParaRPr lang="ko-KR" altLang="en-US" sz="800" dirty="0"/>
          </a:p>
        </p:txBody>
      </p:sp>
      <p:sp>
        <p:nvSpPr>
          <p:cNvPr id="54" name="직사각형 135"/>
          <p:cNvSpPr/>
          <p:nvPr/>
        </p:nvSpPr>
        <p:spPr>
          <a:xfrm>
            <a:off x="867384" y="3928748"/>
            <a:ext cx="2704484" cy="2146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직사각형 108"/>
          <p:cNvSpPr/>
          <p:nvPr/>
        </p:nvSpPr>
        <p:spPr>
          <a:xfrm>
            <a:off x="6388430" y="3929384"/>
            <a:ext cx="469220" cy="212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42976" y="4429132"/>
            <a:ext cx="428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최종학력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대학원 박사</a:t>
            </a:r>
            <a:r>
              <a:rPr lang="en-US" altLang="ko-KR" sz="800" dirty="0" smtClean="0"/>
              <a:t>         </a:t>
            </a:r>
            <a:r>
              <a:rPr lang="ko-KR" altLang="en-US" sz="800" dirty="0" smtClean="0"/>
              <a:t>직종</a:t>
            </a:r>
            <a:r>
              <a:rPr lang="en-US" altLang="ko-KR" sz="800" dirty="0" smtClean="0"/>
              <a:t>: IT</a:t>
            </a:r>
            <a:r>
              <a:rPr lang="ko-KR" altLang="en-US" sz="800" dirty="0" smtClean="0"/>
              <a:t>인터넷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8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직종의 대분류를 선택하면 상세 분류가 오른쪽에 리스팅 됨</a:t>
                      </a:r>
                      <a:r>
                        <a:rPr lang="en-US" altLang="ko-KR" sz="900" dirty="0" smtClean="0"/>
                        <a:t>.  </a:t>
                      </a:r>
                      <a:r>
                        <a:rPr lang="ko-KR" altLang="en-US" sz="900" dirty="0" smtClean="0"/>
                        <a:t>상세 분류 복수로 선택 가능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535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929322" y="142873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2" name="Rectangle 61"/>
          <p:cNvSpPr/>
          <p:nvPr/>
        </p:nvSpPr>
        <p:spPr>
          <a:xfrm>
            <a:off x="240000" y="2071678"/>
            <a:ext cx="100013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950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774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목록</a:t>
            </a:r>
            <a:endParaRPr lang="ko-KR" altLang="en-US" sz="800" b="1" dirty="0"/>
          </a:p>
        </p:txBody>
      </p:sp>
      <p:sp>
        <p:nvSpPr>
          <p:cNvPr id="19" name="직사각형 18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009" y="1556792"/>
            <a:ext cx="1695743" cy="2000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기본정</a:t>
            </a:r>
            <a:r>
              <a:rPr lang="ko-KR" altLang="en-US" sz="700" dirty="0"/>
              <a:t>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8761" y="1756847"/>
            <a:ext cx="6689503" cy="2032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518" y="185605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최</a:t>
            </a:r>
            <a:r>
              <a:rPr lang="ko-KR" altLang="en-US" sz="800" dirty="0"/>
              <a:t>종</a:t>
            </a:r>
            <a:r>
              <a:rPr lang="ko-KR" altLang="en-US" sz="800" dirty="0" smtClean="0"/>
              <a:t>학력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2254542" y="1963779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627784" y="1961752"/>
            <a:ext cx="432048" cy="213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해</a:t>
            </a:r>
            <a:r>
              <a:rPr lang="ko-KR" altLang="en-US" sz="800">
                <a:solidFill>
                  <a:schemeClr val="tx1"/>
                </a:solidFill>
              </a:rPr>
              <a:t>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46752"/>
              </p:ext>
            </p:extLst>
          </p:nvPr>
        </p:nvGraphicFramePr>
        <p:xfrm>
          <a:off x="3857620" y="2184023"/>
          <a:ext cx="2724209" cy="884940"/>
        </p:xfrm>
        <a:graphic>
          <a:graphicData uri="http://schemas.openxmlformats.org/drawingml/2006/table">
            <a:tbl>
              <a:tblPr/>
              <a:tblGrid>
                <a:gridCol w="824895"/>
                <a:gridCol w="914872"/>
                <a:gridCol w="984442"/>
              </a:tblGrid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연세대학교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고려대학교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서강대학교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(6)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한양대학교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(7)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이화여자대학교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(7)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KAIST(6)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포항공과대학교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성균관대학교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(6)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중앙대학교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광주과학기술원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경희대학교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(7)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한국외국어대학교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홍익대학교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부산대학교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경북대학교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숭실대학교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서울시립대학교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286116" y="18844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대학명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3857620" y="1854762"/>
            <a:ext cx="2571767" cy="257874"/>
            <a:chOff x="658312" y="1094801"/>
            <a:chExt cx="1131731" cy="261610"/>
          </a:xfrm>
        </p:grpSpPr>
        <p:sp>
          <p:nvSpPr>
            <p:cNvPr id="91" name="직사각형 9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체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96840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6091591" y="1887391"/>
            <a:ext cx="411506" cy="211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16483" y="1556792"/>
            <a:ext cx="1695743" cy="2000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직종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179512" y="337903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외국어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827584" y="3386690"/>
            <a:ext cx="1031801" cy="22849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외국어명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907704" y="3356992"/>
            <a:ext cx="1391176" cy="272557"/>
            <a:chOff x="658312" y="1094801"/>
            <a:chExt cx="1057338" cy="261610"/>
          </a:xfrm>
        </p:grpSpPr>
        <p:sp>
          <p:nvSpPr>
            <p:cNvPr id="62" name="직사각형 61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수준선택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22447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3131840" y="3397835"/>
            <a:ext cx="390914" cy="205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5597" y="1548784"/>
            <a:ext cx="1695743" cy="2000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학력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외국어</a:t>
            </a:r>
            <a:endParaRPr lang="ko-KR" altLang="en-US" sz="7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86249"/>
              </p:ext>
            </p:extLst>
          </p:nvPr>
        </p:nvGraphicFramePr>
        <p:xfrm>
          <a:off x="938793" y="1916832"/>
          <a:ext cx="1101352" cy="1146575"/>
        </p:xfrm>
        <a:graphic>
          <a:graphicData uri="http://schemas.openxmlformats.org/drawingml/2006/table">
            <a:tbl>
              <a:tblPr/>
              <a:tblGrid>
                <a:gridCol w="1101352"/>
              </a:tblGrid>
              <a:tr h="2293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고등학교 이하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3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(167)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3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2,3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(12)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3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 석사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(10)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3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 박사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158" y="3214686"/>
            <a:ext cx="6500858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14678" y="221455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선호대학</a:t>
            </a:r>
            <a:endParaRPr lang="ko-KR" altLang="en-US" sz="800" dirty="0"/>
          </a:p>
        </p:txBody>
      </p:sp>
      <p:sp>
        <p:nvSpPr>
          <p:cNvPr id="47" name="직사각형 76"/>
          <p:cNvSpPr/>
          <p:nvPr/>
        </p:nvSpPr>
        <p:spPr>
          <a:xfrm>
            <a:off x="239945" y="3861048"/>
            <a:ext cx="668772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키워드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125"/>
          <p:cNvSpPr/>
          <p:nvPr/>
        </p:nvSpPr>
        <p:spPr>
          <a:xfrm>
            <a:off x="231649" y="4328480"/>
            <a:ext cx="6687727" cy="61268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검색조건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전체</a:t>
            </a:r>
            <a:r>
              <a:rPr lang="en-US" altLang="ko-KR" sz="1100" dirty="0" smtClean="0">
                <a:solidFill>
                  <a:schemeClr val="tx1"/>
                </a:solidFill>
              </a:rPr>
              <a:t>: 0000</a:t>
            </a:r>
            <a:r>
              <a:rPr lang="ko-KR" altLang="en-US" sz="1100" dirty="0" smtClean="0">
                <a:solidFill>
                  <a:schemeClr val="tx1"/>
                </a:solidFill>
              </a:rPr>
              <a:t>건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1000100" y="464344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42976" y="4429132"/>
            <a:ext cx="428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최종학력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대학원 박사</a:t>
            </a:r>
            <a:r>
              <a:rPr lang="en-US" altLang="ko-KR" sz="800" dirty="0" smtClean="0"/>
              <a:t>         </a:t>
            </a:r>
            <a:r>
              <a:rPr lang="ko-KR" altLang="en-US" sz="800" dirty="0" smtClean="0"/>
              <a:t>직종</a:t>
            </a:r>
            <a:r>
              <a:rPr lang="en-US" altLang="ko-KR" sz="800" dirty="0" smtClean="0"/>
              <a:t>: IT</a:t>
            </a:r>
            <a:r>
              <a:rPr lang="ko-KR" altLang="en-US" sz="800" dirty="0" smtClean="0"/>
              <a:t>인터넷</a:t>
            </a:r>
            <a:endParaRPr lang="ko-KR" altLang="en-US" sz="8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2191396" y="4403994"/>
            <a:ext cx="500065" cy="285752"/>
            <a:chOff x="5062084" y="4440711"/>
            <a:chExt cx="451778" cy="277424"/>
          </a:xfrm>
        </p:grpSpPr>
        <p:sp>
          <p:nvSpPr>
            <p:cNvPr id="72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239816" y="4380844"/>
            <a:ext cx="500065" cy="285752"/>
            <a:chOff x="5062084" y="4440711"/>
            <a:chExt cx="451778" cy="277424"/>
          </a:xfrm>
        </p:grpSpPr>
        <p:sp>
          <p:nvSpPr>
            <p:cNvPr id="75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최종학력 및 선호 대학 복수로 선택 가능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학교 옆에 기본정보 조건으로 몇명이나 인재가 포진되어 있는지 보여짐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535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Rectangle 83"/>
          <p:cNvSpPr/>
          <p:nvPr/>
        </p:nvSpPr>
        <p:spPr>
          <a:xfrm>
            <a:off x="214282" y="5357826"/>
            <a:ext cx="664373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인재목록 검색값</a:t>
            </a:r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 검색조건 </a:t>
            </a:r>
            <a:r>
              <a:rPr lang="en-US" altLang="ko-KR" sz="900" dirty="0" smtClean="0"/>
              <a:t>2- </a:t>
            </a:r>
            <a:r>
              <a:rPr lang="ko-KR" altLang="en-US" sz="900" dirty="0" smtClean="0"/>
              <a:t>학력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외국어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95" name="직사각형 76"/>
          <p:cNvSpPr/>
          <p:nvPr/>
        </p:nvSpPr>
        <p:spPr>
          <a:xfrm>
            <a:off x="239945" y="3861048"/>
            <a:ext cx="668772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키워드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57982" y="394492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And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97" name="직사각형 128"/>
          <p:cNvSpPr/>
          <p:nvPr/>
        </p:nvSpPr>
        <p:spPr>
          <a:xfrm>
            <a:off x="3653940" y="3941636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129"/>
          <p:cNvSpPr/>
          <p:nvPr/>
        </p:nvSpPr>
        <p:spPr>
          <a:xfrm>
            <a:off x="4640161" y="3944921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40613" y="394463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Or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100" name="직사각형 131"/>
          <p:cNvSpPr/>
          <p:nvPr/>
        </p:nvSpPr>
        <p:spPr>
          <a:xfrm>
            <a:off x="5392540" y="3945069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591567" y="3939462"/>
            <a:ext cx="1123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제외하여 검색</a:t>
            </a:r>
            <a:endParaRPr lang="ko-KR" altLang="en-US" sz="800" dirty="0"/>
          </a:p>
        </p:txBody>
      </p:sp>
      <p:sp>
        <p:nvSpPr>
          <p:cNvPr id="102" name="직사각형 135"/>
          <p:cNvSpPr/>
          <p:nvPr/>
        </p:nvSpPr>
        <p:spPr>
          <a:xfrm>
            <a:off x="867384" y="3928748"/>
            <a:ext cx="2704484" cy="2146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직사각형 108"/>
          <p:cNvSpPr/>
          <p:nvPr/>
        </p:nvSpPr>
        <p:spPr>
          <a:xfrm>
            <a:off x="6388430" y="3929384"/>
            <a:ext cx="469220" cy="212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27784" y="2564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7" name="Rectangle 66"/>
          <p:cNvSpPr/>
          <p:nvPr/>
        </p:nvSpPr>
        <p:spPr>
          <a:xfrm>
            <a:off x="869112" y="1876192"/>
            <a:ext cx="122413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Rectangle 75"/>
          <p:cNvSpPr/>
          <p:nvPr/>
        </p:nvSpPr>
        <p:spPr>
          <a:xfrm>
            <a:off x="3779912" y="2164224"/>
            <a:ext cx="2880320" cy="976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Elbow Connector 78"/>
          <p:cNvCxnSpPr>
            <a:stCxn id="67" idx="3"/>
            <a:endCxn id="65" idx="1"/>
          </p:cNvCxnSpPr>
          <p:nvPr/>
        </p:nvCxnSpPr>
        <p:spPr>
          <a:xfrm>
            <a:off x="2093248" y="2488260"/>
            <a:ext cx="534536" cy="2613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6" idx="1"/>
            <a:endCxn id="65" idx="3"/>
          </p:cNvCxnSpPr>
          <p:nvPr/>
        </p:nvCxnSpPr>
        <p:spPr>
          <a:xfrm rot="10800000" flipV="1">
            <a:off x="3131840" y="2652596"/>
            <a:ext cx="648072" cy="969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7540" y="3429000"/>
            <a:ext cx="108156" cy="16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191683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TextBox 10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01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774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목록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346" y="1952275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10,789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448885"/>
              </p:ext>
            </p:extLst>
          </p:nvPr>
        </p:nvGraphicFramePr>
        <p:xfrm>
          <a:off x="141194" y="2226727"/>
          <a:ext cx="680707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26"/>
                <a:gridCol w="1428231"/>
                <a:gridCol w="1010872"/>
                <a:gridCol w="230117"/>
                <a:gridCol w="905374"/>
                <a:gridCol w="746439"/>
                <a:gridCol w="1132511"/>
                <a:gridCol w="483640"/>
                <a:gridCol w="558060"/>
              </a:tblGrid>
              <a:tr h="261847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출생년도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프로필 요약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등록자메모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18-07-12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18-07-19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김태령</a:t>
                      </a:r>
                      <a:r>
                        <a:rPr lang="en-US" altLang="ko-KR" sz="800" u="sng" dirty="0" smtClean="0"/>
                        <a:t>/</a:t>
                      </a:r>
                      <a:r>
                        <a:rPr lang="ko-KR" altLang="en-US" sz="800" u="sng" dirty="0" smtClean="0"/>
                        <a:t>여</a:t>
                      </a:r>
                      <a:r>
                        <a:rPr lang="en-US" altLang="ko-KR" sz="800" u="sng" dirty="0" smtClean="0"/>
                        <a:t>/1977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성균관대학교 정치외교학과 학사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err="1" smtClean="0"/>
                        <a:t>황금에스티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차장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영어</a:t>
                      </a: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비지니스업무가능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중국어</a:t>
                      </a: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비즈니스업무가능</a:t>
                      </a:r>
                      <a:endParaRPr lang="en-US" altLang="ko-KR" sz="8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웹기획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웹마케팅</a:t>
                      </a:r>
                      <a:r>
                        <a:rPr lang="en-US" altLang="ko-KR" sz="800" dirty="0" smtClean="0"/>
                        <a:t>, B2B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18-07-11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18-07-20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홍길동</a:t>
                      </a:r>
                      <a:r>
                        <a:rPr lang="en-US" altLang="ko-KR" sz="800" u="sng" dirty="0" smtClean="0"/>
                        <a:t>/</a:t>
                      </a:r>
                      <a:r>
                        <a:rPr lang="ko-KR" altLang="en-US" sz="800" u="sng" dirty="0" smtClean="0"/>
                        <a:t>남</a:t>
                      </a:r>
                      <a:r>
                        <a:rPr lang="en-US" altLang="ko-KR" sz="800" u="sng" dirty="0" smtClean="0"/>
                        <a:t>/1969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서율대학교 컴퓨터공학과 박사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SK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Telecome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이사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영어</a:t>
                      </a: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비지니스업무가능</a:t>
                      </a:r>
                      <a:endParaRPr lang="en-US" altLang="ko-KR" sz="8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빅데이터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인공지능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428860" y="649970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58765" y="194154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38644" y="192385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5768853" y="6484316"/>
            <a:ext cx="1143908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인재신</a:t>
            </a:r>
            <a:r>
              <a:rPr lang="ko-KR" altLang="en-US" sz="900" dirty="0"/>
              <a:t>규</a:t>
            </a:r>
            <a:r>
              <a:rPr lang="ko-KR" altLang="en-US" sz="900" dirty="0" smtClean="0"/>
              <a:t>등록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6" name="TextBox 6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8" name="TextBox 67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인재의 목록 검색한 값 리스팅 화면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5056001" y="1966408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관심후보자등록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프로필 요약 </a:t>
                      </a:r>
                      <a:r>
                        <a:rPr lang="en-US" altLang="ko-KR" sz="900" dirty="0" smtClean="0"/>
                        <a:t>–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인재 정보 중 핵심사항이 정리되어 보임</a:t>
                      </a:r>
                      <a:r>
                        <a:rPr lang="en-US" altLang="ko-KR" sz="900" baseline="0" dirty="0" smtClean="0"/>
                        <a:t>. </a:t>
                      </a:r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/>
                        <a:t>대학교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전공</a:t>
                      </a:r>
                      <a:endParaRPr lang="en-US" altLang="ko-KR" sz="9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/>
                        <a:t>재직기업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직급</a:t>
                      </a:r>
                      <a:endParaRPr lang="en-US" altLang="ko-KR" sz="9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/>
                        <a:t>외국어</a:t>
                      </a:r>
                      <a:endParaRPr lang="en-US" altLang="ko-KR" sz="9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/>
                        <a:t>경력 키워드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관심</a:t>
                      </a:r>
                      <a:r>
                        <a:rPr lang="ko-KR" altLang="en-US" sz="900" baseline="0" dirty="0" smtClean="0"/>
                        <a:t> 있는 인재를 관심후보자로 등록 가능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관련 폴더를 선택해서 등록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관심후보자등록</a:t>
                      </a:r>
                      <a:r>
                        <a:rPr lang="en-US" altLang="ko-KR" sz="900" dirty="0" smtClean="0"/>
                        <a:t>&gt;</a:t>
                      </a:r>
                      <a:r>
                        <a:rPr lang="ko-KR" altLang="en-US" sz="900" dirty="0" smtClean="0"/>
                        <a:t> 폴더 생성을 원하는 경우 </a:t>
                      </a:r>
                      <a:r>
                        <a:rPr lang="en-US" altLang="ko-KR" sz="900" dirty="0" smtClean="0"/>
                        <a:t>+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를 눌러 폴더명 생성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076056" y="256490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4282" y="1142984"/>
            <a:ext cx="6715172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검색조건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1040" y="2796286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224760" y="3358132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214282" y="2350020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52120" y="15567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2915816" y="2225184"/>
            <a:ext cx="3024336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59192" y="2729240"/>
            <a:ext cx="133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√</a:t>
            </a:r>
            <a:endParaRPr lang="ko-KR" altLang="en-US" sz="1100" dirty="0"/>
          </a:p>
        </p:txBody>
      </p:sp>
      <p:sp>
        <p:nvSpPr>
          <p:cNvPr id="34" name="직사각형 1"/>
          <p:cNvSpPr/>
          <p:nvPr/>
        </p:nvSpPr>
        <p:spPr>
          <a:xfrm>
            <a:off x="1048158" y="4016554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2"/>
          <p:cNvSpPr/>
          <p:nvPr/>
        </p:nvSpPr>
        <p:spPr>
          <a:xfrm>
            <a:off x="1043608" y="4293096"/>
            <a:ext cx="3638645" cy="220809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82132" y="4052917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관심후보자등록</a:t>
            </a:r>
            <a:endParaRPr lang="ko-KR" altLang="en-US" sz="7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89219" y="6141149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저장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3170332" y="614713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40" name="그룹 7"/>
          <p:cNvGrpSpPr/>
          <p:nvPr/>
        </p:nvGrpSpPr>
        <p:grpSpPr>
          <a:xfrm>
            <a:off x="4346940" y="4065403"/>
            <a:ext cx="252028" cy="200055"/>
            <a:chOff x="791580" y="4704593"/>
            <a:chExt cx="1188132" cy="1080120"/>
          </a:xfrm>
        </p:grpSpPr>
        <p:sp>
          <p:nvSpPr>
            <p:cNvPr id="41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274266" y="4863619"/>
            <a:ext cx="864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마케팅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2067438" y="4881037"/>
            <a:ext cx="864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영업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2982335" y="4872449"/>
            <a:ext cx="864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IT</a:t>
            </a:r>
            <a:endParaRPr lang="ko-KR" altLang="en-US" sz="700" dirty="0"/>
          </a:p>
        </p:txBody>
      </p:sp>
      <p:sp>
        <p:nvSpPr>
          <p:cNvPr id="47" name="직사각형 25"/>
          <p:cNvSpPr/>
          <p:nvPr/>
        </p:nvSpPr>
        <p:spPr>
          <a:xfrm>
            <a:off x="3994898" y="4475232"/>
            <a:ext cx="458718" cy="39275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015218" y="4412496"/>
            <a:ext cx="45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+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437418" y="5480270"/>
            <a:ext cx="556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700" dirty="0"/>
          </a:p>
        </p:txBody>
      </p:sp>
      <p:cxnSp>
        <p:nvCxnSpPr>
          <p:cNvPr id="61" name="꺾인 연결선 31"/>
          <p:cNvCxnSpPr>
            <a:stCxn id="49" idx="2"/>
            <a:endCxn id="67" idx="3"/>
          </p:cNvCxnSpPr>
          <p:nvPr/>
        </p:nvCxnSpPr>
        <p:spPr>
          <a:xfrm rot="5400000">
            <a:off x="2938704" y="3929794"/>
            <a:ext cx="361506" cy="22502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641" y="4374129"/>
            <a:ext cx="545345" cy="48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85" y="4427003"/>
            <a:ext cx="545345" cy="48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0" y="4374129"/>
            <a:ext cx="545345" cy="48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92" y="4991063"/>
            <a:ext cx="545345" cy="48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4294025" y="49456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73" name="Rectangle 72"/>
          <p:cNvSpPr/>
          <p:nvPr/>
        </p:nvSpPr>
        <p:spPr>
          <a:xfrm>
            <a:off x="3946995" y="4412700"/>
            <a:ext cx="54558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Shape 74"/>
          <p:cNvCxnSpPr>
            <a:stCxn id="2" idx="3"/>
            <a:endCxn id="36" idx="3"/>
          </p:cNvCxnSpPr>
          <p:nvPr/>
        </p:nvCxnSpPr>
        <p:spPr>
          <a:xfrm flipH="1">
            <a:off x="4682253" y="2074420"/>
            <a:ext cx="1597884" cy="3322723"/>
          </a:xfrm>
          <a:prstGeom prst="bentConnector3">
            <a:avLst>
              <a:gd name="adj1" fmla="val -1430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004048" y="1916832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812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774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신규등록</a:t>
            </a:r>
            <a:endParaRPr lang="ko-KR" altLang="en-US" sz="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0069" y="11061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기본정보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670097" y="1282067"/>
            <a:ext cx="2201276" cy="23818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김태령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3963" y="13048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86056" y="190636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68716" y="1893316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yeowu@naver.com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5496" y="29255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성</a:t>
            </a:r>
            <a:r>
              <a:rPr lang="ko-KR" altLang="en-US" sz="800" dirty="0"/>
              <a:t>별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596997" y="293043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결혼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>
          <a:xfrm>
            <a:off x="4312425" y="1263367"/>
            <a:ext cx="1184104" cy="148225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사이즈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:3:4</a:t>
            </a:r>
          </a:p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파일형식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:jpg, </a:t>
            </a:r>
            <a:r>
              <a:rPr lang="en-US" altLang="ko-KR" sz="800" dirty="0" err="1" smtClean="0">
                <a:solidFill>
                  <a:schemeClr val="bg1">
                    <a:lumMod val="65000"/>
                  </a:schemeClr>
                </a:solidFill>
              </a:rPr>
              <a:t>gif,png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532161" y="12820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사진등록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5595204" y="1263367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70077" y="3343917"/>
            <a:ext cx="603980" cy="2077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중복체크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0661" y="222487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673988" y="2202811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01026487682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13" y="4005064"/>
            <a:ext cx="89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발굴방법</a:t>
            </a:r>
            <a:endParaRPr lang="ko-KR" altLang="en-US" sz="8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654307" y="4031486"/>
            <a:ext cx="1639120" cy="261610"/>
            <a:chOff x="1780972" y="1344585"/>
            <a:chExt cx="834943" cy="261610"/>
          </a:xfrm>
        </p:grpSpPr>
        <p:sp>
          <p:nvSpPr>
            <p:cNvPr id="66" name="직사각형 6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선</a:t>
              </a:r>
              <a:r>
                <a:rPr lang="ko-KR" altLang="en-US" sz="800" dirty="0">
                  <a:solidFill>
                    <a:schemeClr val="tx1"/>
                  </a:solidFill>
                </a:rPr>
                <a:t>택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22712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-16719" y="4356564"/>
            <a:ext cx="740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</a:t>
            </a:r>
            <a:r>
              <a:rPr lang="ko-KR" altLang="en-US" sz="800" dirty="0"/>
              <a:t>당</a:t>
            </a:r>
            <a:r>
              <a:rPr lang="ko-KR" altLang="en-US" sz="800" dirty="0" smtClean="0"/>
              <a:t>자메모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673210" y="4340741"/>
            <a:ext cx="6121417" cy="24038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412" y="342958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관리정보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4160756" y="2924613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기혼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72000" y="2924944"/>
            <a:ext cx="432048" cy="21140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미</a:t>
            </a:r>
            <a:r>
              <a:rPr lang="ko-KR" altLang="en-US" sz="800" dirty="0">
                <a:solidFill>
                  <a:schemeClr val="tx1"/>
                </a:solidFill>
              </a:rPr>
              <a:t>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84" name="직사각형 83"/>
          <p:cNvSpPr/>
          <p:nvPr/>
        </p:nvSpPr>
        <p:spPr>
          <a:xfrm>
            <a:off x="715102" y="2924945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남자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126346" y="2924944"/>
            <a:ext cx="432048" cy="20393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신규등록 화면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89" name="직사각형 88"/>
          <p:cNvSpPr/>
          <p:nvPr/>
        </p:nvSpPr>
        <p:spPr>
          <a:xfrm>
            <a:off x="2915816" y="1897986"/>
            <a:ext cx="603980" cy="2077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추가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25976" y="2228738"/>
            <a:ext cx="603980" cy="2077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추가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92706" y="3357572"/>
            <a:ext cx="2736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기본정보 입력 후 체크해 주세요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5129" y="3714752"/>
            <a:ext cx="680657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등록자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2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이력서 가져오기를 해서 먼저 이력서를 스캔해서 넣을 수 있음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샌년월일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이메일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핸드폰 번호를 체크하여 이름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생년월일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이메일이 혹은이름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생년월일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연락처 혹은 </a:t>
                      </a:r>
                      <a:r>
                        <a:rPr lang="en-US" altLang="ko-KR" sz="900" dirty="0" smtClean="0"/>
                        <a:t>4</a:t>
                      </a:r>
                      <a:r>
                        <a:rPr lang="ko-KR" altLang="en-US" sz="900" dirty="0" smtClean="0"/>
                        <a:t>개 항목이 모두 같은 인재가 있는지 확인하여 있는 경우 중복된 인재가 있다는 팝업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중복체크 하지 않는 경우 맨 마지막 등록시 중복체크를 해야 한다는 팝업</a:t>
                      </a:r>
                      <a:r>
                        <a:rPr lang="en-US" altLang="ko-KR" sz="900" baseline="0" dirty="0" smtClean="0"/>
                        <a:t>.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1120" y="255474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주소</a:t>
            </a:r>
            <a:endParaRPr lang="ko-KR" altLang="en-US" sz="800" dirty="0"/>
          </a:p>
        </p:txBody>
      </p:sp>
      <p:sp>
        <p:nvSpPr>
          <p:cNvPr id="73" name="직사각형 182"/>
          <p:cNvSpPr/>
          <p:nvPr/>
        </p:nvSpPr>
        <p:spPr>
          <a:xfrm>
            <a:off x="652200" y="253442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43808" y="256490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우편번호</a:t>
            </a:r>
            <a:endParaRPr lang="ko-KR" altLang="en-US" sz="800" dirty="0"/>
          </a:p>
        </p:txBody>
      </p:sp>
      <p:sp>
        <p:nvSpPr>
          <p:cNvPr id="79" name="직사각형 182"/>
          <p:cNvSpPr/>
          <p:nvPr/>
        </p:nvSpPr>
        <p:spPr>
          <a:xfrm>
            <a:off x="3419872" y="2564904"/>
            <a:ext cx="57606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직사각형 143"/>
          <p:cNvSpPr/>
          <p:nvPr/>
        </p:nvSpPr>
        <p:spPr>
          <a:xfrm>
            <a:off x="5508104" y="836712"/>
            <a:ext cx="1457236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이력서 가져오기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203848" y="3284984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4572000" y="764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627784" y="32129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364088" y="764704"/>
            <a:ext cx="16561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65"/>
          <p:cNvSpPr/>
          <p:nvPr/>
        </p:nvSpPr>
        <p:spPr>
          <a:xfrm>
            <a:off x="646842" y="3729430"/>
            <a:ext cx="12212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강용오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30"/>
          <p:cNvSpPr/>
          <p:nvPr/>
        </p:nvSpPr>
        <p:spPr>
          <a:xfrm>
            <a:off x="256071" y="4952172"/>
            <a:ext cx="3163802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31"/>
          <p:cNvSpPr/>
          <p:nvPr/>
        </p:nvSpPr>
        <p:spPr>
          <a:xfrm>
            <a:off x="251521" y="5229200"/>
            <a:ext cx="3168352" cy="11287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90044" y="4988384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인재 중복체크</a:t>
            </a:r>
            <a:endParaRPr lang="ko-KR" altLang="en-US" sz="7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99592" y="5997899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확인</a:t>
            </a:r>
            <a:endParaRPr lang="ko-KR" altLang="en-US" sz="700" dirty="0"/>
          </a:p>
        </p:txBody>
      </p:sp>
      <p:sp>
        <p:nvSpPr>
          <p:cNvPr id="93" name="직사각형 34"/>
          <p:cNvSpPr/>
          <p:nvPr/>
        </p:nvSpPr>
        <p:spPr>
          <a:xfrm>
            <a:off x="421077" y="5349827"/>
            <a:ext cx="2854779" cy="50405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중복된 인재가 없습니다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 가능합니다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80705" y="600388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103" name="그룹 36"/>
          <p:cNvGrpSpPr/>
          <p:nvPr/>
        </p:nvGrpSpPr>
        <p:grpSpPr>
          <a:xfrm>
            <a:off x="3059832" y="4997407"/>
            <a:ext cx="252028" cy="200055"/>
            <a:chOff x="791580" y="4704593"/>
            <a:chExt cx="1188132" cy="1080120"/>
          </a:xfrm>
        </p:grpSpPr>
        <p:sp>
          <p:nvSpPr>
            <p:cNvPr id="104" name="직사각형 37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38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39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30"/>
          <p:cNvSpPr/>
          <p:nvPr/>
        </p:nvSpPr>
        <p:spPr>
          <a:xfrm>
            <a:off x="3568438" y="4961444"/>
            <a:ext cx="3163802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31"/>
          <p:cNvSpPr/>
          <p:nvPr/>
        </p:nvSpPr>
        <p:spPr>
          <a:xfrm>
            <a:off x="3563888" y="5238472"/>
            <a:ext cx="3168352" cy="11287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602411" y="4997656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인재 중복체크</a:t>
            </a:r>
            <a:endParaRPr lang="ko-KR" altLang="en-US" sz="7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283967" y="6007171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확인</a:t>
            </a:r>
            <a:endParaRPr lang="ko-KR" altLang="en-US" sz="700" dirty="0"/>
          </a:p>
        </p:txBody>
      </p:sp>
      <p:sp>
        <p:nvSpPr>
          <p:cNvPr id="111" name="직사각형 34"/>
          <p:cNvSpPr/>
          <p:nvPr/>
        </p:nvSpPr>
        <p:spPr>
          <a:xfrm>
            <a:off x="3661436" y="5359099"/>
            <a:ext cx="2854779" cy="50405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 등록된 인재가 있습니다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김태령</a:t>
            </a:r>
            <a:r>
              <a:rPr lang="en-US" altLang="ko-KR" sz="900" dirty="0" smtClean="0">
                <a:solidFill>
                  <a:schemeClr val="tx1"/>
                </a:solidFill>
              </a:rPr>
              <a:t>/19770521/yeowu@naver.com/01026487682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65080" y="6013154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113" name="그룹 36"/>
          <p:cNvGrpSpPr/>
          <p:nvPr/>
        </p:nvGrpSpPr>
        <p:grpSpPr>
          <a:xfrm>
            <a:off x="6372199" y="5006679"/>
            <a:ext cx="252028" cy="200055"/>
            <a:chOff x="791580" y="4704593"/>
            <a:chExt cx="1188132" cy="1080120"/>
          </a:xfrm>
        </p:grpSpPr>
        <p:sp>
          <p:nvSpPr>
            <p:cNvPr id="114" name="직사각형 37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38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39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054" y="160933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118" name="직사각형 131"/>
          <p:cNvSpPr/>
          <p:nvPr/>
        </p:nvSpPr>
        <p:spPr>
          <a:xfrm>
            <a:off x="671993" y="1587272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19770521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78904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1" name="Elbow Connector 120"/>
          <p:cNvCxnSpPr>
            <a:stCxn id="95" idx="2"/>
            <a:endCxn id="78" idx="0"/>
          </p:cNvCxnSpPr>
          <p:nvPr/>
        </p:nvCxnSpPr>
        <p:spPr>
          <a:xfrm rot="5400000">
            <a:off x="2047356" y="3435640"/>
            <a:ext cx="1307148" cy="17259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5" idx="2"/>
            <a:endCxn id="107" idx="0"/>
          </p:cNvCxnSpPr>
          <p:nvPr/>
        </p:nvCxnSpPr>
        <p:spPr>
          <a:xfrm rot="16200000" flipH="1">
            <a:off x="3698903" y="3510008"/>
            <a:ext cx="1316420" cy="15864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391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55774" y="67245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626" y="66747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경력정보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741647" y="908720"/>
            <a:ext cx="950033" cy="21602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입력후 엔터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850" y="88476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핵심 키워드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93575" y="209729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경력기간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744205" y="2092254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3672" y="2092254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4908" y="208315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이직횟수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6240263" y="2078121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04" y="2415805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재직기</a:t>
            </a:r>
            <a:r>
              <a:rPr lang="ko-KR" altLang="en-US" sz="800" dirty="0"/>
              <a:t>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79712" y="2420888"/>
            <a:ext cx="489654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삼성전자     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</a:rPr>
              <a:t>삼성</a:t>
            </a:r>
            <a:r>
              <a:rPr lang="en-US" altLang="ko-KR" sz="800" dirty="0" smtClean="0">
                <a:solidFill>
                  <a:schemeClr val="tx1"/>
                </a:solidFill>
              </a:rPr>
              <a:t>SDS,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575" y="3706204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상세경력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740910" y="3705624"/>
            <a:ext cx="6121417" cy="8034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28691"/>
            <a:ext cx="6020308" cy="23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15379" y="6128003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이력서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754839" y="6049032"/>
            <a:ext cx="6121417" cy="6923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1227" y="6109981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</a:t>
            </a: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984" y="6330529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김태령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최신 이력서</a:t>
            </a:r>
            <a:r>
              <a:rPr lang="en-US" altLang="ko-KR" sz="1000" dirty="0" smtClean="0"/>
              <a:t>.docs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Portpolio.pptx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6966" y="2636912"/>
            <a:ext cx="5192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최</a:t>
            </a:r>
            <a:r>
              <a:rPr lang="en-US" altLang="ko-KR" sz="700" dirty="0" smtClean="0"/>
              <a:t>*</a:t>
            </a:r>
            <a:r>
              <a:rPr lang="ko-KR" altLang="en-US" sz="700" dirty="0" smtClean="0"/>
              <a:t>근 재직기업 순으로 입력해 주세요</a:t>
            </a:r>
            <a:endParaRPr lang="ko-KR" altLang="en-US" sz="700" dirty="0"/>
          </a:p>
        </p:txBody>
      </p:sp>
      <p:sp>
        <p:nvSpPr>
          <p:cNvPr id="28" name="직사각형 27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5" name="TextBox 34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1410284" y="6106081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*Word, Excel, PDF, PowerPoint, Image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신규등록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4128" y="1174656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현재해외근무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1752113" y="1176123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국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87624" y="1187639"/>
            <a:ext cx="411506" cy="20246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5576" y="1187637"/>
            <a:ext cx="432048" cy="2039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804" y="1739747"/>
            <a:ext cx="576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*</a:t>
            </a:r>
            <a:r>
              <a:rPr lang="ko-KR" altLang="en-US" sz="800" dirty="0" smtClean="0"/>
              <a:t>직종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753024" y="1767057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</a:t>
            </a: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459210" y="1773396"/>
            <a:ext cx="5373508" cy="2154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ko-KR" sz="800" dirty="0" smtClean="0">
                <a:solidFill>
                  <a:schemeClr val="tx1"/>
                </a:solidFill>
              </a:rPr>
              <a:t>IT</a:t>
            </a:r>
            <a:r>
              <a:rPr lang="ko-KR" altLang="en-US" sz="800" dirty="0" smtClean="0">
                <a:solidFill>
                  <a:schemeClr val="tx1"/>
                </a:solidFill>
              </a:rPr>
              <a:t>인터넷 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웹개발    </a:t>
            </a:r>
            <a:r>
              <a:rPr lang="en-US" altLang="ko-KR" sz="800" dirty="0" smtClean="0">
                <a:solidFill>
                  <a:schemeClr val="tx1"/>
                </a:solidFill>
              </a:rPr>
              <a:t>,   </a:t>
            </a:r>
            <a:r>
              <a:rPr lang="ko-KR" altLang="en-US" sz="800" dirty="0" smtClean="0">
                <a:solidFill>
                  <a:srgbClr val="000000"/>
                </a:solidFill>
              </a:rPr>
              <a:t>웹</a:t>
            </a:r>
            <a:r>
              <a:rPr lang="en-US" altLang="ko-KR" sz="800" dirty="0" smtClean="0">
                <a:solidFill>
                  <a:srgbClr val="000000"/>
                </a:solidFill>
              </a:rPr>
              <a:t>IT</a:t>
            </a:r>
            <a:r>
              <a:rPr lang="ko-KR" altLang="en-US" sz="800" dirty="0" smtClean="0">
                <a:solidFill>
                  <a:srgbClr val="000000"/>
                </a:solidFill>
              </a:rPr>
              <a:t>인터넷</a:t>
            </a:r>
            <a:r>
              <a:rPr lang="en-US" altLang="ko-KR" sz="800" dirty="0" smtClean="0">
                <a:solidFill>
                  <a:srgbClr val="000000"/>
                </a:solidFill>
              </a:rPr>
              <a:t>&gt;</a:t>
            </a:r>
            <a:r>
              <a:rPr lang="ko-KR" altLang="en-US" sz="800" dirty="0" smtClean="0">
                <a:solidFill>
                  <a:srgbClr val="000000"/>
                </a:solidFill>
              </a:rPr>
              <a:t>기획</a:t>
            </a:r>
            <a:r>
              <a:rPr lang="en-US" altLang="ko-KR" sz="800" dirty="0">
                <a:solidFill>
                  <a:srgbClr val="000000"/>
                </a:solidFill>
              </a:rPr>
              <a:t>·</a:t>
            </a:r>
            <a:r>
              <a:rPr lang="en-US" altLang="ko-KR" sz="800" dirty="0" smtClean="0">
                <a:solidFill>
                  <a:srgbClr val="000000"/>
                </a:solidFill>
              </a:rPr>
              <a:t>PM</a:t>
            </a:r>
            <a:endParaRPr lang="en-US" altLang="ko-KR" sz="800" dirty="0">
              <a:solidFill>
                <a:srgbClr val="000000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 flipV="1">
            <a:off x="2357754" y="1845841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0" name="직사각형 59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 flipV="1">
            <a:off x="3563888" y="184223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4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65088" y="1471721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해외경력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1741953" y="1463028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국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가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177464" y="1474544"/>
            <a:ext cx="411506" cy="20246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45416" y="1474542"/>
            <a:ext cx="432048" cy="2039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25067" y="1478143"/>
            <a:ext cx="367522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92589" y="1461561"/>
            <a:ext cx="2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78489" y="2428868"/>
            <a:ext cx="255585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33484" y="2921747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핵심역량</a:t>
            </a:r>
            <a:endParaRPr lang="ko-KR" altLang="en-US" sz="800" dirty="0"/>
          </a:p>
        </p:txBody>
      </p:sp>
      <p:sp>
        <p:nvSpPr>
          <p:cNvPr id="84" name="직사각형 14"/>
          <p:cNvSpPr/>
          <p:nvPr/>
        </p:nvSpPr>
        <p:spPr>
          <a:xfrm>
            <a:off x="755576" y="2900846"/>
            <a:ext cx="1080120" cy="24012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입력 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867" y="5229780"/>
            <a:ext cx="791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경력사항외</a:t>
            </a:r>
            <a:endParaRPr lang="ko-KR" altLang="en-US" sz="800" dirty="0"/>
          </a:p>
        </p:txBody>
      </p:sp>
      <p:sp>
        <p:nvSpPr>
          <p:cNvPr id="86" name="직사각형 19"/>
          <p:cNvSpPr/>
          <p:nvPr/>
        </p:nvSpPr>
        <p:spPr>
          <a:xfrm>
            <a:off x="755576" y="5373215"/>
            <a:ext cx="6121417" cy="61019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9" name="Elbow Connector 88"/>
          <p:cNvCxnSpPr>
            <a:stCxn id="55" idx="3"/>
          </p:cNvCxnSpPr>
          <p:nvPr/>
        </p:nvCxnSpPr>
        <p:spPr>
          <a:xfrm>
            <a:off x="1346164" y="1877949"/>
            <a:ext cx="3225836" cy="199302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1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0"/>
          <a:ext cx="1947628" cy="4091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22126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26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266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직종은 복수로 선택 가능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이미 들어간 내용 외의 내용이 그대로 입력될 수 있도록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텍스트로 검색할 수 있게</a:t>
                      </a:r>
                      <a:r>
                        <a:rPr lang="en-US" altLang="ko-KR" sz="900" dirty="0" smtClean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>
            <a:off x="11575" y="1735533"/>
            <a:ext cx="69482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13"/>
          <p:cNvSpPr/>
          <p:nvPr/>
        </p:nvSpPr>
        <p:spPr>
          <a:xfrm>
            <a:off x="755576" y="2420888"/>
            <a:ext cx="1080120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입력후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96" name="그룹 62"/>
          <p:cNvGrpSpPr/>
          <p:nvPr/>
        </p:nvGrpSpPr>
        <p:grpSpPr>
          <a:xfrm flipV="1">
            <a:off x="2483768" y="249289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97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62"/>
          <p:cNvGrpSpPr/>
          <p:nvPr/>
        </p:nvGrpSpPr>
        <p:grpSpPr>
          <a:xfrm flipV="1">
            <a:off x="3099673" y="2484923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01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4"/>
          <p:cNvSpPr/>
          <p:nvPr/>
        </p:nvSpPr>
        <p:spPr>
          <a:xfrm>
            <a:off x="755576" y="3212976"/>
            <a:ext cx="6120680" cy="4320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36096" y="29249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79512" y="56519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8" name="직사각형 13"/>
          <p:cNvSpPr/>
          <p:nvPr/>
        </p:nvSpPr>
        <p:spPr>
          <a:xfrm>
            <a:off x="1763688" y="908720"/>
            <a:ext cx="489654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해외경력    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중국어 실력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3" name="그룹 62"/>
          <p:cNvGrpSpPr/>
          <p:nvPr/>
        </p:nvGrpSpPr>
        <p:grpSpPr>
          <a:xfrm flipV="1">
            <a:off x="3059832" y="97275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4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62"/>
          <p:cNvGrpSpPr/>
          <p:nvPr/>
        </p:nvGrpSpPr>
        <p:grpSpPr>
          <a:xfrm flipV="1">
            <a:off x="2279319" y="96659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8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1295780" y="209699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년</a:t>
            </a:r>
            <a:endParaRPr lang="ko-KR" altLang="en-US" sz="800"/>
          </a:p>
        </p:txBody>
      </p:sp>
      <p:sp>
        <p:nvSpPr>
          <p:cNvPr id="109" name="TextBox 108"/>
          <p:cNvSpPr txBox="1"/>
          <p:nvPr/>
        </p:nvSpPr>
        <p:spPr>
          <a:xfrm>
            <a:off x="2178094" y="2069813"/>
            <a:ext cx="593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개월</a:t>
            </a:r>
            <a:endParaRPr lang="ko-KR" altLang="en-US" sz="800"/>
          </a:p>
        </p:txBody>
      </p:sp>
      <p:sp>
        <p:nvSpPr>
          <p:cNvPr id="110" name="직사각형 13"/>
          <p:cNvSpPr/>
          <p:nvPr/>
        </p:nvSpPr>
        <p:spPr>
          <a:xfrm>
            <a:off x="4679504" y="1475819"/>
            <a:ext cx="2412776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중국 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1" name="그룹 62"/>
          <p:cNvGrpSpPr/>
          <p:nvPr/>
        </p:nvGrpSpPr>
        <p:grpSpPr>
          <a:xfrm flipV="1">
            <a:off x="2483768" y="6409072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62"/>
          <p:cNvGrpSpPr/>
          <p:nvPr/>
        </p:nvGrpSpPr>
        <p:grpSpPr>
          <a:xfrm flipV="1">
            <a:off x="1844949" y="6579983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24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직사각형 20"/>
          <p:cNvSpPr/>
          <p:nvPr/>
        </p:nvSpPr>
        <p:spPr>
          <a:xfrm>
            <a:off x="4229890" y="1479025"/>
            <a:ext cx="3600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추가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31" name="그룹 62"/>
          <p:cNvGrpSpPr/>
          <p:nvPr/>
        </p:nvGrpSpPr>
        <p:grpSpPr>
          <a:xfrm flipV="1">
            <a:off x="5165994" y="1547827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3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22812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517293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" name="TextBox 137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5496" y="4581709"/>
            <a:ext cx="791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경력기술서</a:t>
            </a:r>
            <a:endParaRPr lang="ko-KR" altLang="en-US" sz="800" dirty="0"/>
          </a:p>
        </p:txBody>
      </p:sp>
      <p:sp>
        <p:nvSpPr>
          <p:cNvPr id="128" name="직사각형 19"/>
          <p:cNvSpPr/>
          <p:nvPr/>
        </p:nvSpPr>
        <p:spPr>
          <a:xfrm>
            <a:off x="755205" y="4581128"/>
            <a:ext cx="6121417" cy="61019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708920"/>
            <a:ext cx="2208550" cy="2324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213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4513" y="587050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5386" y="76470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학력사항</a:t>
            </a:r>
            <a:endParaRPr lang="ko-KR" altLang="en-US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5529" y="2495034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기타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243846" y="97621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학력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730168" y="989217"/>
            <a:ext cx="97140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학력구분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781268" y="989217"/>
            <a:ext cx="769092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졸</a:t>
            </a:r>
            <a:r>
              <a:rPr lang="ko-KR" altLang="en-US" sz="800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24240" y="96216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2216328" y="96208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3" name="직사각형 62"/>
          <p:cNvSpPr/>
          <p:nvPr/>
        </p:nvSpPr>
        <p:spPr>
          <a:xfrm>
            <a:off x="3245032" y="1545287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99051"/>
              </p:ext>
            </p:extLst>
          </p:nvPr>
        </p:nvGraphicFramePr>
        <p:xfrm>
          <a:off x="539552" y="1845167"/>
          <a:ext cx="6480720" cy="7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576064"/>
                <a:gridCol w="495725"/>
                <a:gridCol w="715418"/>
                <a:gridCol w="949097"/>
                <a:gridCol w="609642"/>
                <a:gridCol w="542486"/>
                <a:gridCol w="720080"/>
                <a:gridCol w="1080120"/>
              </a:tblGrid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재학기간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소재지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학력구분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학교명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전공명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졸업여부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최종학력체크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1996  ~ 2001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서울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성균관대학교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1993  ~ 1995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서울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문영여자고등학교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○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4195269" y="1259904"/>
            <a:ext cx="1870708" cy="23450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89095" y="124978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전공</a:t>
            </a:r>
            <a:r>
              <a:rPr lang="ko-KR" altLang="en-US" sz="800" dirty="0" err="1"/>
              <a:t>명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79238" y="3088181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자격증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708065" y="3087966"/>
            <a:ext cx="1932524" cy="2475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09676" y="3422572"/>
            <a:ext cx="6094571" cy="2944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건설기계기사     </a:t>
            </a:r>
            <a:r>
              <a:rPr lang="en-US" altLang="ko-KR" sz="800" dirty="0" smtClean="0">
                <a:solidFill>
                  <a:schemeClr val="tx1"/>
                </a:solidFill>
              </a:rPr>
              <a:t>,  1</a:t>
            </a:r>
            <a:r>
              <a:rPr lang="ko-KR" altLang="en-US" sz="800" dirty="0" smtClean="0">
                <a:solidFill>
                  <a:schemeClr val="tx1"/>
                </a:solidFill>
              </a:rPr>
              <a:t>종 운전면허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767818" y="3088606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9238" y="3807681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희망근무조건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5538" y="408448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근무지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1380598" y="4095713"/>
            <a:ext cx="815650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18393" y="4091304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</a:t>
            </a:r>
            <a:r>
              <a:rPr lang="ko-KR" altLang="en-US" sz="800" dirty="0">
                <a:solidFill>
                  <a:schemeClr val="tx1"/>
                </a:solidFill>
              </a:rPr>
              <a:t>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11743" y="4084487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08" name="직사각형 107"/>
          <p:cNvSpPr/>
          <p:nvPr/>
        </p:nvSpPr>
        <p:spPr>
          <a:xfrm>
            <a:off x="2273311" y="4095713"/>
            <a:ext cx="1255087" cy="21579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05837" y="4077072"/>
            <a:ext cx="828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희망연봉</a:t>
            </a:r>
            <a:endParaRPr lang="en-US" altLang="ko-KR" sz="800" dirty="0" smtClean="0"/>
          </a:p>
          <a:p>
            <a:r>
              <a:rPr lang="en-US" altLang="ko-KR" sz="800" dirty="0" smtClean="0"/>
              <a:t>/</a:t>
            </a:r>
            <a:r>
              <a:rPr lang="ko-KR" altLang="en-US" sz="800" dirty="0" smtClean="0"/>
              <a:t>현재연봉</a:t>
            </a:r>
            <a:endParaRPr lang="ko-KR" altLang="en-US" sz="800" dirty="0"/>
          </a:p>
        </p:txBody>
      </p:sp>
      <p:sp>
        <p:nvSpPr>
          <p:cNvPr id="111" name="직사각형 110"/>
          <p:cNvSpPr/>
          <p:nvPr/>
        </p:nvSpPr>
        <p:spPr>
          <a:xfrm>
            <a:off x="4198692" y="4083889"/>
            <a:ext cx="1309411" cy="2092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609594" y="4088298"/>
            <a:ext cx="1255087" cy="21579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71261" y="409404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/</a:t>
            </a:r>
            <a:endParaRPr lang="ko-KR" altLang="en-US" sz="800" dirty="0"/>
          </a:p>
        </p:txBody>
      </p:sp>
      <p:sp>
        <p:nvSpPr>
          <p:cNvPr id="119" name="직사각형 118"/>
          <p:cNvSpPr/>
          <p:nvPr/>
        </p:nvSpPr>
        <p:spPr>
          <a:xfrm>
            <a:off x="2987824" y="4869160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769394" y="4873410"/>
            <a:ext cx="714123" cy="2353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인재 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신규등록 화면 </a:t>
            </a:r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794088" y="407707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만원</a:t>
            </a:r>
            <a:endParaRPr lang="ko-KR" altLang="en-US" sz="800" dirty="0"/>
          </a:p>
        </p:txBody>
      </p:sp>
      <p:sp>
        <p:nvSpPr>
          <p:cNvPr id="127" name="직사각형 105"/>
          <p:cNvSpPr/>
          <p:nvPr/>
        </p:nvSpPr>
        <p:spPr>
          <a:xfrm>
            <a:off x="5575103" y="985942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850377" y="955462"/>
            <a:ext cx="604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grpSp>
        <p:nvGrpSpPr>
          <p:cNvPr id="115" name="그룹 62"/>
          <p:cNvGrpSpPr/>
          <p:nvPr/>
        </p:nvGrpSpPr>
        <p:grpSpPr>
          <a:xfrm flipV="1">
            <a:off x="1426798" y="352671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6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62"/>
          <p:cNvGrpSpPr/>
          <p:nvPr/>
        </p:nvGrpSpPr>
        <p:grpSpPr>
          <a:xfrm flipV="1">
            <a:off x="2285746" y="3535733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3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81"/>
          <p:cNvGrpSpPr/>
          <p:nvPr/>
        </p:nvGrpSpPr>
        <p:grpSpPr>
          <a:xfrm>
            <a:off x="1703880" y="2752107"/>
            <a:ext cx="1264157" cy="261610"/>
            <a:chOff x="1780972" y="1344585"/>
            <a:chExt cx="822446" cy="261610"/>
          </a:xfrm>
        </p:grpSpPr>
        <p:sp>
          <p:nvSpPr>
            <p:cNvPr id="95" name="직사각형 82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수준선택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grpSp>
        <p:nvGrpSpPr>
          <p:cNvPr id="136" name="그룹 84"/>
          <p:cNvGrpSpPr/>
          <p:nvPr/>
        </p:nvGrpSpPr>
        <p:grpSpPr>
          <a:xfrm>
            <a:off x="693720" y="2745068"/>
            <a:ext cx="1264157" cy="261610"/>
            <a:chOff x="1780972" y="1344585"/>
            <a:chExt cx="822446" cy="261610"/>
          </a:xfrm>
        </p:grpSpPr>
        <p:sp>
          <p:nvSpPr>
            <p:cNvPr id="137" name="직사각형 8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516" y="2771985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직사각형 124"/>
          <p:cNvSpPr/>
          <p:nvPr/>
        </p:nvSpPr>
        <p:spPr>
          <a:xfrm>
            <a:off x="2735652" y="2771985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34"/>
          <p:cNvSpPr/>
          <p:nvPr/>
        </p:nvSpPr>
        <p:spPr>
          <a:xfrm>
            <a:off x="3230743" y="2754055"/>
            <a:ext cx="3881121" cy="2218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61582" y="2735815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외국어</a:t>
            </a:r>
            <a:endParaRPr lang="ko-KR" altLang="en-US" sz="800" dirty="0"/>
          </a:p>
        </p:txBody>
      </p:sp>
      <p:pic>
        <p:nvPicPr>
          <p:cNvPr id="1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14096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TextBox 146"/>
          <p:cNvSpPr txBox="1"/>
          <p:nvPr/>
        </p:nvSpPr>
        <p:spPr>
          <a:xfrm>
            <a:off x="9186212" y="134076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8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학교 소재지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국내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해외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희망근무지 무관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국내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해외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추가 후 수정 버튼을 누르면 각 항목을 수정할 수 있음 저장 버튼을 눌러야 저장됨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80" name="TextBox 79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81" name="Rectangle 80"/>
          <p:cNvSpPr/>
          <p:nvPr/>
        </p:nvSpPr>
        <p:spPr>
          <a:xfrm>
            <a:off x="2987822" y="908720"/>
            <a:ext cx="403244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899592" y="37170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555776" y="11247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7504" y="126876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재학기간</a:t>
            </a:r>
            <a:endParaRPr lang="ko-KR" altLang="en-US" sz="800" dirty="0"/>
          </a:p>
        </p:txBody>
      </p:sp>
      <p:sp>
        <p:nvSpPr>
          <p:cNvPr id="86" name="직사각형 55"/>
          <p:cNvSpPr/>
          <p:nvPr/>
        </p:nvSpPr>
        <p:spPr>
          <a:xfrm>
            <a:off x="745416" y="1268760"/>
            <a:ext cx="658232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1996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55"/>
          <p:cNvSpPr/>
          <p:nvPr/>
        </p:nvSpPr>
        <p:spPr>
          <a:xfrm>
            <a:off x="1835696" y="1268760"/>
            <a:ext cx="648072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2001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87824" y="99502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학교명</a:t>
            </a:r>
            <a:endParaRPr lang="ko-KR" altLang="en-US" sz="800" dirty="0"/>
          </a:p>
        </p:txBody>
      </p:sp>
      <p:sp>
        <p:nvSpPr>
          <p:cNvPr id="91" name="직사각형 61"/>
          <p:cNvSpPr/>
          <p:nvPr/>
        </p:nvSpPr>
        <p:spPr>
          <a:xfrm>
            <a:off x="3501291" y="981974"/>
            <a:ext cx="1646772" cy="2301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대학교명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7" y="1029968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TextBox 99"/>
          <p:cNvSpPr txBox="1"/>
          <p:nvPr/>
        </p:nvSpPr>
        <p:spPr>
          <a:xfrm>
            <a:off x="5121772" y="990630"/>
            <a:ext cx="530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소재지</a:t>
            </a:r>
            <a:endParaRPr lang="ko-KR" altLang="en-US" sz="800" dirty="0"/>
          </a:p>
        </p:txBody>
      </p:sp>
      <p:sp>
        <p:nvSpPr>
          <p:cNvPr id="112" name="직사각형 105"/>
          <p:cNvSpPr/>
          <p:nvPr/>
        </p:nvSpPr>
        <p:spPr>
          <a:xfrm>
            <a:off x="6300192" y="980728"/>
            <a:ext cx="504056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27824" y="436510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지원분야</a:t>
            </a:r>
            <a:endParaRPr lang="ko-KR" altLang="en-US" sz="800" dirty="0"/>
          </a:p>
        </p:txBody>
      </p:sp>
      <p:sp>
        <p:nvSpPr>
          <p:cNvPr id="158" name="직사각형 92"/>
          <p:cNvSpPr/>
          <p:nvPr/>
        </p:nvSpPr>
        <p:spPr>
          <a:xfrm>
            <a:off x="683568" y="4365104"/>
            <a:ext cx="6192688" cy="360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012160" y="2132856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tx1"/>
                </a:solidFill>
              </a:rPr>
              <a:t>저장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030828" y="2371740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534884" y="2371740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00512" y="2117616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Rectangle 165"/>
          <p:cNvSpPr/>
          <p:nvPr/>
        </p:nvSpPr>
        <p:spPr>
          <a:xfrm>
            <a:off x="946076" y="2125236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Rectangle 166"/>
          <p:cNvSpPr/>
          <p:nvPr/>
        </p:nvSpPr>
        <p:spPr>
          <a:xfrm>
            <a:off x="1403648" y="2121808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Rectangle 167"/>
          <p:cNvSpPr/>
          <p:nvPr/>
        </p:nvSpPr>
        <p:spPr>
          <a:xfrm>
            <a:off x="2483768" y="2132856"/>
            <a:ext cx="576064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Rectangle 168"/>
          <p:cNvSpPr/>
          <p:nvPr/>
        </p:nvSpPr>
        <p:spPr>
          <a:xfrm>
            <a:off x="3131840" y="2132856"/>
            <a:ext cx="86409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Rectangle 169"/>
          <p:cNvSpPr/>
          <p:nvPr/>
        </p:nvSpPr>
        <p:spPr>
          <a:xfrm>
            <a:off x="4139952" y="2132856"/>
            <a:ext cx="50405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Rectangle 170"/>
          <p:cNvSpPr/>
          <p:nvPr/>
        </p:nvSpPr>
        <p:spPr>
          <a:xfrm>
            <a:off x="4716016" y="2132856"/>
            <a:ext cx="50405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5004048" y="2110130"/>
            <a:ext cx="6043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847236" y="2106568"/>
            <a:ext cx="6043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pic>
        <p:nvPicPr>
          <p:cNvPr id="1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132856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" name="TextBox 175"/>
          <p:cNvSpPr txBox="1"/>
          <p:nvPr/>
        </p:nvSpPr>
        <p:spPr>
          <a:xfrm>
            <a:off x="1534587" y="2106568"/>
            <a:ext cx="350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452796" y="1245900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~</a:t>
            </a:r>
            <a:endParaRPr lang="ko-KR" altLang="en-US" sz="1100" dirty="0"/>
          </a:p>
        </p:txBody>
      </p:sp>
      <p:sp>
        <p:nvSpPr>
          <p:cNvPr id="178" name="Rectangle 177"/>
          <p:cNvSpPr/>
          <p:nvPr/>
        </p:nvSpPr>
        <p:spPr>
          <a:xfrm>
            <a:off x="6516216" y="2132856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삭제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79512" y="4005064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Rectangle 179"/>
          <p:cNvSpPr/>
          <p:nvPr/>
        </p:nvSpPr>
        <p:spPr>
          <a:xfrm>
            <a:off x="1979712" y="2133744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Rectangle 180"/>
          <p:cNvSpPr/>
          <p:nvPr/>
        </p:nvSpPr>
        <p:spPr>
          <a:xfrm>
            <a:off x="467544" y="1772816"/>
            <a:ext cx="655272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0" y="1700808"/>
            <a:ext cx="1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8371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97992"/>
              </p:ext>
            </p:extLst>
          </p:nvPr>
        </p:nvGraphicFramePr>
        <p:xfrm>
          <a:off x="7164288" y="35997"/>
          <a:ext cx="1947628" cy="768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수정 버튼 누르면 인재 프로필을 수정할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인재 </a:t>
                      </a:r>
                      <a:r>
                        <a:rPr lang="en-US" altLang="ko-KR" sz="900" dirty="0" smtClean="0"/>
                        <a:t>DB</a:t>
                      </a:r>
                      <a:r>
                        <a:rPr lang="ko-KR" altLang="en-US" sz="900" dirty="0" smtClean="0"/>
                        <a:t>를 삭제해달라는 요청이 오는 경우 삭제요청을 보내고 </a:t>
                      </a:r>
                      <a:r>
                        <a:rPr lang="ko-KR" altLang="en-US" sz="900" baseline="0" dirty="0" smtClean="0"/>
                        <a:t>관리자가 확인하여 삭제 가능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삭제요청하면 상태가 삭제요청중으로 바뀜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추천 버튼도 사용 불가능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추천하기 눌러서 특정 채용공고에 추천할 수 있음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다음 페이지 참조</a:t>
                      </a:r>
                      <a:r>
                        <a:rPr lang="en-US" altLang="ko-KR" sz="900" dirty="0" smtClean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972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34848"/>
              </p:ext>
            </p:extLst>
          </p:nvPr>
        </p:nvGraphicFramePr>
        <p:xfrm>
          <a:off x="223869" y="1392950"/>
          <a:ext cx="6840763" cy="3260186"/>
        </p:xfrm>
        <a:graphic>
          <a:graphicData uri="http://schemas.openxmlformats.org/drawingml/2006/table">
            <a:tbl>
              <a:tblPr/>
              <a:tblGrid>
                <a:gridCol w="930545"/>
                <a:gridCol w="4664872"/>
                <a:gridCol w="1245346"/>
              </a:tblGrid>
              <a:tr h="22360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기본정보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19770521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3"/>
                        </a:rPr>
                        <a:t>yeowu@naver.com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연락처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010-2648-7682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결혼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관리정보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발굴방법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사람인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최종수정자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734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담당자메모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</a:rPr>
                        <a:t>월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</a:rPr>
                        <a:t>일 발굴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</a:rPr>
                        <a:t>친절하나 선택에는 까다로움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algn="l" fontAlgn="t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229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변경내역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18-06-01 11:15:16]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이메일추가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]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[18-06-12 15:11:56]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김현웅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이메일변경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]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[18-06-15 17:52:46]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핸드폰변경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703536" y="1062610"/>
            <a:ext cx="633670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09483" y="1062609"/>
            <a:ext cx="633670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인재목록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5143" y="1062608"/>
            <a:ext cx="432048" cy="25833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2662" y="1061659"/>
            <a:ext cx="432048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065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2743" y="8562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 smtClean="0"/>
              <a:t>인재 상세</a:t>
            </a:r>
            <a:endParaRPr lang="ko-KR" altLang="en-US" sz="800" b="1" dirty="0"/>
          </a:p>
        </p:txBody>
      </p:sp>
      <p:sp>
        <p:nvSpPr>
          <p:cNvPr id="13" name="직사각형 12"/>
          <p:cNvSpPr/>
          <p:nvPr/>
        </p:nvSpPr>
        <p:spPr>
          <a:xfrm>
            <a:off x="6087347" y="1697997"/>
            <a:ext cx="78739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4" name="TextBox 43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경력 상세보기 화면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5148064" y="1052736"/>
            <a:ext cx="432048" cy="258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24128" y="1011208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Group 66"/>
          <p:cNvGrpSpPr/>
          <p:nvPr/>
        </p:nvGrpSpPr>
        <p:grpSpPr>
          <a:xfrm>
            <a:off x="4283968" y="5445223"/>
            <a:ext cx="2664295" cy="1152129"/>
            <a:chOff x="1259633" y="3995624"/>
            <a:chExt cx="3960450" cy="1608572"/>
          </a:xfrm>
        </p:grpSpPr>
        <p:sp>
          <p:nvSpPr>
            <p:cNvPr id="68" name="직사각형 30"/>
            <p:cNvSpPr/>
            <p:nvPr/>
          </p:nvSpPr>
          <p:spPr>
            <a:xfrm>
              <a:off x="1264183" y="4016068"/>
              <a:ext cx="3955900" cy="27654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31"/>
            <p:cNvSpPr/>
            <p:nvPr/>
          </p:nvSpPr>
          <p:spPr>
            <a:xfrm>
              <a:off x="1259633" y="4293097"/>
              <a:ext cx="3960440" cy="1311099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98155" y="3995624"/>
              <a:ext cx="1573306" cy="2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삭제요청</a:t>
              </a:r>
              <a:endParaRPr lang="ko-KR" altLang="en-US" sz="7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05245" y="5239187"/>
              <a:ext cx="862270" cy="2578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/>
                <a:t>삭제요청</a:t>
              </a:r>
              <a:endParaRPr lang="ko-KR" altLang="en-US" sz="600" dirty="0"/>
            </a:p>
          </p:txBody>
        </p:sp>
        <p:sp>
          <p:nvSpPr>
            <p:cNvPr id="72" name="직사각형 34"/>
            <p:cNvSpPr/>
            <p:nvPr/>
          </p:nvSpPr>
          <p:spPr>
            <a:xfrm>
              <a:off x="1357179" y="4780983"/>
              <a:ext cx="3711011" cy="288031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357" y="5245171"/>
              <a:ext cx="862270" cy="2578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/>
                <a:t>취소</a:t>
              </a:r>
              <a:endParaRPr lang="ko-KR" altLang="en-US" sz="600" dirty="0"/>
            </a:p>
          </p:txBody>
        </p:sp>
        <p:grpSp>
          <p:nvGrpSpPr>
            <p:cNvPr id="74" name="그룹 36"/>
            <p:cNvGrpSpPr/>
            <p:nvPr/>
          </p:nvGrpSpPr>
          <p:grpSpPr>
            <a:xfrm>
              <a:off x="4898277" y="4061303"/>
              <a:ext cx="251495" cy="200055"/>
              <a:chOff x="791580" y="4704593"/>
              <a:chExt cx="1188132" cy="1080120"/>
            </a:xfrm>
          </p:grpSpPr>
          <p:sp>
            <p:nvSpPr>
              <p:cNvPr id="76" name="직사각형 37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38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39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1331640" y="4365684"/>
              <a:ext cx="15808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800" dirty="0" smtClean="0"/>
                <a:t>삭제요청 사유</a:t>
              </a:r>
              <a:endParaRPr lang="ko-KR" altLang="en-US" sz="800" dirty="0"/>
            </a:p>
          </p:txBody>
        </p:sp>
      </p:grpSp>
      <p:cxnSp>
        <p:nvCxnSpPr>
          <p:cNvPr id="80" name="Elbow Connector 79"/>
          <p:cNvCxnSpPr>
            <a:stCxn id="32" idx="2"/>
            <a:endCxn id="68" idx="0"/>
          </p:cNvCxnSpPr>
          <p:nvPr/>
        </p:nvCxnSpPr>
        <p:spPr>
          <a:xfrm rot="5400000">
            <a:off x="3806598" y="3182296"/>
            <a:ext cx="4088618" cy="4665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34710" y="1015453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68144" y="6926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0" name="Rectangle 89"/>
          <p:cNvSpPr/>
          <p:nvPr/>
        </p:nvSpPr>
        <p:spPr>
          <a:xfrm>
            <a:off x="5128763" y="1024314"/>
            <a:ext cx="52335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259632" y="10527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716016" y="8367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774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3542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88051"/>
              </p:ext>
            </p:extLst>
          </p:nvPr>
        </p:nvGraphicFramePr>
        <p:xfrm>
          <a:off x="7164288" y="35997"/>
          <a:ext cx="1947628" cy="64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639250" y="1131153"/>
            <a:ext cx="5702238" cy="284649"/>
            <a:chOff x="639250" y="1131153"/>
            <a:chExt cx="5702238" cy="284649"/>
          </a:xfrm>
        </p:grpSpPr>
        <p:sp>
          <p:nvSpPr>
            <p:cNvPr id="69" name="직사각형 68"/>
            <p:cNvSpPr/>
            <p:nvPr/>
          </p:nvSpPr>
          <p:spPr>
            <a:xfrm>
              <a:off x="639250" y="1131153"/>
              <a:ext cx="5702238" cy="284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3223" y="1167366"/>
              <a:ext cx="23936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인재 추천</a:t>
              </a:r>
              <a:endParaRPr lang="ko-KR" altLang="en-US" sz="700" b="1" dirty="0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6036868" y="1176390"/>
              <a:ext cx="191316" cy="191032"/>
              <a:chOff x="791580" y="4704593"/>
              <a:chExt cx="1188132" cy="1080120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직사각형 90"/>
          <p:cNvSpPr/>
          <p:nvPr/>
        </p:nvSpPr>
        <p:spPr>
          <a:xfrm>
            <a:off x="639250" y="1390402"/>
            <a:ext cx="5702238" cy="31180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53299" y="18850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741883" y="155679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추천자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747384" y="2180843"/>
            <a:ext cx="93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채용공고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767591" y="282589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진행상태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780581" y="314154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추천사유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478736" y="188245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김태령</a:t>
            </a:r>
            <a:endParaRPr lang="ko-KR" altLang="en-US" sz="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1486330" y="2197619"/>
            <a:ext cx="93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고객사</a:t>
            </a:r>
            <a:endParaRPr lang="ko-KR" altLang="en-US" sz="800" dirty="0"/>
          </a:p>
        </p:txBody>
      </p:sp>
      <p:sp>
        <p:nvSpPr>
          <p:cNvPr id="106" name="직사각형 105"/>
          <p:cNvSpPr/>
          <p:nvPr/>
        </p:nvSpPr>
        <p:spPr>
          <a:xfrm>
            <a:off x="2056355" y="2183172"/>
            <a:ext cx="1543574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2056355" y="2494202"/>
            <a:ext cx="4099823" cy="261610"/>
            <a:chOff x="658312" y="1094801"/>
            <a:chExt cx="893511" cy="261610"/>
          </a:xfrm>
        </p:grpSpPr>
        <p:sp>
          <p:nvSpPr>
            <p:cNvPr id="109" name="직사각형 108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전체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73356" y="1094801"/>
              <a:ext cx="78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475656" y="2507935"/>
            <a:ext cx="93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1550901" y="2825898"/>
            <a:ext cx="728775" cy="261610"/>
            <a:chOff x="658312" y="1094801"/>
            <a:chExt cx="889352" cy="261610"/>
          </a:xfrm>
        </p:grpSpPr>
        <p:sp>
          <p:nvSpPr>
            <p:cNvPr id="113" name="직사각형 112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컨택중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181606" y="1094801"/>
              <a:ext cx="312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1540273" y="3144000"/>
            <a:ext cx="4687911" cy="8610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641450" y="4149080"/>
            <a:ext cx="1015113" cy="25833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724128" y="4149164"/>
            <a:ext cx="520914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닫기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4" name="TextBox 43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추천하기 화면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추천</a:t>
            </a:r>
            <a:endParaRPr lang="ko-KR" altLang="en-US" sz="800" dirty="0"/>
          </a:p>
        </p:txBody>
      </p:sp>
      <p:sp>
        <p:nvSpPr>
          <p:cNvPr id="51" name="직사각형 112"/>
          <p:cNvSpPr/>
          <p:nvPr/>
        </p:nvSpPr>
        <p:spPr>
          <a:xfrm>
            <a:off x="1538969" y="1575542"/>
            <a:ext cx="728775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강용오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0192" y="2225184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9725" y="1628800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6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1191621"/>
            <a:ext cx="5143536" cy="28575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28662" y="1477374"/>
            <a:ext cx="5143536" cy="307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4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00" y="1201623"/>
            <a:ext cx="285752" cy="274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414" y="1191621"/>
            <a:ext cx="3500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㈜ 경연파트너스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KY Consulting Group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1620249"/>
            <a:ext cx="4643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경연파트너스 시스템 운영 팀입니다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비밀번호 변경을 위한 인증코드입니다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인증코드를 화면상에 입력하시고 비번을 변경하시기 바랍니다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XGE03KGYT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직접 비밀번호 변경 인증코드를 요청하신 게 아니시면 </a:t>
            </a:r>
            <a:r>
              <a:rPr lang="en-US" altLang="ko-KR" sz="1200" dirty="0" smtClean="0">
                <a:hlinkClick r:id="rId3"/>
              </a:rPr>
              <a:t>angela.kim@kycg.co.kr</a:t>
            </a:r>
            <a:r>
              <a:rPr lang="ko-KR" altLang="en-US" sz="1200" dirty="0" smtClean="0"/>
              <a:t>로 메일을 보내 주세요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감사합니다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경연 파트너스 시스템 운영팀</a:t>
            </a:r>
            <a:endParaRPr lang="en-US" altLang="ko-KR" sz="12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71538" y="4049141"/>
            <a:ext cx="485778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0100" y="4120579"/>
            <a:ext cx="3786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본 메일은 발신전용입니다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224" y="548680"/>
            <a:ext cx="4572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발신 제목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비밀번호 변경을 위한 인증코드 </a:t>
            </a:r>
            <a:endParaRPr lang="ko-KR" altLang="en-US" sz="1200" dirty="0"/>
          </a:p>
        </p:txBody>
      </p:sp>
      <p:graphicFrame>
        <p:nvGraphicFramePr>
          <p:cNvPr id="12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89361"/>
              </p:ext>
            </p:extLst>
          </p:nvPr>
        </p:nvGraphicFramePr>
        <p:xfrm>
          <a:off x="7164288" y="35997"/>
          <a:ext cx="194762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144000" y="691556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7101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비밀번호 인증코드코드 발송 이메일 템플릿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755576" y="251152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랜딩 화면</a:t>
            </a:r>
            <a:r>
              <a:rPr lang="en-US" altLang="ko-KR" sz="900" dirty="0" smtClean="0"/>
              <a:t>&gt;Forgot Password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8" name="직사각형 12"/>
          <p:cNvSpPr/>
          <p:nvPr/>
        </p:nvSpPr>
        <p:spPr>
          <a:xfrm>
            <a:off x="2123728" y="5093227"/>
            <a:ext cx="2662320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9" name="직사각형 45"/>
          <p:cNvSpPr/>
          <p:nvPr/>
        </p:nvSpPr>
        <p:spPr>
          <a:xfrm>
            <a:off x="2123728" y="5373216"/>
            <a:ext cx="2664296" cy="10881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73831" y="5136771"/>
            <a:ext cx="1128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비밀번호 변경 </a:t>
            </a:r>
            <a:endParaRPr lang="ko-KR" altLang="en-US" sz="7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302812" y="5482478"/>
            <a:ext cx="234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비밀번호가 변경되었습니다</a:t>
            </a:r>
            <a:r>
              <a:rPr lang="en-US" altLang="ko-KR" sz="1200" dirty="0" smtClean="0"/>
              <a:t>. </a:t>
            </a:r>
          </a:p>
          <a:p>
            <a:pPr algn="ctr"/>
            <a:r>
              <a:rPr lang="ko-KR" altLang="en-US" sz="1200" dirty="0" smtClean="0"/>
              <a:t>다시 로그인하시기 바랍니다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082340" y="6101340"/>
            <a:ext cx="737770" cy="261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grpSp>
        <p:nvGrpSpPr>
          <p:cNvPr id="23" name="그룹 17"/>
          <p:cNvGrpSpPr/>
          <p:nvPr/>
        </p:nvGrpSpPr>
        <p:grpSpPr>
          <a:xfrm>
            <a:off x="4516819" y="5136771"/>
            <a:ext cx="252028" cy="200055"/>
            <a:chOff x="791580" y="4704593"/>
            <a:chExt cx="1188132" cy="1080120"/>
          </a:xfrm>
        </p:grpSpPr>
        <p:sp>
          <p:nvSpPr>
            <p:cNvPr id="24" name="직사각형 31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32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34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2915816" y="4725144"/>
            <a:ext cx="100811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95212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29110"/>
              </p:ext>
            </p:extLst>
          </p:nvPr>
        </p:nvGraphicFramePr>
        <p:xfrm>
          <a:off x="7164288" y="35997"/>
          <a:ext cx="1947628" cy="67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채용공고가 진행인 경우가 디폴트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baseline="0" dirty="0" smtClean="0"/>
                        <a:t>로 되어 있고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전체로 선택해서 볼 수 있음</a:t>
                      </a:r>
                      <a:r>
                        <a:rPr lang="en-US" altLang="ko-KR" sz="900" baseline="0" dirty="0" smtClean="0"/>
                        <a:t>.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434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68089"/>
              </p:ext>
            </p:extLst>
          </p:nvPr>
        </p:nvGraphicFramePr>
        <p:xfrm>
          <a:off x="173906" y="1790655"/>
          <a:ext cx="6860007" cy="864096"/>
        </p:xfrm>
        <a:graphic>
          <a:graphicData uri="http://schemas.openxmlformats.org/drawingml/2006/table">
            <a:tbl>
              <a:tblPr/>
              <a:tblGrid>
                <a:gridCol w="4912633"/>
                <a:gridCol w="674532"/>
                <a:gridCol w="1272842"/>
              </a:tblGrid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컨택내용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인성정보 관심 있음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수정하겟음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18-07-13 112:00:01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다른 곳으로 추천해 주세요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18-07-01 16:15:12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58952"/>
              </p:ext>
            </p:extLst>
          </p:nvPr>
        </p:nvGraphicFramePr>
        <p:xfrm>
          <a:off x="167937" y="836712"/>
          <a:ext cx="6840489" cy="936839"/>
        </p:xfrm>
        <a:graphic>
          <a:graphicData uri="http://schemas.openxmlformats.org/drawingml/2006/table">
            <a:tbl>
              <a:tblPr/>
              <a:tblGrid>
                <a:gridCol w="1497517"/>
                <a:gridCol w="1395990"/>
                <a:gridCol w="1027956"/>
                <a:gridCol w="977193"/>
                <a:gridCol w="672613"/>
                <a:gridCol w="672613"/>
                <a:gridCol w="596607"/>
              </a:tblGrid>
              <a:tr h="27389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 진행내역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예정일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2018-07-13 11:56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인성정보시스템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김현웅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2018-07-01 16:25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디지털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에스넷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지원의사없음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김현웅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400549" y="858800"/>
            <a:ext cx="547715" cy="1924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tx1"/>
                </a:solidFill>
              </a:rPr>
              <a:t>공고 진행중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68144" y="856942"/>
            <a:ext cx="522778" cy="1943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82824" y="1829061"/>
            <a:ext cx="1039515" cy="16074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컨택내용등록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1" name="직사각형 30"/>
          <p:cNvSpPr/>
          <p:nvPr/>
        </p:nvSpPr>
        <p:spPr>
          <a:xfrm>
            <a:off x="1540639" y="3095112"/>
            <a:ext cx="3964283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36089" y="3372140"/>
            <a:ext cx="3968833" cy="11287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74613" y="3131324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/>
              <a:t>컨택내용등록</a:t>
            </a:r>
            <a:endParaRPr lang="ko-KR" altLang="en-US" sz="7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681700" y="4140839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등록</a:t>
            </a:r>
            <a:endParaRPr lang="ko-KR" altLang="en-US" sz="700" dirty="0"/>
          </a:p>
        </p:txBody>
      </p:sp>
      <p:sp>
        <p:nvSpPr>
          <p:cNvPr id="35" name="직사각형 34"/>
          <p:cNvSpPr/>
          <p:nvPr/>
        </p:nvSpPr>
        <p:spPr>
          <a:xfrm>
            <a:off x="1633638" y="3492767"/>
            <a:ext cx="3541096" cy="504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662813" y="414682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5174734" y="3140347"/>
            <a:ext cx="252028" cy="200055"/>
            <a:chOff x="791580" y="4704593"/>
            <a:chExt cx="1188132" cy="1080120"/>
          </a:xfrm>
        </p:grpSpPr>
        <p:sp>
          <p:nvSpPr>
            <p:cNvPr id="38" name="직사각형 37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꺾인 연결선 5"/>
          <p:cNvCxnSpPr>
            <a:stCxn id="18" idx="2"/>
            <a:endCxn id="32" idx="3"/>
          </p:cNvCxnSpPr>
          <p:nvPr/>
        </p:nvCxnSpPr>
        <p:spPr>
          <a:xfrm rot="5400000">
            <a:off x="5030398" y="2464325"/>
            <a:ext cx="1946709" cy="997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경력 상세보기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20072" y="7647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5636622" y="770186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949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434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74021"/>
              </p:ext>
            </p:extLst>
          </p:nvPr>
        </p:nvGraphicFramePr>
        <p:xfrm>
          <a:off x="167936" y="764698"/>
          <a:ext cx="6824054" cy="5583281"/>
        </p:xfrm>
        <a:graphic>
          <a:graphicData uri="http://schemas.openxmlformats.org/drawingml/2006/table">
            <a:tbl>
              <a:tblPr/>
              <a:tblGrid>
                <a:gridCol w="875672"/>
                <a:gridCol w="504056"/>
                <a:gridCol w="254512"/>
                <a:gridCol w="177536"/>
                <a:gridCol w="648072"/>
                <a:gridCol w="941136"/>
                <a:gridCol w="1648962"/>
                <a:gridCol w="949626"/>
                <a:gridCol w="824482"/>
              </a:tblGrid>
              <a:tr h="25745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경력정보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3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경력키워드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마케팅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웹기획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신규사업기획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파트너관리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B2B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경력기간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개월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이직횟수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재직기업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이상네트웍스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시스코 시스템즈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황금에스티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97223">
                <a:tc gridSpan="3">
                  <a:txBody>
                    <a:bodyPr/>
                    <a:lstStyle/>
                    <a:p>
                      <a:pPr algn="l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상세경력</a:t>
                      </a: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611">
                <a:tc gridSpan="3">
                  <a:txBody>
                    <a:bodyPr/>
                    <a:lstStyle/>
                    <a:p>
                      <a:pPr algn="l" fontAlgn="t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경력기술서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611">
                <a:tc gridSpan="3">
                  <a:txBody>
                    <a:bodyPr/>
                    <a:lstStyle/>
                    <a:p>
                      <a:pPr algn="l" fontAlgn="t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경력사항외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이력서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_180702.pdf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6.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학력사항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재학기간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소재지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학력구분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학교명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전공명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졸업여부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최종학력체크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574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2001-2004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중국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산동대학교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국제정치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●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4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1996-2001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성균관대학교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정치외교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4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1993-1995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고등학교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문영여자고등학교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45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7.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영어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업무상 커뮤니케이션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가능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중국어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업무상 커뮤니케이션 가능</a:t>
                      </a:r>
                    </a:p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자격증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이러닝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지도사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운전면허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급</a:t>
                      </a:r>
                    </a:p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8.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희망근무조건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근무지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희망연봉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현재연봉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6000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/4000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희망직종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26595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5" name="TextBox 14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8" name="TextBox 17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9" name="직사각형 18"/>
          <p:cNvSpPr/>
          <p:nvPr/>
        </p:nvSpPr>
        <p:spPr>
          <a:xfrm>
            <a:off x="5703536" y="6391202"/>
            <a:ext cx="633670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09483" y="6391201"/>
            <a:ext cx="633670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인재목록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5143" y="6391202"/>
            <a:ext cx="432048" cy="25833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2662" y="6390253"/>
            <a:ext cx="432048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6381328"/>
            <a:ext cx="432048" cy="258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경력 상세보기 화면 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0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609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774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수정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수정</a:t>
            </a:r>
            <a:endParaRPr lang="ko-KR" altLang="en-US" sz="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0069" y="11061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기본정보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113963" y="13048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65736" y="189656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5496" y="306954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성</a:t>
            </a:r>
            <a:r>
              <a:rPr lang="ko-KR" altLang="en-US" sz="800" dirty="0"/>
              <a:t>별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596997" y="307445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결혼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>
          <a:xfrm>
            <a:off x="4312425" y="1263367"/>
            <a:ext cx="1184104" cy="148225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사이즈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:3:4</a:t>
            </a:r>
          </a:p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파일형식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:jpg, </a:t>
            </a:r>
            <a:r>
              <a:rPr lang="en-US" altLang="ko-KR" sz="800" dirty="0" err="1" smtClean="0">
                <a:solidFill>
                  <a:schemeClr val="bg1">
                    <a:lumMod val="65000"/>
                  </a:schemeClr>
                </a:solidFill>
              </a:rPr>
              <a:t>gif,png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532161" y="12820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사진등록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5595204" y="1263367"/>
            <a:ext cx="704988" cy="221417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등록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0209" y="222487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2713" y="4005064"/>
            <a:ext cx="89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발굴방법</a:t>
            </a:r>
            <a:endParaRPr lang="ko-KR" altLang="en-US" sz="800" dirty="0"/>
          </a:p>
        </p:txBody>
      </p:sp>
      <p:grpSp>
        <p:nvGrpSpPr>
          <p:cNvPr id="2" name="그룹 64"/>
          <p:cNvGrpSpPr/>
          <p:nvPr/>
        </p:nvGrpSpPr>
        <p:grpSpPr>
          <a:xfrm>
            <a:off x="654307" y="4031486"/>
            <a:ext cx="1639120" cy="261610"/>
            <a:chOff x="1780972" y="1344585"/>
            <a:chExt cx="834943" cy="261610"/>
          </a:xfrm>
        </p:grpSpPr>
        <p:sp>
          <p:nvSpPr>
            <p:cNvPr id="66" name="직사각형 6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smtClean="0">
                  <a:solidFill>
                    <a:schemeClr val="tx1"/>
                  </a:solidFill>
                </a:rPr>
                <a:t>사람인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22712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-16719" y="4356564"/>
            <a:ext cx="740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</a:t>
            </a:r>
            <a:r>
              <a:rPr lang="ko-KR" altLang="en-US" sz="800" dirty="0"/>
              <a:t>당</a:t>
            </a:r>
            <a:r>
              <a:rPr lang="ko-KR" altLang="en-US" sz="800" dirty="0" smtClean="0"/>
              <a:t>자메모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673210" y="4340741"/>
            <a:ext cx="6121417" cy="6004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18-07-05 </a:t>
            </a:r>
            <a:r>
              <a:rPr lang="ko-KR" altLang="en-US" sz="800" dirty="0" smtClean="0">
                <a:solidFill>
                  <a:schemeClr val="tx1"/>
                </a:solidFill>
              </a:rPr>
              <a:t>사람인 </a:t>
            </a:r>
            <a:r>
              <a:rPr lang="en-US" altLang="ko-KR" sz="800" dirty="0" smtClean="0">
                <a:solidFill>
                  <a:schemeClr val="tx1"/>
                </a:solidFill>
              </a:rPr>
              <a:t>000 </a:t>
            </a:r>
            <a:r>
              <a:rPr lang="ko-KR" altLang="en-US" sz="800" dirty="0" smtClean="0">
                <a:solidFill>
                  <a:schemeClr val="tx1"/>
                </a:solidFill>
              </a:rPr>
              <a:t>키워드로 검색하여 발굴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현재 취업 의사 있음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412" y="357359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관리정보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642910" y="3714752"/>
            <a:ext cx="89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강용오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4160756" y="3068629"/>
            <a:ext cx="411506" cy="21173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기혼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72000" y="3068960"/>
            <a:ext cx="432048" cy="21140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미</a:t>
            </a:r>
            <a:r>
              <a:rPr lang="ko-KR" altLang="en-US" sz="800" dirty="0">
                <a:solidFill>
                  <a:schemeClr val="tx1"/>
                </a:solidFill>
              </a:rPr>
              <a:t>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86" name="TextBox 8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수정화면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수정</a:t>
            </a:r>
            <a:endParaRPr lang="ko-KR" altLang="en-US" sz="800" dirty="0"/>
          </a:p>
        </p:txBody>
      </p:sp>
      <p:sp>
        <p:nvSpPr>
          <p:cNvPr id="89" name="직사각형 88"/>
          <p:cNvSpPr/>
          <p:nvPr/>
        </p:nvSpPr>
        <p:spPr>
          <a:xfrm>
            <a:off x="2699792" y="1925136"/>
            <a:ext cx="603980" cy="2077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추가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699792" y="2198258"/>
            <a:ext cx="603980" cy="2077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추가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5129" y="3714752"/>
            <a:ext cx="680657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등록자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2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이메일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연락처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생년월일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성별은 변경불가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이메일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연락처 추가 가능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과거 등록된 이메일과 핸드폰은 음영처리되서 아래쪽으로 쌓이게 됨</a:t>
                      </a:r>
                      <a:r>
                        <a:rPr lang="en-US" altLang="ko-KR" sz="900" baseline="0" dirty="0" smtClean="0"/>
                        <a:t>.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발굴방법 변경불가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1120" y="269876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주소</a:t>
            </a:r>
            <a:endParaRPr lang="ko-KR" altLang="en-US" sz="800" dirty="0"/>
          </a:p>
        </p:txBody>
      </p:sp>
      <p:sp>
        <p:nvSpPr>
          <p:cNvPr id="73" name="직사각형 182"/>
          <p:cNvSpPr/>
          <p:nvPr/>
        </p:nvSpPr>
        <p:spPr>
          <a:xfrm>
            <a:off x="652200" y="2678440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 금천구 디지터로 </a:t>
            </a:r>
            <a:r>
              <a:rPr lang="en-US" altLang="ko-KR" sz="800" dirty="0" smtClean="0">
                <a:solidFill>
                  <a:schemeClr val="tx1"/>
                </a:solidFill>
              </a:rPr>
              <a:t>9</a:t>
            </a:r>
            <a:r>
              <a:rPr lang="ko-KR" altLang="en-US" sz="800" dirty="0" smtClean="0">
                <a:solidFill>
                  <a:schemeClr val="tx1"/>
                </a:solidFill>
              </a:rPr>
              <a:t>길 </a:t>
            </a:r>
            <a:r>
              <a:rPr lang="en-US" altLang="ko-KR" sz="800" dirty="0" smtClean="0">
                <a:solidFill>
                  <a:schemeClr val="tx1"/>
                </a:solidFill>
              </a:rPr>
              <a:t>46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43808" y="270892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우편번호</a:t>
            </a:r>
            <a:endParaRPr lang="ko-KR" altLang="en-US" sz="800" dirty="0"/>
          </a:p>
        </p:txBody>
      </p:sp>
      <p:sp>
        <p:nvSpPr>
          <p:cNvPr id="79" name="직사각형 182"/>
          <p:cNvSpPr/>
          <p:nvPr/>
        </p:nvSpPr>
        <p:spPr>
          <a:xfrm>
            <a:off x="3419872" y="2708920"/>
            <a:ext cx="57606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08512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3568" y="1304908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김태령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663248" y="19081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yeowu@naver.com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683568" y="2420888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01026487682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23728" y="11247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0" name="Rectangle 79"/>
          <p:cNvSpPr/>
          <p:nvPr/>
        </p:nvSpPr>
        <p:spPr>
          <a:xfrm>
            <a:off x="72008" y="1124744"/>
            <a:ext cx="6732240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ectangle 80"/>
          <p:cNvSpPr/>
          <p:nvPr/>
        </p:nvSpPr>
        <p:spPr>
          <a:xfrm>
            <a:off x="0" y="4005064"/>
            <a:ext cx="19797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051720" y="39330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73408" y="220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01026822559</a:t>
            </a:r>
            <a:endParaRPr lang="ko-KR" altLang="en-US" sz="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38054" y="158790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663243" y="15887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19770521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611560" y="3068960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여자</a:t>
            </a:r>
            <a:endParaRPr lang="ko-KR" altLang="en-US" sz="800" b="1"/>
          </a:p>
        </p:txBody>
      </p:sp>
    </p:spTree>
    <p:extLst>
      <p:ext uri="{BB962C8B-B14F-4D97-AF65-F5344CB8AC3E}">
        <p14:creationId xmlns:p14="http://schemas.microsoft.com/office/powerpoint/2010/main" val="30391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55774" y="67245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626" y="66747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경력정보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741647" y="908720"/>
            <a:ext cx="950033" cy="21602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입력후 엔터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850" y="88476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핵심 키워드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93575" y="209729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경력기간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744205" y="2092254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3672" y="2092254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4908" y="208315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이직횟수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6240263" y="2078121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04" y="2415805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재직기</a:t>
            </a:r>
            <a:r>
              <a:rPr lang="ko-KR" altLang="en-US" sz="800" dirty="0"/>
              <a:t>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79712" y="2420888"/>
            <a:ext cx="489654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삼성전자     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</a:rPr>
              <a:t>삼성</a:t>
            </a:r>
            <a:r>
              <a:rPr lang="en-US" altLang="ko-KR" sz="800" dirty="0" smtClean="0">
                <a:solidFill>
                  <a:schemeClr val="tx1"/>
                </a:solidFill>
              </a:rPr>
              <a:t>SDS,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575" y="3174404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상세경력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740910" y="3173824"/>
            <a:ext cx="6121417" cy="10081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June 2014-Present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Hanjin</a:t>
            </a:r>
            <a:r>
              <a:rPr lang="en-US" altLang="ko-KR" sz="800" dirty="0" smtClean="0">
                <a:solidFill>
                  <a:schemeClr val="tx1"/>
                </a:solidFill>
              </a:rPr>
              <a:t> Logistics </a:t>
            </a:r>
            <a:r>
              <a:rPr lang="ko-KR" altLang="en-US" sz="800" dirty="0" smtClean="0">
                <a:solidFill>
                  <a:schemeClr val="tx1"/>
                </a:solidFill>
              </a:rPr>
              <a:t>법인장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아람에미레이트 법인 설립 및 주변 국가 </a:t>
            </a:r>
            <a:r>
              <a:rPr lang="en-US" altLang="ko-KR" sz="800" dirty="0" smtClean="0">
                <a:solidFill>
                  <a:schemeClr val="tx1"/>
                </a:solidFill>
              </a:rPr>
              <a:t>Network </a:t>
            </a:r>
            <a:r>
              <a:rPr lang="ko-KR" altLang="en-US" sz="800" dirty="0" smtClean="0">
                <a:solidFill>
                  <a:schemeClr val="tx1"/>
                </a:solidFill>
              </a:rPr>
              <a:t>구축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16" y="3196891"/>
            <a:ext cx="6120680" cy="16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15379" y="5596203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이력서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754839" y="5517232"/>
            <a:ext cx="6121417" cy="6923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1227" y="5578181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</a:t>
            </a: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984" y="5798729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김태령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최신 이력서</a:t>
            </a:r>
            <a:r>
              <a:rPr lang="en-US" altLang="ko-KR" sz="1000" dirty="0" smtClean="0"/>
              <a:t>.docs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Portpolio.pptx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6966" y="2636912"/>
            <a:ext cx="5192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*</a:t>
            </a:r>
            <a:r>
              <a:rPr lang="ko-KR" altLang="en-US" sz="700" dirty="0" smtClean="0"/>
              <a:t>최근 재직기업 순으로 입력해 주세요</a:t>
            </a:r>
            <a:endParaRPr lang="ko-KR" altLang="en-US" sz="700" dirty="0"/>
          </a:p>
        </p:txBody>
      </p:sp>
      <p:sp>
        <p:nvSpPr>
          <p:cNvPr id="28" name="직사각형 27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5" name="TextBox 34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1410284" y="5574281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*Word, Excel, PDF, PowerPoint, Image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신규등록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4128" y="1174656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현재해외근무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1752113" y="1176123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국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87624" y="1187639"/>
            <a:ext cx="411506" cy="20246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5576" y="1187637"/>
            <a:ext cx="432048" cy="20393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804" y="1739747"/>
            <a:ext cx="576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*</a:t>
            </a:r>
            <a:r>
              <a:rPr lang="ko-KR" altLang="en-US" sz="800" dirty="0" smtClean="0"/>
              <a:t>직종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753024" y="1767057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</a:t>
            </a: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459210" y="1773396"/>
            <a:ext cx="5373508" cy="2154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ko-KR" sz="800" dirty="0" smtClean="0">
                <a:solidFill>
                  <a:schemeClr val="tx1"/>
                </a:solidFill>
              </a:rPr>
              <a:t>IT</a:t>
            </a:r>
            <a:r>
              <a:rPr lang="ko-KR" altLang="en-US" sz="800" dirty="0" smtClean="0">
                <a:solidFill>
                  <a:schemeClr val="tx1"/>
                </a:solidFill>
              </a:rPr>
              <a:t>인터넷 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웹개발    </a:t>
            </a:r>
            <a:r>
              <a:rPr lang="en-US" altLang="ko-KR" sz="800" dirty="0" smtClean="0">
                <a:solidFill>
                  <a:schemeClr val="tx1"/>
                </a:solidFill>
              </a:rPr>
              <a:t>,   </a:t>
            </a:r>
            <a:r>
              <a:rPr lang="ko-KR" altLang="en-US" sz="800" dirty="0" smtClean="0">
                <a:solidFill>
                  <a:srgbClr val="000000"/>
                </a:solidFill>
              </a:rPr>
              <a:t>웹</a:t>
            </a:r>
            <a:r>
              <a:rPr lang="en-US" altLang="ko-KR" sz="800" dirty="0" smtClean="0">
                <a:solidFill>
                  <a:srgbClr val="000000"/>
                </a:solidFill>
              </a:rPr>
              <a:t>IT</a:t>
            </a:r>
            <a:r>
              <a:rPr lang="ko-KR" altLang="en-US" sz="800" dirty="0" smtClean="0">
                <a:solidFill>
                  <a:srgbClr val="000000"/>
                </a:solidFill>
              </a:rPr>
              <a:t>인터넷</a:t>
            </a:r>
            <a:r>
              <a:rPr lang="en-US" altLang="ko-KR" sz="800" dirty="0" smtClean="0">
                <a:solidFill>
                  <a:srgbClr val="000000"/>
                </a:solidFill>
              </a:rPr>
              <a:t>&gt;</a:t>
            </a:r>
            <a:r>
              <a:rPr lang="ko-KR" altLang="en-US" sz="800" dirty="0" smtClean="0">
                <a:solidFill>
                  <a:srgbClr val="000000"/>
                </a:solidFill>
              </a:rPr>
              <a:t>기획</a:t>
            </a:r>
            <a:r>
              <a:rPr lang="en-US" altLang="ko-KR" sz="800" dirty="0">
                <a:solidFill>
                  <a:srgbClr val="000000"/>
                </a:solidFill>
              </a:rPr>
              <a:t>·</a:t>
            </a:r>
            <a:r>
              <a:rPr lang="en-US" altLang="ko-KR" sz="800" dirty="0" smtClean="0">
                <a:solidFill>
                  <a:srgbClr val="000000"/>
                </a:solidFill>
              </a:rPr>
              <a:t>PM</a:t>
            </a:r>
            <a:endParaRPr lang="en-US" altLang="ko-KR" sz="800" dirty="0">
              <a:solidFill>
                <a:srgbClr val="000000"/>
              </a:solidFill>
            </a:endParaRPr>
          </a:p>
        </p:txBody>
      </p:sp>
      <p:grpSp>
        <p:nvGrpSpPr>
          <p:cNvPr id="8" name="그룹 58"/>
          <p:cNvGrpSpPr/>
          <p:nvPr/>
        </p:nvGrpSpPr>
        <p:grpSpPr>
          <a:xfrm flipV="1">
            <a:off x="2357754" y="1845841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0" name="직사각형 59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62"/>
          <p:cNvGrpSpPr/>
          <p:nvPr/>
        </p:nvGrpSpPr>
        <p:grpSpPr>
          <a:xfrm flipV="1">
            <a:off x="3563888" y="184223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4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65088" y="1471721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해외경력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1741953" y="1463028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국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가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177464" y="1474544"/>
            <a:ext cx="411506" cy="20246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45416" y="1474542"/>
            <a:ext cx="432048" cy="20393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25067" y="1478143"/>
            <a:ext cx="367522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92589" y="1461561"/>
            <a:ext cx="2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78489" y="2428868"/>
            <a:ext cx="255585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33484" y="2921747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핵심역량</a:t>
            </a:r>
            <a:endParaRPr lang="ko-KR" altLang="en-US" sz="800" dirty="0"/>
          </a:p>
        </p:txBody>
      </p:sp>
      <p:sp>
        <p:nvSpPr>
          <p:cNvPr id="84" name="직사각형 14"/>
          <p:cNvSpPr/>
          <p:nvPr/>
        </p:nvSpPr>
        <p:spPr>
          <a:xfrm>
            <a:off x="755576" y="2900846"/>
            <a:ext cx="1080120" cy="24012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입력 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867" y="5085764"/>
            <a:ext cx="791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경력외 사항</a:t>
            </a:r>
            <a:endParaRPr lang="ko-KR" altLang="en-US" sz="800" dirty="0"/>
          </a:p>
        </p:txBody>
      </p:sp>
      <p:sp>
        <p:nvSpPr>
          <p:cNvPr id="86" name="직사각형 19"/>
          <p:cNvSpPr/>
          <p:nvPr/>
        </p:nvSpPr>
        <p:spPr>
          <a:xfrm>
            <a:off x="755576" y="4941168"/>
            <a:ext cx="6121417" cy="51043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1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0"/>
          <a:ext cx="1947628" cy="3887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22126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26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266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9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직사각형 13"/>
          <p:cNvSpPr/>
          <p:nvPr/>
        </p:nvSpPr>
        <p:spPr>
          <a:xfrm>
            <a:off x="755576" y="2420888"/>
            <a:ext cx="1080120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기업명 입력후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3" name="그룹 62"/>
          <p:cNvGrpSpPr/>
          <p:nvPr/>
        </p:nvGrpSpPr>
        <p:grpSpPr>
          <a:xfrm flipV="1">
            <a:off x="2483768" y="249289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97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62"/>
          <p:cNvGrpSpPr/>
          <p:nvPr/>
        </p:nvGrpSpPr>
        <p:grpSpPr>
          <a:xfrm flipV="1">
            <a:off x="3099673" y="2484923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01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4"/>
          <p:cNvSpPr/>
          <p:nvPr/>
        </p:nvSpPr>
        <p:spPr>
          <a:xfrm>
            <a:off x="1968137" y="2913369"/>
            <a:ext cx="4968552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직사각형 13"/>
          <p:cNvSpPr/>
          <p:nvPr/>
        </p:nvSpPr>
        <p:spPr>
          <a:xfrm>
            <a:off x="1763688" y="908720"/>
            <a:ext cx="489654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해외경력    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중국어 실력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2" name="그룹 62"/>
          <p:cNvGrpSpPr/>
          <p:nvPr/>
        </p:nvGrpSpPr>
        <p:grpSpPr>
          <a:xfrm flipV="1">
            <a:off x="3059832" y="97275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4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62"/>
          <p:cNvGrpSpPr/>
          <p:nvPr/>
        </p:nvGrpSpPr>
        <p:grpSpPr>
          <a:xfrm flipV="1">
            <a:off x="2279319" y="96659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8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1295780" y="209699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년</a:t>
            </a:r>
            <a:endParaRPr lang="ko-KR" altLang="en-US" sz="800"/>
          </a:p>
        </p:txBody>
      </p:sp>
      <p:sp>
        <p:nvSpPr>
          <p:cNvPr id="109" name="TextBox 108"/>
          <p:cNvSpPr txBox="1"/>
          <p:nvPr/>
        </p:nvSpPr>
        <p:spPr>
          <a:xfrm>
            <a:off x="2178094" y="2069813"/>
            <a:ext cx="593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개월</a:t>
            </a:r>
            <a:endParaRPr lang="ko-KR" altLang="en-US" sz="800"/>
          </a:p>
        </p:txBody>
      </p:sp>
      <p:grpSp>
        <p:nvGrpSpPr>
          <p:cNvPr id="96" name="그룹 62"/>
          <p:cNvGrpSpPr/>
          <p:nvPr/>
        </p:nvGrpSpPr>
        <p:grpSpPr>
          <a:xfrm flipV="1">
            <a:off x="2483768" y="5877272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00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62"/>
          <p:cNvGrpSpPr/>
          <p:nvPr/>
        </p:nvGrpSpPr>
        <p:grpSpPr>
          <a:xfrm flipV="1">
            <a:off x="1853626" y="6057148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3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직사각형 13"/>
          <p:cNvSpPr/>
          <p:nvPr/>
        </p:nvSpPr>
        <p:spPr>
          <a:xfrm>
            <a:off x="4679504" y="1475819"/>
            <a:ext cx="2412776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중국 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20"/>
          <p:cNvSpPr/>
          <p:nvPr/>
        </p:nvSpPr>
        <p:spPr>
          <a:xfrm>
            <a:off x="4229890" y="1479025"/>
            <a:ext cx="3600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추가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07" name="그룹 62"/>
          <p:cNvGrpSpPr/>
          <p:nvPr/>
        </p:nvGrpSpPr>
        <p:grpSpPr>
          <a:xfrm flipV="1">
            <a:off x="5165994" y="1547827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2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343" y="1228120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514376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" name="직사각형 19"/>
          <p:cNvSpPr/>
          <p:nvPr/>
        </p:nvSpPr>
        <p:spPr>
          <a:xfrm>
            <a:off x="745416" y="4293096"/>
            <a:ext cx="6121417" cy="51043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5867" y="4293096"/>
            <a:ext cx="791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경력기술서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213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4513" y="587050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5386" y="76470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학력사항</a:t>
            </a:r>
            <a:endParaRPr lang="ko-KR" altLang="en-US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5529" y="2495034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기타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243846" y="97621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학력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730168" y="989217"/>
            <a:ext cx="97140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학력구분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781268" y="989217"/>
            <a:ext cx="769092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졸</a:t>
            </a:r>
            <a:r>
              <a:rPr lang="ko-KR" altLang="en-US" sz="800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24240" y="96216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2216328" y="96208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202662" y="128305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학교명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1357290" y="1270006"/>
            <a:ext cx="1646772" cy="2301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대학교명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245032" y="1545287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95269" y="1259904"/>
            <a:ext cx="1870708" cy="23450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89095" y="124978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전공</a:t>
            </a:r>
            <a:r>
              <a:rPr lang="ko-KR" altLang="en-US" sz="800" dirty="0" err="1"/>
              <a:t>명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79238" y="3088181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자격증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708065" y="3087966"/>
            <a:ext cx="1932524" cy="2475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09676" y="3422572"/>
            <a:ext cx="6094571" cy="2944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건설기계기사     </a:t>
            </a:r>
            <a:r>
              <a:rPr lang="en-US" altLang="ko-KR" sz="800" dirty="0" smtClean="0">
                <a:solidFill>
                  <a:schemeClr val="tx1"/>
                </a:solidFill>
              </a:rPr>
              <a:t>,  1</a:t>
            </a:r>
            <a:r>
              <a:rPr lang="ko-KR" altLang="en-US" sz="800" dirty="0" smtClean="0">
                <a:solidFill>
                  <a:schemeClr val="tx1"/>
                </a:solidFill>
              </a:rPr>
              <a:t>종 운전면허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767818" y="3088606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9238" y="3807681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희망근무조건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5538" y="408448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근무지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1380598" y="4095713"/>
            <a:ext cx="815650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18393" y="4091304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11743" y="4084487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08" name="직사각형 107"/>
          <p:cNvSpPr/>
          <p:nvPr/>
        </p:nvSpPr>
        <p:spPr>
          <a:xfrm>
            <a:off x="2273311" y="4095713"/>
            <a:ext cx="1255087" cy="21579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71061" y="4077072"/>
            <a:ext cx="828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희망연봉</a:t>
            </a:r>
            <a:endParaRPr lang="en-US" altLang="ko-KR" sz="800" dirty="0" smtClean="0"/>
          </a:p>
          <a:p>
            <a:r>
              <a:rPr lang="en-US" altLang="ko-KR" sz="800" dirty="0" smtClean="0"/>
              <a:t>/</a:t>
            </a:r>
            <a:r>
              <a:rPr lang="ko-KR" altLang="en-US" sz="800" dirty="0" smtClean="0"/>
              <a:t>현재연봉</a:t>
            </a:r>
            <a:endParaRPr lang="ko-KR" altLang="en-US" sz="800" dirty="0"/>
          </a:p>
        </p:txBody>
      </p:sp>
      <p:sp>
        <p:nvSpPr>
          <p:cNvPr id="111" name="직사각형 110"/>
          <p:cNvSpPr/>
          <p:nvPr/>
        </p:nvSpPr>
        <p:spPr>
          <a:xfrm>
            <a:off x="4426291" y="4083889"/>
            <a:ext cx="1081813" cy="22761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609594" y="4088298"/>
            <a:ext cx="1255087" cy="21579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71261" y="409404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/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07504" y="44023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지원분야</a:t>
            </a:r>
            <a:endParaRPr lang="ko-KR" altLang="en-US" sz="800" dirty="0"/>
          </a:p>
        </p:txBody>
      </p:sp>
      <p:sp>
        <p:nvSpPr>
          <p:cNvPr id="119" name="직사각형 118"/>
          <p:cNvSpPr/>
          <p:nvPr/>
        </p:nvSpPr>
        <p:spPr>
          <a:xfrm>
            <a:off x="3238732" y="4797152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020302" y="4801402"/>
            <a:ext cx="714123" cy="2353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인재 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신규등록 화면 </a:t>
            </a:r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794088" y="407707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만원</a:t>
            </a:r>
            <a:endParaRPr lang="ko-KR" altLang="en-US" sz="800" dirty="0"/>
          </a:p>
        </p:txBody>
      </p:sp>
      <p:sp>
        <p:nvSpPr>
          <p:cNvPr id="127" name="직사각형 105"/>
          <p:cNvSpPr/>
          <p:nvPr/>
        </p:nvSpPr>
        <p:spPr>
          <a:xfrm>
            <a:off x="714348" y="1285860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89622" y="1255380"/>
            <a:ext cx="604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1" name="직사각형 107"/>
          <p:cNvSpPr/>
          <p:nvPr/>
        </p:nvSpPr>
        <p:spPr>
          <a:xfrm>
            <a:off x="755576" y="4396472"/>
            <a:ext cx="6048672" cy="40068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" name="그룹 62"/>
          <p:cNvGrpSpPr/>
          <p:nvPr/>
        </p:nvGrpSpPr>
        <p:grpSpPr>
          <a:xfrm flipV="1">
            <a:off x="1426798" y="352671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6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62"/>
          <p:cNvGrpSpPr/>
          <p:nvPr/>
        </p:nvGrpSpPr>
        <p:grpSpPr>
          <a:xfrm flipV="1">
            <a:off x="2285746" y="3535733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3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81"/>
          <p:cNvGrpSpPr/>
          <p:nvPr/>
        </p:nvGrpSpPr>
        <p:grpSpPr>
          <a:xfrm>
            <a:off x="1703880" y="2752107"/>
            <a:ext cx="1264157" cy="261610"/>
            <a:chOff x="1780972" y="1344585"/>
            <a:chExt cx="822446" cy="261610"/>
          </a:xfrm>
        </p:grpSpPr>
        <p:sp>
          <p:nvSpPr>
            <p:cNvPr id="95" name="직사각형 82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수준선택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grpSp>
        <p:nvGrpSpPr>
          <p:cNvPr id="6" name="그룹 84"/>
          <p:cNvGrpSpPr/>
          <p:nvPr/>
        </p:nvGrpSpPr>
        <p:grpSpPr>
          <a:xfrm>
            <a:off x="693720" y="2745068"/>
            <a:ext cx="1264157" cy="261610"/>
            <a:chOff x="1780972" y="1344585"/>
            <a:chExt cx="822446" cy="261610"/>
          </a:xfrm>
        </p:grpSpPr>
        <p:sp>
          <p:nvSpPr>
            <p:cNvPr id="137" name="직사각형 8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516" y="2771985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직사각형 124"/>
          <p:cNvSpPr/>
          <p:nvPr/>
        </p:nvSpPr>
        <p:spPr>
          <a:xfrm>
            <a:off x="2735652" y="2771985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34"/>
          <p:cNvSpPr/>
          <p:nvPr/>
        </p:nvSpPr>
        <p:spPr>
          <a:xfrm>
            <a:off x="3230743" y="2754055"/>
            <a:ext cx="3881121" cy="2218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영어 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비즈니스 업무가능     중국어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비즈니스 업무 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61582" y="2735815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외국어</a:t>
            </a:r>
            <a:endParaRPr lang="ko-KR" altLang="en-US" sz="800" dirty="0"/>
          </a:p>
        </p:txBody>
      </p:sp>
      <p:pic>
        <p:nvPicPr>
          <p:cNvPr id="1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14096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0703" y="1304620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" name="그룹 62"/>
          <p:cNvGrpSpPr/>
          <p:nvPr/>
        </p:nvGrpSpPr>
        <p:grpSpPr>
          <a:xfrm flipV="1">
            <a:off x="4473097" y="283500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7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62"/>
          <p:cNvGrpSpPr/>
          <p:nvPr/>
        </p:nvGrpSpPr>
        <p:grpSpPr>
          <a:xfrm flipV="1">
            <a:off x="5904292" y="283500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76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9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관리자는 인재 삭제 요청이 없을 시에도 삭제할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6" name="TextBox 14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graphicFrame>
        <p:nvGraphicFramePr>
          <p:cNvPr id="165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99051"/>
              </p:ext>
            </p:extLst>
          </p:nvPr>
        </p:nvGraphicFramePr>
        <p:xfrm>
          <a:off x="539552" y="1845167"/>
          <a:ext cx="6480720" cy="7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576064"/>
                <a:gridCol w="495725"/>
                <a:gridCol w="715418"/>
                <a:gridCol w="949097"/>
                <a:gridCol w="609642"/>
                <a:gridCol w="542486"/>
                <a:gridCol w="720080"/>
                <a:gridCol w="1080120"/>
              </a:tblGrid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재학기간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소재지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학력구분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학교명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전공명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졸업여부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최종학력체크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1996  ~ 2001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서울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성균관대학교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1993  ~ 1995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서울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문영여자고등학교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○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6012160" y="2132856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tx1"/>
                </a:solidFill>
              </a:rPr>
              <a:t>저장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030828" y="2371740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534884" y="2371740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00512" y="2117616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Rectangle 169"/>
          <p:cNvSpPr/>
          <p:nvPr/>
        </p:nvSpPr>
        <p:spPr>
          <a:xfrm>
            <a:off x="946076" y="2125236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Rectangle 170"/>
          <p:cNvSpPr/>
          <p:nvPr/>
        </p:nvSpPr>
        <p:spPr>
          <a:xfrm>
            <a:off x="1403648" y="2121808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Rectangle 171"/>
          <p:cNvSpPr/>
          <p:nvPr/>
        </p:nvSpPr>
        <p:spPr>
          <a:xfrm>
            <a:off x="2483768" y="2132856"/>
            <a:ext cx="576064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Rectangle 172"/>
          <p:cNvSpPr/>
          <p:nvPr/>
        </p:nvSpPr>
        <p:spPr>
          <a:xfrm>
            <a:off x="3131840" y="2132856"/>
            <a:ext cx="86409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Rectangle 173"/>
          <p:cNvSpPr/>
          <p:nvPr/>
        </p:nvSpPr>
        <p:spPr>
          <a:xfrm>
            <a:off x="4139952" y="2132856"/>
            <a:ext cx="50405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Rectangle 174"/>
          <p:cNvSpPr/>
          <p:nvPr/>
        </p:nvSpPr>
        <p:spPr>
          <a:xfrm>
            <a:off x="4716016" y="2132856"/>
            <a:ext cx="50405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04048" y="2110130"/>
            <a:ext cx="6043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847236" y="2106568"/>
            <a:ext cx="6043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132856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" name="TextBox 178"/>
          <p:cNvSpPr txBox="1"/>
          <p:nvPr/>
        </p:nvSpPr>
        <p:spPr>
          <a:xfrm>
            <a:off x="1534587" y="2106568"/>
            <a:ext cx="350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sp>
        <p:nvSpPr>
          <p:cNvPr id="180" name="Rectangle 179"/>
          <p:cNvSpPr/>
          <p:nvPr/>
        </p:nvSpPr>
        <p:spPr>
          <a:xfrm>
            <a:off x="6516216" y="2132856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삭제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979712" y="2133744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9008" y="70171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88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고객사목록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988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 smtClean="0"/>
              <a:t>고객사목록</a:t>
            </a:r>
            <a:endParaRPr lang="ko-KR" altLang="en-US" sz="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383520" y="1227232"/>
            <a:ext cx="828931" cy="16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분류</a:t>
            </a:r>
            <a:endParaRPr lang="ko-KR" altLang="en-US" sz="8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5796136" y="1196752"/>
            <a:ext cx="968616" cy="261610"/>
            <a:chOff x="658312" y="1094801"/>
            <a:chExt cx="968616" cy="261610"/>
          </a:xfrm>
        </p:grpSpPr>
        <p:sp>
          <p:nvSpPr>
            <p:cNvPr id="41" name="직사각형 4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61880" y="121707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공고진행상태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88876" y="2371359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30,000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23871"/>
              </p:ext>
            </p:extLst>
          </p:nvPr>
        </p:nvGraphicFramePr>
        <p:xfrm>
          <a:off x="145149" y="2587936"/>
          <a:ext cx="6895932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443"/>
                <a:gridCol w="216024"/>
                <a:gridCol w="504056"/>
                <a:gridCol w="504056"/>
                <a:gridCol w="720080"/>
                <a:gridCol w="496436"/>
                <a:gridCol w="864096"/>
                <a:gridCol w="792088"/>
                <a:gridCol w="720080"/>
                <a:gridCol w="648072"/>
                <a:gridCol w="676501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계약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고객사명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사업영역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공고진행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공고수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계약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국내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삼성</a:t>
                      </a:r>
                      <a:r>
                        <a:rPr lang="en-US" altLang="ko-KR" sz="800" u="sng" dirty="0" smtClean="0"/>
                        <a:t>SDS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강용오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진행중</a:t>
                      </a:r>
                      <a:r>
                        <a:rPr lang="en-US" altLang="ko-KR" sz="800" dirty="0" smtClean="0"/>
                        <a:t>(6)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영업중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미계약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/>
                        <a:t>JALA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진행중</a:t>
                      </a:r>
                      <a:r>
                        <a:rPr lang="en-US" altLang="ko-KR" sz="800" dirty="0" smtClean="0"/>
                        <a:t>(3)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528984" y="6479795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62720" y="2302751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19449" y="227687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9" name="직사각형 68"/>
          <p:cNvSpPr/>
          <p:nvPr/>
        </p:nvSpPr>
        <p:spPr>
          <a:xfrm>
            <a:off x="4182128" y="1537157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전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체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56268" y="153715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영업경로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80994" y="122137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723064" y="1230488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25654" y="1844824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5545" y="18448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고객사</a:t>
            </a:r>
            <a:r>
              <a:rPr lang="ko-KR" altLang="en-US" sz="800" dirty="0"/>
              <a:t>명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20131" y="1529648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0502" y="152964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계약현황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2983252" y="1522067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6412401" y="1511863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5" name="직사각형 94"/>
          <p:cNvSpPr/>
          <p:nvPr/>
        </p:nvSpPr>
        <p:spPr>
          <a:xfrm>
            <a:off x="6004540" y="6422077"/>
            <a:ext cx="1015113" cy="25833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고객사신규등록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14079" y="2122407"/>
            <a:ext cx="2433581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키워드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162013" y="2121861"/>
            <a:ext cx="519778" cy="22701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4450" y="212240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6" name="TextBox 6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8" name="TextBox 67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목록 및 검색 화면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추천</a:t>
            </a:r>
            <a:endParaRPr lang="ko-KR" altLang="en-US" sz="800" dirty="0"/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63845"/>
              </p:ext>
            </p:extLst>
          </p:nvPr>
        </p:nvGraphicFramePr>
        <p:xfrm>
          <a:off x="7164288" y="35997"/>
          <a:ext cx="194762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초기 화면은 담당자는 내 </a:t>
                      </a:r>
                      <a:r>
                        <a:rPr lang="ko-KR" altLang="en-US" sz="900" dirty="0" err="1" smtClean="0"/>
                        <a:t>고객사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dirty="0" smtClean="0"/>
                        <a:t>공고진행은 진행중 디폴트로 검색 가능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이후 검색을 누르면 전체 담당자의 고객사 조회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정렬항목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등록일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ko-KR" altLang="en-US" sz="900" baseline="0" dirty="0" smtClean="0"/>
                        <a:t>수정일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251520" y="1124744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691680" y="836712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364941" y="2312405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정렬항목</a:t>
            </a:r>
            <a:endParaRPr lang="ko-KR" altLang="en-US" sz="800"/>
          </a:p>
        </p:txBody>
      </p:sp>
      <p:sp>
        <p:nvSpPr>
          <p:cNvPr id="75" name="직사각형 15"/>
          <p:cNvSpPr/>
          <p:nvPr/>
        </p:nvSpPr>
        <p:spPr>
          <a:xfrm>
            <a:off x="5013013" y="2312405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등록일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63800" y="228301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4004901" y="221379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79" name="Rectangle 78"/>
          <p:cNvSpPr/>
          <p:nvPr/>
        </p:nvSpPr>
        <p:spPr>
          <a:xfrm>
            <a:off x="4004901" y="2267580"/>
            <a:ext cx="2376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15"/>
          <p:cNvSpPr/>
          <p:nvPr/>
        </p:nvSpPr>
        <p:spPr>
          <a:xfrm>
            <a:off x="5698385" y="2314140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/>
                </a:solidFill>
              </a:rPr>
              <a:t>내림차순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59970" y="228474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2" name="직사각형 148"/>
          <p:cNvSpPr/>
          <p:nvPr/>
        </p:nvSpPr>
        <p:spPr>
          <a:xfrm>
            <a:off x="2864847" y="1187010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27146" y="116890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4" name="직사각형 148"/>
          <p:cNvSpPr/>
          <p:nvPr/>
        </p:nvSpPr>
        <p:spPr>
          <a:xfrm>
            <a:off x="3779912" y="1196752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42211" y="117864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6" name="TextBox 8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87" name="TextBox 8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4928" y="1268760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503" y="1906672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직사각형 95"/>
          <p:cNvSpPr/>
          <p:nvPr/>
        </p:nvSpPr>
        <p:spPr>
          <a:xfrm>
            <a:off x="4139952" y="1844824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14182" y="18448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기업형태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444377" y="184206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480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972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88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신규등록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988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 smtClean="0"/>
              <a:t>고객사</a:t>
            </a:r>
            <a:r>
              <a:rPr lang="ko-KR" altLang="en-US" sz="800" b="1" dirty="0" smtClean="0"/>
              <a:t> 신규등록</a:t>
            </a:r>
            <a:endParaRPr lang="ko-KR" altLang="en-US" sz="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0651" y="142274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분류</a:t>
            </a:r>
            <a:endParaRPr lang="ko-KR" altLang="en-US" sz="8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690821" y="1413110"/>
            <a:ext cx="968616" cy="261610"/>
            <a:chOff x="658312" y="1094801"/>
            <a:chExt cx="968616" cy="261610"/>
          </a:xfrm>
        </p:grpSpPr>
        <p:sp>
          <p:nvSpPr>
            <p:cNvPr id="41" name="직사각형 4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556268" y="142784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11300" y="204575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주소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702794" y="1717477"/>
            <a:ext cx="2029473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고객사명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884" y="171747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고객사명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4182128" y="1706881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56268" y="170688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사업부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3556318" y="235034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대표</a:t>
            </a:r>
            <a:r>
              <a:rPr lang="ko-KR" altLang="en-US" sz="800" dirty="0"/>
              <a:t>자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79599" y="2343252"/>
            <a:ext cx="1689378" cy="2172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87554" y="2341528"/>
            <a:ext cx="2660310" cy="2233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5545" y="234152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홈페이지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2741320" y="1712827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중복체크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5332" y="2028758"/>
            <a:ext cx="4236708" cy="24811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8366" y="296294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사업영</a:t>
            </a:r>
            <a:r>
              <a:rPr lang="ko-KR" altLang="en-US" sz="800" dirty="0"/>
              <a:t>역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35256" y="2935105"/>
            <a:ext cx="2612608" cy="2058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5592" y="265004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업종</a:t>
            </a:r>
            <a:endParaRPr lang="ko-KR" altLang="en-US" sz="800" dirty="0"/>
          </a:p>
        </p:txBody>
      </p:sp>
      <p:sp>
        <p:nvSpPr>
          <p:cNvPr id="96" name="직사각형 95"/>
          <p:cNvSpPr/>
          <p:nvPr/>
        </p:nvSpPr>
        <p:spPr>
          <a:xfrm>
            <a:off x="4189658" y="2924944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63888" y="292494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기업형태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6494083" y="292218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3542135" y="328556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경쟁사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4176991" y="3278468"/>
            <a:ext cx="1689378" cy="2172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41068" y="329463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설립년</a:t>
            </a:r>
            <a:r>
              <a:rPr lang="ko-KR" altLang="en-US" sz="800" dirty="0" err="1"/>
              <a:t>도</a:t>
            </a:r>
            <a:endParaRPr lang="ko-KR" altLang="en-US" sz="800" dirty="0"/>
          </a:p>
        </p:txBody>
      </p:sp>
      <p:sp>
        <p:nvSpPr>
          <p:cNvPr id="106" name="직사각형 105"/>
          <p:cNvSpPr/>
          <p:nvPr/>
        </p:nvSpPr>
        <p:spPr>
          <a:xfrm>
            <a:off x="718048" y="3287542"/>
            <a:ext cx="2629815" cy="21346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49809" y="35966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영업경로</a:t>
            </a:r>
            <a:endParaRPr lang="ko-KR" altLang="en-US" sz="800" dirty="0"/>
          </a:p>
        </p:txBody>
      </p:sp>
      <p:sp>
        <p:nvSpPr>
          <p:cNvPr id="108" name="직사각형 107"/>
          <p:cNvSpPr/>
          <p:nvPr/>
        </p:nvSpPr>
        <p:spPr>
          <a:xfrm>
            <a:off x="4184665" y="3589593"/>
            <a:ext cx="1689378" cy="2172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48742" y="360576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직원수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725722" y="3598667"/>
            <a:ext cx="2622141" cy="19037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64404" y="3599438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14" name="TextBox 113"/>
          <p:cNvSpPr txBox="1"/>
          <p:nvPr/>
        </p:nvSpPr>
        <p:spPr>
          <a:xfrm>
            <a:off x="92864" y="527557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기타정보</a:t>
            </a:r>
            <a:endParaRPr lang="ko-KR" altLang="en-US" sz="800" dirty="0"/>
          </a:p>
        </p:txBody>
      </p:sp>
      <p:sp>
        <p:nvSpPr>
          <p:cNvPr id="115" name="직사각형 114"/>
          <p:cNvSpPr/>
          <p:nvPr/>
        </p:nvSpPr>
        <p:spPr>
          <a:xfrm>
            <a:off x="718048" y="5337259"/>
            <a:ext cx="6078669" cy="118808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관련 뉴스 링크 등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25944" y="3885543"/>
            <a:ext cx="6078669" cy="5940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64348" y="3920213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0" y="393305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참고파일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66124" y="418256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 smtClean="0"/>
              <a:t>복리후생</a:t>
            </a:r>
            <a:r>
              <a:rPr lang="en-US" altLang="ko-KR" sz="800" u="sng" dirty="0" smtClean="0"/>
              <a:t>.doc</a:t>
            </a:r>
            <a:endParaRPr lang="ko-KR" altLang="en-US" sz="800" u="sng" dirty="0"/>
          </a:p>
        </p:txBody>
      </p:sp>
      <p:sp>
        <p:nvSpPr>
          <p:cNvPr id="121" name="TextBox 120"/>
          <p:cNvSpPr txBox="1"/>
          <p:nvPr/>
        </p:nvSpPr>
        <p:spPr>
          <a:xfrm>
            <a:off x="1557626" y="3918566"/>
            <a:ext cx="3464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회사소개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복리후생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기타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자료</a:t>
            </a:r>
            <a:endParaRPr lang="ko-KR" altLang="en-US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4024" y="119733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회사정</a:t>
            </a:r>
            <a:r>
              <a:rPr lang="ko-KR" altLang="en-US" sz="800" dirty="0"/>
              <a:t>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11811" y="4563150"/>
            <a:ext cx="6078669" cy="5940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50215" y="4597820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44132" y="457467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사업자등록증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662995" y="4860171"/>
            <a:ext cx="105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 smtClean="0"/>
              <a:t>사업자등록증</a:t>
            </a:r>
            <a:r>
              <a:rPr lang="en-US" altLang="ko-KR" sz="800" u="sng" dirty="0" smtClean="0"/>
              <a:t>.pdf</a:t>
            </a:r>
            <a:endParaRPr lang="ko-KR" altLang="en-US" sz="800" u="sng" dirty="0"/>
          </a:p>
        </p:txBody>
      </p:sp>
      <p:sp>
        <p:nvSpPr>
          <p:cNvPr id="81" name="직사각형 80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85" name="TextBox 84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86" name="TextBox 85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95" name="TextBox 9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신규등록 화면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신규등록</a:t>
            </a:r>
            <a:endParaRPr lang="ko-KR" altLang="en-US" sz="800" dirty="0"/>
          </a:p>
        </p:txBody>
      </p:sp>
      <p:sp>
        <p:nvSpPr>
          <p:cNvPr id="77" name="직사각형 58"/>
          <p:cNvSpPr/>
          <p:nvPr/>
        </p:nvSpPr>
        <p:spPr>
          <a:xfrm>
            <a:off x="755576" y="2636912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71"/>
          <p:cNvSpPr/>
          <p:nvPr/>
        </p:nvSpPr>
        <p:spPr>
          <a:xfrm>
            <a:off x="1619672" y="2636912"/>
            <a:ext cx="5184576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제조화학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r>
              <a:rPr lang="ko-KR" altLang="en-US" sz="800" dirty="0" smtClean="0">
                <a:solidFill>
                  <a:schemeClr val="tx1"/>
                </a:solidFill>
              </a:rPr>
              <a:t>전기전자제어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91" name="그룹 62"/>
          <p:cNvGrpSpPr/>
          <p:nvPr/>
        </p:nvGrpSpPr>
        <p:grpSpPr>
          <a:xfrm flipV="1">
            <a:off x="2806525" y="2708920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93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62"/>
          <p:cNvGrpSpPr/>
          <p:nvPr/>
        </p:nvGrpSpPr>
        <p:grpSpPr>
          <a:xfrm flipV="1">
            <a:off x="1536089" y="4244238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3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62"/>
          <p:cNvGrpSpPr/>
          <p:nvPr/>
        </p:nvGrpSpPr>
        <p:grpSpPr>
          <a:xfrm flipV="1">
            <a:off x="1619672" y="4941168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25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8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63845"/>
              </p:ext>
            </p:extLst>
          </p:nvPr>
        </p:nvGraphicFramePr>
        <p:xfrm>
          <a:off x="7164288" y="35997"/>
          <a:ext cx="194762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사업자등록증은 고객사의 담당자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관리자만 다운받을 수 있게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다른 사람들은</a:t>
                      </a:r>
                      <a:r>
                        <a:rPr lang="ko-KR" altLang="en-US" sz="900" baseline="0" dirty="0" smtClean="0"/>
                        <a:t> 입력되어 있는 사실만 볼 수 있게 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혹은 다운받을 수 있는 권한이 없다는 메시지</a:t>
                      </a:r>
                      <a:r>
                        <a:rPr lang="en-US" altLang="ko-KR" sz="900" baseline="0" dirty="0" smtClean="0"/>
                        <a:t>)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Rectangle 128"/>
          <p:cNvSpPr/>
          <p:nvPr/>
        </p:nvSpPr>
        <p:spPr>
          <a:xfrm>
            <a:off x="2267744" y="47971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0" y="4509120"/>
            <a:ext cx="687625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2967" y="1749666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직사각형 71"/>
          <p:cNvSpPr/>
          <p:nvPr/>
        </p:nvSpPr>
        <p:spPr>
          <a:xfrm>
            <a:off x="5787119" y="2046715"/>
            <a:ext cx="1008112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072" y="206142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우편번호</a:t>
            </a:r>
            <a:endParaRPr lang="ko-KR" altLang="en-US" sz="800" dirty="0"/>
          </a:p>
        </p:txBody>
      </p:sp>
      <p:sp>
        <p:nvSpPr>
          <p:cNvPr id="135" name="직사각형 40"/>
          <p:cNvSpPr/>
          <p:nvPr/>
        </p:nvSpPr>
        <p:spPr>
          <a:xfrm>
            <a:off x="4201800" y="1390886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강용오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412776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55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90"/>
          <p:cNvSpPr/>
          <p:nvPr/>
        </p:nvSpPr>
        <p:spPr>
          <a:xfrm>
            <a:off x="639250" y="1390402"/>
            <a:ext cx="6164998" cy="47028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71600" y="1484784"/>
          <a:ext cx="5569583" cy="4064008"/>
        </p:xfrm>
        <a:graphic>
          <a:graphicData uri="http://schemas.openxmlformats.org/drawingml/2006/table">
            <a:tbl>
              <a:tblPr/>
              <a:tblGrid>
                <a:gridCol w="736622"/>
                <a:gridCol w="1482228"/>
                <a:gridCol w="1590026"/>
                <a:gridCol w="1760707"/>
              </a:tblGrid>
              <a:tr h="1563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서비스업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호텔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여행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항공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외식업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식음료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웨딩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이벤트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AS·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카센터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주유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뷰티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미용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시설관리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경비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용역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레저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스포츠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여가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렌탈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임대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기타서비스업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화학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제어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석유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에너지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식품가공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반도체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LCD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섬유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패션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환경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농업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임업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자동차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목재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항공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우주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화장품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뷰티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금속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재료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철강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요업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생활용품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소비재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사무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기타제조업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복지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진료과목별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병원종류별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바이오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사회복지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유통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매장종류별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상품품목별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상사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운송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운수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물류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교육업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초중고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대학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유치원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교재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학습지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학원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어학원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기능학원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건설업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건설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건축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토목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시공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인테리어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조경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환경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부동산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임대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중개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IT·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통신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웹에이젼시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포털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인터넷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컨텐츠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쇼핑몰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오픈마켓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네트워크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통신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모바일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하드웨어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정보보안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백신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솔루션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SI·ERP·CRM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IT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컨설팅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게임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디자인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잡지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언론사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방송사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케이블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엔터테인먼트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전시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영화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음악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예술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문화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출판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캐릭터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애니메이션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디자인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금융업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금융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저축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캐피탈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여신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기타금융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증권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카드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협회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공공기관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공기업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협회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단체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법률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법무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특허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세무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연구소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컨설팅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조사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업종 찾아보기 화면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신규등록</a:t>
            </a:r>
            <a:endParaRPr lang="ko-KR" altLang="en-US" sz="800" dirty="0"/>
          </a:p>
        </p:txBody>
      </p:sp>
      <p:grpSp>
        <p:nvGrpSpPr>
          <p:cNvPr id="9" name="Group 8"/>
          <p:cNvGrpSpPr/>
          <p:nvPr/>
        </p:nvGrpSpPr>
        <p:grpSpPr>
          <a:xfrm>
            <a:off x="639250" y="1131153"/>
            <a:ext cx="6164998" cy="284649"/>
            <a:chOff x="639250" y="1131153"/>
            <a:chExt cx="5702238" cy="284649"/>
          </a:xfrm>
        </p:grpSpPr>
        <p:sp>
          <p:nvSpPr>
            <p:cNvPr id="10" name="직사각형 68"/>
            <p:cNvSpPr/>
            <p:nvPr/>
          </p:nvSpPr>
          <p:spPr>
            <a:xfrm>
              <a:off x="639250" y="1131153"/>
              <a:ext cx="5702238" cy="284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223" y="1167366"/>
              <a:ext cx="23936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업종찾기</a:t>
              </a:r>
              <a:endParaRPr lang="ko-KR" altLang="en-US" sz="700" b="1" dirty="0"/>
            </a:p>
          </p:txBody>
        </p:sp>
        <p:grpSp>
          <p:nvGrpSpPr>
            <p:cNvPr id="12" name="그룹 74"/>
            <p:cNvGrpSpPr/>
            <p:nvPr/>
          </p:nvGrpSpPr>
          <p:grpSpPr>
            <a:xfrm>
              <a:off x="6036868" y="1176390"/>
              <a:ext cx="191316" cy="191032"/>
              <a:chOff x="791580" y="4704593"/>
              <a:chExt cx="1188132" cy="1080120"/>
            </a:xfrm>
          </p:grpSpPr>
          <p:sp>
            <p:nvSpPr>
              <p:cNvPr id="13" name="직사각형 75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76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77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15"/>
          <p:cNvSpPr/>
          <p:nvPr/>
        </p:nvSpPr>
        <p:spPr>
          <a:xfrm>
            <a:off x="3419872" y="5661248"/>
            <a:ext cx="1015113" cy="25833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닫기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63845"/>
              </p:ext>
            </p:extLst>
          </p:nvPr>
        </p:nvGraphicFramePr>
        <p:xfrm>
          <a:off x="7164288" y="46157"/>
          <a:ext cx="194762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업종 복수 등록 가능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선택하는데로 박스에 입력됨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9008" y="702933"/>
            <a:ext cx="7023272" cy="59405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7427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신규등록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67427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 smtClean="0"/>
              <a:t>고객사</a:t>
            </a:r>
            <a:r>
              <a:rPr lang="ko-KR" altLang="en-US" sz="800" b="1" dirty="0" smtClean="0"/>
              <a:t> 신규등록</a:t>
            </a:r>
            <a:endParaRPr lang="ko-KR" altLang="en-US" sz="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194" y="135513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746789" y="1364252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91963" y="1340768"/>
            <a:ext cx="1872208" cy="2216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51603" y="136023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이메일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7427" y="164986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부서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2366481" y="1345168"/>
            <a:ext cx="1689378" cy="2172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30584" y="1124744"/>
            <a:ext cx="1188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담당자 정보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4371591" y="134029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핸드폰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729358" y="1695404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22597" y="169138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사무실번호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2366481" y="1676320"/>
            <a:ext cx="1053391" cy="2405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8813" y="167510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</a:t>
            </a:r>
            <a:r>
              <a:rPr lang="ko-KR" altLang="en-US" sz="800" dirty="0"/>
              <a:t>급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949169" y="1651185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6802" y="204886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기타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741442" y="2033802"/>
            <a:ext cx="6062805" cy="24307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담당자 성향 등 참고사항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66" name="직사각형 6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71" name="TextBox 70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73" name="TextBox 72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74" name="TextBox 73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신규등록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신규등록</a:t>
            </a:r>
            <a:endParaRPr lang="ko-KR" altLang="en-US" sz="800" dirty="0"/>
          </a:p>
        </p:txBody>
      </p:sp>
      <p:sp>
        <p:nvSpPr>
          <p:cNvPr id="88" name="직사각형 58"/>
          <p:cNvSpPr/>
          <p:nvPr/>
        </p:nvSpPr>
        <p:spPr>
          <a:xfrm>
            <a:off x="3209805" y="2420888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60305"/>
              </p:ext>
            </p:extLst>
          </p:nvPr>
        </p:nvGraphicFramePr>
        <p:xfrm>
          <a:off x="179512" y="2708920"/>
          <a:ext cx="6840762" cy="846423"/>
        </p:xfrm>
        <a:graphic>
          <a:graphicData uri="http://schemas.openxmlformats.org/drawingml/2006/table">
            <a:tbl>
              <a:tblPr/>
              <a:tblGrid>
                <a:gridCol w="782440"/>
                <a:gridCol w="369688"/>
                <a:gridCol w="936104"/>
                <a:gridCol w="792088"/>
                <a:gridCol w="648072"/>
                <a:gridCol w="720080"/>
                <a:gridCol w="360040"/>
                <a:gridCol w="432048"/>
                <a:gridCol w="720080"/>
                <a:gridCol w="1080122"/>
              </a:tblGrid>
              <a:tr h="2821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핸드폰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사무실번호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직책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Action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821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0100000@jala.com</a:t>
                      </a:r>
                      <a:endParaRPr lang="en-US" sz="7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010-1234-5678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경영지원팀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02-123-4567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대리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1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이영이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0100001@jala.com</a:t>
                      </a:r>
                      <a:endParaRPr lang="en-US" sz="7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010-1234-5679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경영지원팀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02-123-4568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과장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3599053" y="168667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</a:t>
            </a:r>
            <a:r>
              <a:rPr lang="ko-KR" altLang="en-US" sz="800" dirty="0"/>
              <a:t>책</a:t>
            </a:r>
          </a:p>
        </p:txBody>
      </p:sp>
      <p:sp>
        <p:nvSpPr>
          <p:cNvPr id="91" name="직사각형 83"/>
          <p:cNvSpPr/>
          <p:nvPr/>
        </p:nvSpPr>
        <p:spPr>
          <a:xfrm>
            <a:off x="4114696" y="1654508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0438" y="3573016"/>
            <a:ext cx="1188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계약현</a:t>
            </a:r>
            <a:r>
              <a:rPr lang="ko-KR" altLang="en-US" sz="800" dirty="0"/>
              <a:t>황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6624" y="382718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계약상태</a:t>
            </a:r>
            <a:endParaRPr lang="ko-KR" altLang="en-US" sz="800" dirty="0"/>
          </a:p>
        </p:txBody>
      </p:sp>
      <p:grpSp>
        <p:nvGrpSpPr>
          <p:cNvPr id="96" name="그룹 158"/>
          <p:cNvGrpSpPr/>
          <p:nvPr/>
        </p:nvGrpSpPr>
        <p:grpSpPr>
          <a:xfrm>
            <a:off x="703137" y="3791480"/>
            <a:ext cx="968616" cy="261610"/>
            <a:chOff x="658312" y="1094801"/>
            <a:chExt cx="968616" cy="261610"/>
          </a:xfrm>
        </p:grpSpPr>
        <p:sp>
          <p:nvSpPr>
            <p:cNvPr id="97" name="직사각형 159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영업중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99" name="직사각형 161"/>
          <p:cNvSpPr/>
          <p:nvPr/>
        </p:nvSpPr>
        <p:spPr>
          <a:xfrm>
            <a:off x="4191522" y="3835340"/>
            <a:ext cx="1026519" cy="2175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045" y="3862365"/>
            <a:ext cx="215170" cy="2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3585193" y="383764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계약일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39671" y="410688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결제조건</a:t>
            </a:r>
            <a:endParaRPr lang="ko-KR" altLang="en-US" sz="800" dirty="0"/>
          </a:p>
        </p:txBody>
      </p:sp>
      <p:sp>
        <p:nvSpPr>
          <p:cNvPr id="103" name="직사각형 168"/>
          <p:cNvSpPr/>
          <p:nvPr/>
        </p:nvSpPr>
        <p:spPr>
          <a:xfrm>
            <a:off x="4204569" y="4115044"/>
            <a:ext cx="1026519" cy="2175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98240" y="411735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보증기간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39671" y="444803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요율</a:t>
            </a:r>
            <a:endParaRPr lang="ko-KR" altLang="en-US" sz="800" dirty="0"/>
          </a:p>
        </p:txBody>
      </p:sp>
      <p:sp>
        <p:nvSpPr>
          <p:cNvPr id="106" name="직사각형 172"/>
          <p:cNvSpPr/>
          <p:nvPr/>
        </p:nvSpPr>
        <p:spPr>
          <a:xfrm>
            <a:off x="725089" y="5805264"/>
            <a:ext cx="6078669" cy="4320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3162" y="581678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계약메</a:t>
            </a:r>
            <a:r>
              <a:rPr lang="ko-KR" altLang="en-US" sz="800" dirty="0"/>
              <a:t>모</a:t>
            </a:r>
          </a:p>
        </p:txBody>
      </p:sp>
      <p:sp>
        <p:nvSpPr>
          <p:cNvPr id="108" name="직사각형 87"/>
          <p:cNvSpPr/>
          <p:nvPr/>
        </p:nvSpPr>
        <p:spPr>
          <a:xfrm>
            <a:off x="716184" y="4089934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직사각형 88"/>
          <p:cNvSpPr/>
          <p:nvPr/>
        </p:nvSpPr>
        <p:spPr>
          <a:xfrm>
            <a:off x="715683" y="4433442"/>
            <a:ext cx="743282" cy="2284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범위지정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89"/>
          <p:cNvSpPr/>
          <p:nvPr/>
        </p:nvSpPr>
        <p:spPr>
          <a:xfrm>
            <a:off x="1455580" y="4433442"/>
            <a:ext cx="74328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범위미지정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직사각형 90"/>
          <p:cNvSpPr/>
          <p:nvPr/>
        </p:nvSpPr>
        <p:spPr>
          <a:xfrm>
            <a:off x="2393084" y="4449981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275856" y="444868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115" name="직사각형 98"/>
          <p:cNvSpPr/>
          <p:nvPr/>
        </p:nvSpPr>
        <p:spPr>
          <a:xfrm>
            <a:off x="3491880" y="4458382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427984" y="443711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만원</a:t>
            </a:r>
            <a:endParaRPr lang="ko-KR" altLang="en-US" sz="800" dirty="0"/>
          </a:p>
        </p:txBody>
      </p:sp>
      <p:sp>
        <p:nvSpPr>
          <p:cNvPr id="118" name="직사각형 103"/>
          <p:cNvSpPr/>
          <p:nvPr/>
        </p:nvSpPr>
        <p:spPr>
          <a:xfrm>
            <a:off x="5592012" y="4489805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요율추가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04"/>
          <p:cNvSpPr/>
          <p:nvPr/>
        </p:nvSpPr>
        <p:spPr>
          <a:xfrm>
            <a:off x="4788024" y="4471837"/>
            <a:ext cx="550681" cy="2238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27130" y="449035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%</a:t>
            </a:r>
            <a:endParaRPr lang="ko-KR" altLang="en-US" sz="800" dirty="0"/>
          </a:p>
        </p:txBody>
      </p:sp>
      <p:sp>
        <p:nvSpPr>
          <p:cNvPr id="121" name="직사각형 114"/>
          <p:cNvSpPr/>
          <p:nvPr/>
        </p:nvSpPr>
        <p:spPr>
          <a:xfrm>
            <a:off x="2747024" y="6314303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직사각형 116"/>
          <p:cNvSpPr/>
          <p:nvPr/>
        </p:nvSpPr>
        <p:spPr>
          <a:xfrm>
            <a:off x="3642596" y="6309320"/>
            <a:ext cx="714123" cy="2353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고객사목록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직사각형 106"/>
          <p:cNvSpPr/>
          <p:nvPr/>
        </p:nvSpPr>
        <p:spPr>
          <a:xfrm>
            <a:off x="725579" y="5110698"/>
            <a:ext cx="6078669" cy="5940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07"/>
          <p:cNvSpPr/>
          <p:nvPr/>
        </p:nvSpPr>
        <p:spPr>
          <a:xfrm>
            <a:off x="775558" y="5145368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9952" y="512221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계약서</a:t>
            </a:r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77334" y="540771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 smtClean="0"/>
              <a:t>계약</a:t>
            </a:r>
            <a:r>
              <a:rPr lang="ko-KR" altLang="en-US" sz="800" u="sng" dirty="0"/>
              <a:t>서</a:t>
            </a:r>
            <a:r>
              <a:rPr lang="en-US" altLang="ko-KR" sz="800" u="sng" dirty="0" smtClean="0"/>
              <a:t>.doc</a:t>
            </a:r>
            <a:endParaRPr lang="ko-KR" altLang="en-US" sz="800" u="sng" dirty="0"/>
          </a:p>
        </p:txBody>
      </p:sp>
      <p:sp>
        <p:nvSpPr>
          <p:cNvPr id="140" name="Rectangle 139"/>
          <p:cNvSpPr/>
          <p:nvPr/>
        </p:nvSpPr>
        <p:spPr>
          <a:xfrm>
            <a:off x="0" y="4365104"/>
            <a:ext cx="687625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8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59640"/>
              </p:ext>
            </p:extLst>
          </p:nvPr>
        </p:nvGraphicFramePr>
        <p:xfrm>
          <a:off x="7164288" y="35997"/>
          <a:ext cx="19476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범위 미지정인 경우 금액 입력란은 비활성화 되고 </a:t>
                      </a:r>
                      <a:r>
                        <a:rPr lang="en-US" altLang="ko-KR" sz="900" dirty="0" smtClean="0"/>
                        <a:t>%</a:t>
                      </a:r>
                      <a:r>
                        <a:rPr lang="ko-KR" altLang="en-US" sz="900" dirty="0" smtClean="0"/>
                        <a:t>만 등록할 수 있게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계약서도 담당자와 관리자만 다운 받을 수 있게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다른 사람들은</a:t>
                      </a:r>
                      <a:r>
                        <a:rPr lang="ko-KR" altLang="en-US" sz="900" baseline="0" dirty="0" smtClean="0"/>
                        <a:t> 입력되어 있는 사실만 볼 수 있게 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혹은 다운받을 수 있는 권한이 없다는 메시지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7" name="Rectangle 86"/>
          <p:cNvSpPr/>
          <p:nvPr/>
        </p:nvSpPr>
        <p:spPr>
          <a:xfrm>
            <a:off x="737646" y="4752039"/>
            <a:ext cx="6066602" cy="26113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3,000~5,000 20%    , 5,000~10,000 15%     10,000~ 13%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372200" y="43651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grpSp>
        <p:nvGrpSpPr>
          <p:cNvPr id="95" name="그룹 62"/>
          <p:cNvGrpSpPr/>
          <p:nvPr/>
        </p:nvGrpSpPr>
        <p:grpSpPr>
          <a:xfrm flipV="1">
            <a:off x="1403648" y="5445224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62"/>
          <p:cNvGrpSpPr/>
          <p:nvPr/>
        </p:nvGrpSpPr>
        <p:grpSpPr>
          <a:xfrm flipV="1">
            <a:off x="1619672" y="484226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28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62"/>
          <p:cNvGrpSpPr/>
          <p:nvPr/>
        </p:nvGrpSpPr>
        <p:grpSpPr>
          <a:xfrm flipV="1">
            <a:off x="2672897" y="4841977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35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6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62"/>
          <p:cNvGrpSpPr/>
          <p:nvPr/>
        </p:nvGrpSpPr>
        <p:grpSpPr>
          <a:xfrm flipV="1">
            <a:off x="3474238" y="484226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41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/>
          <p:cNvSpPr/>
          <p:nvPr/>
        </p:nvSpPr>
        <p:spPr>
          <a:xfrm>
            <a:off x="0" y="5085184"/>
            <a:ext cx="687625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6012160" y="51571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6012160" y="3046100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저장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012160" y="3356992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516216" y="3356992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516216" y="3046100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삭제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0029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59640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고객사의 정보를 수정하는 경우 수정된 이력이 보임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8849" y="693850"/>
            <a:ext cx="7023272" cy="6047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07904" y="840003"/>
            <a:ext cx="690628" cy="23533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</a:t>
            </a:r>
            <a:r>
              <a:rPr lang="ko-KR" altLang="en-US" sz="800" dirty="0">
                <a:solidFill>
                  <a:schemeClr val="tx1"/>
                </a:solidFill>
              </a:rPr>
              <a:t>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247117" y="836712"/>
            <a:ext cx="759691" cy="23533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고객사</a:t>
            </a:r>
            <a:r>
              <a:rPr lang="ko-KR" altLang="en-US" sz="800" dirty="0" smtClean="0">
                <a:solidFill>
                  <a:schemeClr val="tx1"/>
                </a:solidFill>
              </a:rPr>
              <a:t> 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42763"/>
              </p:ext>
            </p:extLst>
          </p:nvPr>
        </p:nvGraphicFramePr>
        <p:xfrm>
          <a:off x="169352" y="1104740"/>
          <a:ext cx="6840762" cy="5143808"/>
        </p:xfrm>
        <a:graphic>
          <a:graphicData uri="http://schemas.openxmlformats.org/drawingml/2006/table">
            <a:tbl>
              <a:tblPr/>
              <a:tblGrid>
                <a:gridCol w="782440"/>
                <a:gridCol w="1173660"/>
                <a:gridCol w="782440"/>
                <a:gridCol w="782440"/>
                <a:gridCol w="782440"/>
                <a:gridCol w="782440"/>
                <a:gridCol w="782440"/>
                <a:gridCol w="336254"/>
                <a:gridCol w="636208"/>
              </a:tblGrid>
              <a:tr h="266483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회사정보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분류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해외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고객사명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JALA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신사업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기획부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주소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중국 상해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~ 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홈페이지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www.jala.com</a:t>
                      </a:r>
                      <a:endParaRPr lang="en-US" sz="7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대표자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Xiu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min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업종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화장품 제조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사업영역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화장품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바스용품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기업형태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대기업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설립년도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경쟁사</a:t>
                      </a: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아모레퍼시픽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직원수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5600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영업경로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링크드인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연락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참고파일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Jala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catalog.pptx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사업자등록증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사업자등록증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.pdf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3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68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변경정보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18-06-07 15:16:14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 등록</a:t>
                      </a:r>
                      <a:b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[18-06-15 55:17:54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 수정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담당자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이메일 수정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 정보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5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핸드폰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사무실번호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직책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53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0100000@jala.com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010-1234-5678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경영지원팀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02-123-4567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대리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성격이 급함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5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이영이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0100001@jala.com</a:t>
                      </a:r>
                      <a:endParaRPr lang="en-US" sz="7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010-1234-5679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경영지원팀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02-123-4568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과장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734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상세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9734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 smtClean="0"/>
              <a:t>고객사</a:t>
            </a:r>
            <a:r>
              <a:rPr lang="ko-KR" altLang="en-US" sz="800" b="1" dirty="0" smtClean="0"/>
              <a:t> 상세</a:t>
            </a:r>
            <a:endParaRPr lang="ko-KR" altLang="en-US" sz="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20" name="직사각형 19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5" name="TextBox 24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9" name="TextBox 28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상세 내용 확인 및 </a:t>
            </a:r>
            <a:r>
              <a:rPr lang="ko-KR" altLang="en-US" sz="900" dirty="0" err="1" smtClean="0"/>
              <a:t>컨택내용</a:t>
            </a:r>
            <a:r>
              <a:rPr lang="ko-KR" altLang="en-US" sz="900" dirty="0" smtClean="0"/>
              <a:t> 등록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상세</a:t>
            </a:r>
            <a:endParaRPr lang="ko-KR" altLang="en-US" sz="800" dirty="0"/>
          </a:p>
        </p:txBody>
      </p:sp>
      <p:sp>
        <p:nvSpPr>
          <p:cNvPr id="26" name="직사각형 13"/>
          <p:cNvSpPr/>
          <p:nvPr/>
        </p:nvSpPr>
        <p:spPr>
          <a:xfrm>
            <a:off x="4499992" y="848288"/>
            <a:ext cx="936104" cy="2160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담당자이관요청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7504" y="4725144"/>
            <a:ext cx="698477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/>
          <p:cNvSpPr/>
          <p:nvPr/>
        </p:nvSpPr>
        <p:spPr>
          <a:xfrm>
            <a:off x="6372200" y="43651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35" name="직사각형 13"/>
          <p:cNvSpPr/>
          <p:nvPr/>
        </p:nvSpPr>
        <p:spPr>
          <a:xfrm>
            <a:off x="5465548" y="836712"/>
            <a:ext cx="690628" cy="2353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429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5" name="TextBox 2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프로필 등록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프로필 등록 페이지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89442" y="256877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endParaRPr lang="ko-KR" altLang="en-US" sz="800" dirty="0"/>
          </a:p>
        </p:txBody>
      </p:sp>
      <p:graphicFrame>
        <p:nvGraphicFramePr>
          <p:cNvPr id="59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89361"/>
              </p:ext>
            </p:extLst>
          </p:nvPr>
        </p:nvGraphicFramePr>
        <p:xfrm>
          <a:off x="7164288" y="35997"/>
          <a:ext cx="194762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내 프로필을 클릭 시 등록된 프로필이 없는 경우 뜨는 메시지 클릭시 프로필 등록 페이지로 이동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일부터 </a:t>
                      </a:r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31</a:t>
                      </a:r>
                      <a:r>
                        <a:rPr lang="ko-KR" altLang="en-US" sz="900" dirty="0" smtClean="0"/>
                        <a:t>일까지 쌓이는 포인트 전체 누적분을 볼 수 있음</a:t>
                      </a:r>
                      <a:r>
                        <a:rPr lang="en-US" altLang="ko-KR" sz="900" dirty="0" smtClean="0"/>
                        <a:t>. 1</a:t>
                      </a:r>
                      <a:r>
                        <a:rPr lang="ko-KR" altLang="en-US" sz="900" dirty="0" smtClean="0"/>
                        <a:t>년이 지나면 다시 </a:t>
                      </a:r>
                      <a:r>
                        <a:rPr lang="en-US" altLang="ko-KR" sz="900" dirty="0" smtClean="0"/>
                        <a:t>0</a:t>
                      </a:r>
                      <a:r>
                        <a:rPr lang="ko-KR" altLang="en-US" sz="900" dirty="0" smtClean="0"/>
                        <a:t>에서 시작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2214" y="264739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785918" y="214311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등록된 프로필이 없습니다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74" name="직사각형 143"/>
          <p:cNvSpPr/>
          <p:nvPr/>
        </p:nvSpPr>
        <p:spPr>
          <a:xfrm>
            <a:off x="3071802" y="2738830"/>
            <a:ext cx="1500198" cy="28575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프로필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69884" y="2636912"/>
            <a:ext cx="1744992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6228184" y="476672"/>
            <a:ext cx="3768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012160" y="6926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5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1389" y="667296"/>
            <a:ext cx="7023272" cy="59503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06702"/>
              </p:ext>
            </p:extLst>
          </p:nvPr>
        </p:nvGraphicFramePr>
        <p:xfrm>
          <a:off x="121896" y="785028"/>
          <a:ext cx="6840762" cy="4176460"/>
        </p:xfrm>
        <a:graphic>
          <a:graphicData uri="http://schemas.openxmlformats.org/drawingml/2006/table">
            <a:tbl>
              <a:tblPr/>
              <a:tblGrid>
                <a:gridCol w="782440"/>
                <a:gridCol w="1956100"/>
                <a:gridCol w="782440"/>
                <a:gridCol w="782440"/>
                <a:gridCol w="782440"/>
                <a:gridCol w="782440"/>
                <a:gridCol w="972462"/>
              </a:tblGrid>
              <a:tr h="26441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계약현황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6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계약상태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06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05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결제일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입사 후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TT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 이내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보증기간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개월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20%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Recruiting Fee Contract_Jala.docx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547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계약메모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441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공고진행내역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441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채용공고명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Co-Work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추천수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6441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추천가능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2018-06-07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41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화장품 포장 및 박스 디자인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추천가능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2018-06-07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41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컨택내역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441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6441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 정리해서 보내 주기로 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939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연봉 관련 문의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2018-06-15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390389" y="2865108"/>
            <a:ext cx="547715" cy="19248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57984" y="2862653"/>
            <a:ext cx="522778" cy="1943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12160" y="3881368"/>
            <a:ext cx="950498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컨택내용등록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31962" y="5085184"/>
            <a:ext cx="3964283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36512" y="5369832"/>
            <a:ext cx="3968833" cy="11287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12" y="5121396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/>
              <a:t>컨택내용등록</a:t>
            </a:r>
            <a:endParaRPr lang="ko-KR" altLang="en-US" sz="7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09099" y="6138531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등록</a:t>
            </a:r>
            <a:endParaRPr lang="ko-KR" altLang="en-US" sz="700" dirty="0"/>
          </a:p>
        </p:txBody>
      </p:sp>
      <p:sp>
        <p:nvSpPr>
          <p:cNvPr id="14" name="직사각형 13"/>
          <p:cNvSpPr/>
          <p:nvPr/>
        </p:nvSpPr>
        <p:spPr>
          <a:xfrm>
            <a:off x="61037" y="5490459"/>
            <a:ext cx="3541096" cy="504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90212" y="6144514"/>
            <a:ext cx="864097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602133" y="5130419"/>
            <a:ext cx="252028" cy="200055"/>
            <a:chOff x="791580" y="4704593"/>
            <a:chExt cx="1188132" cy="1080120"/>
          </a:xfrm>
        </p:grpSpPr>
        <p:sp>
          <p:nvSpPr>
            <p:cNvPr id="17" name="직사각형 16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꺾인 연결선 20"/>
          <p:cNvCxnSpPr>
            <a:stCxn id="5" idx="1"/>
            <a:endCxn id="10" idx="0"/>
          </p:cNvCxnSpPr>
          <p:nvPr/>
        </p:nvCxnSpPr>
        <p:spPr>
          <a:xfrm rot="10800000" flipV="1">
            <a:off x="1950180" y="3999038"/>
            <a:ext cx="4061980" cy="10861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4" name="TextBox 33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상세 내용 확인 및 </a:t>
            </a:r>
            <a:r>
              <a:rPr lang="ko-KR" altLang="en-US" sz="900" dirty="0" err="1" smtClean="0"/>
              <a:t>컨택내용</a:t>
            </a:r>
            <a:r>
              <a:rPr lang="ko-KR" altLang="en-US" sz="900" dirty="0" smtClean="0"/>
              <a:t> 등록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상세</a:t>
            </a:r>
            <a:endParaRPr lang="ko-KR" altLang="en-US" sz="800" dirty="0"/>
          </a:p>
        </p:txBody>
      </p:sp>
      <p:sp>
        <p:nvSpPr>
          <p:cNvPr id="33" name="직사각형 12"/>
          <p:cNvSpPr/>
          <p:nvPr/>
        </p:nvSpPr>
        <p:spPr>
          <a:xfrm>
            <a:off x="3851920" y="5016467"/>
            <a:ext cx="432048" cy="2127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</a:t>
            </a:r>
            <a:r>
              <a:rPr lang="ko-KR" altLang="en-US" sz="800" dirty="0">
                <a:solidFill>
                  <a:schemeClr val="tx1"/>
                </a:solidFill>
              </a:rPr>
              <a:t>쇄</a:t>
            </a:r>
          </a:p>
        </p:txBody>
      </p:sp>
      <p:sp>
        <p:nvSpPr>
          <p:cNvPr id="37" name="직사각형 13"/>
          <p:cNvSpPr/>
          <p:nvPr/>
        </p:nvSpPr>
        <p:spPr>
          <a:xfrm>
            <a:off x="5441176" y="5006307"/>
            <a:ext cx="690628" cy="2353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14"/>
          <p:cNvSpPr/>
          <p:nvPr/>
        </p:nvSpPr>
        <p:spPr>
          <a:xfrm>
            <a:off x="6175109" y="5003016"/>
            <a:ext cx="759691" cy="23533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고객사</a:t>
            </a:r>
            <a:r>
              <a:rPr lang="ko-KR" altLang="en-US" sz="800" dirty="0" smtClean="0">
                <a:solidFill>
                  <a:schemeClr val="tx1"/>
                </a:solidFill>
              </a:rPr>
              <a:t> 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13"/>
          <p:cNvSpPr/>
          <p:nvPr/>
        </p:nvSpPr>
        <p:spPr>
          <a:xfrm>
            <a:off x="4355976" y="5013177"/>
            <a:ext cx="1050668" cy="2160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담당자이관요청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9"/>
          <p:cNvSpPr/>
          <p:nvPr/>
        </p:nvSpPr>
        <p:spPr>
          <a:xfrm>
            <a:off x="4504542" y="5448608"/>
            <a:ext cx="2227697" cy="2846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10"/>
          <p:cNvSpPr/>
          <p:nvPr/>
        </p:nvSpPr>
        <p:spPr>
          <a:xfrm>
            <a:off x="4499992" y="5733256"/>
            <a:ext cx="2232248" cy="93610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8515" y="5484820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담당자이관요청</a:t>
            </a:r>
            <a:endParaRPr lang="ko-KR" altLang="en-US" sz="7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5063" y="6325289"/>
            <a:ext cx="405049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등록</a:t>
            </a:r>
            <a:endParaRPr lang="ko-KR" altLang="en-US" sz="700" dirty="0"/>
          </a:p>
        </p:txBody>
      </p:sp>
      <p:sp>
        <p:nvSpPr>
          <p:cNvPr id="44" name="직사각형 13"/>
          <p:cNvSpPr/>
          <p:nvPr/>
        </p:nvSpPr>
        <p:spPr>
          <a:xfrm>
            <a:off x="4852410" y="5869852"/>
            <a:ext cx="1486627" cy="23941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새 담당자명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18957" y="6325289"/>
            <a:ext cx="504057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46" name="그룹 15"/>
          <p:cNvGrpSpPr/>
          <p:nvPr/>
        </p:nvGrpSpPr>
        <p:grpSpPr>
          <a:xfrm>
            <a:off x="6408203" y="5493843"/>
            <a:ext cx="252028" cy="200055"/>
            <a:chOff x="791580" y="4704593"/>
            <a:chExt cx="1188132" cy="1080120"/>
          </a:xfrm>
        </p:grpSpPr>
        <p:sp>
          <p:nvSpPr>
            <p:cNvPr id="47" name="직사각형 16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17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18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978997" y="5847655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2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59640"/>
              </p:ext>
            </p:extLst>
          </p:nvPr>
        </p:nvGraphicFramePr>
        <p:xfrm>
          <a:off x="7164288" y="35997"/>
          <a:ext cx="194762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고객사의 담당자가 자기가 맡고 있는 고객사를 다른 컨설턴트에게이관할 수 있음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관리자가 승인해야 최종 이관됨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283968" y="46531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54" name="Rectangle 53"/>
          <p:cNvSpPr/>
          <p:nvPr/>
        </p:nvSpPr>
        <p:spPr>
          <a:xfrm>
            <a:off x="4283968" y="5013176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Elbow Connector 55"/>
          <p:cNvCxnSpPr>
            <a:stCxn id="54" idx="2"/>
            <a:endCxn id="40" idx="0"/>
          </p:cNvCxnSpPr>
          <p:nvPr/>
        </p:nvCxnSpPr>
        <p:spPr>
          <a:xfrm rot="16200000" flipH="1">
            <a:off x="5129507" y="4959724"/>
            <a:ext cx="219408" cy="7583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95936" y="55172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18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2746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18297"/>
              </p:ext>
            </p:extLst>
          </p:nvPr>
        </p:nvGraphicFramePr>
        <p:xfrm>
          <a:off x="7164288" y="35997"/>
          <a:ext cx="1947628" cy="726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중요라고</a:t>
                      </a:r>
                      <a:r>
                        <a:rPr lang="ko-KR" altLang="en-US" sz="900" baseline="0" dirty="0" smtClean="0"/>
                        <a:t> 표시된 공지는 모든 공지사항의 가장 위에 표기됨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중요 공지는 </a:t>
                      </a:r>
                      <a:r>
                        <a:rPr lang="en-US" altLang="ko-KR" sz="900" baseline="0" dirty="0" smtClean="0"/>
                        <a:t>5</a:t>
                      </a:r>
                      <a:r>
                        <a:rPr lang="ko-KR" altLang="en-US" sz="900" baseline="0" dirty="0" smtClean="0"/>
                        <a:t>개까지 보여지고 </a:t>
                      </a:r>
                      <a:r>
                        <a:rPr lang="en-US" altLang="ko-KR" sz="900" baseline="0" dirty="0" smtClean="0"/>
                        <a:t>5</a:t>
                      </a:r>
                      <a:r>
                        <a:rPr lang="ko-KR" altLang="en-US" sz="900" baseline="0" dirty="0" smtClean="0"/>
                        <a:t>개 이상의 중요공지는 아래 목록에만 보이되 중요 표시가 되어 있음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한달 전 디폴트로 보여짐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중요 공지는 등록일 상관없음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8970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75110"/>
              </p:ext>
            </p:extLst>
          </p:nvPr>
        </p:nvGraphicFramePr>
        <p:xfrm>
          <a:off x="298743" y="1951072"/>
          <a:ext cx="6595141" cy="2651760"/>
        </p:xfrm>
        <a:graphic>
          <a:graphicData uri="http://schemas.openxmlformats.org/drawingml/2006/table">
            <a:tbl>
              <a:tblPr/>
              <a:tblGrid>
                <a:gridCol w="413022"/>
                <a:gridCol w="850127"/>
                <a:gridCol w="3382526"/>
                <a:gridCol w="875608"/>
                <a:gridCol w="1073858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사이트 오픈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2018-07-06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7984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공지사항 목록</a:t>
            </a:r>
            <a:endParaRPr lang="ko-KR" altLang="en-US" sz="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7984" y="703886"/>
            <a:ext cx="2129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공지사항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공지사항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3313827" y="1293107"/>
            <a:ext cx="1542088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키워드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1127" y="1299755"/>
            <a:ext cx="635532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18-06-24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5223" y="1297609"/>
            <a:ext cx="635532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18-07-25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99" y="1328178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555776" y="1304553"/>
            <a:ext cx="882307" cy="2318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통합검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95" y="1321072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878148" y="1292094"/>
            <a:ext cx="446000" cy="22976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94140" y="1655088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0869" y="162880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979982" y="4725144"/>
            <a:ext cx="1875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800" b="1" dirty="0" smtClean="0"/>
              <a:t> 2  &gt;&gt;</a:t>
            </a:r>
            <a:endParaRPr lang="ko-KR" altLang="en-US" sz="800" b="1" dirty="0"/>
          </a:p>
        </p:txBody>
      </p:sp>
      <p:sp>
        <p:nvSpPr>
          <p:cNvPr id="32" name="직사각형 3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298743" y="1705616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15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107504" y="130975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공지사항 목록 및 검색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공지사항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공지사항 목록</a:t>
            </a:r>
            <a:endParaRPr lang="ko-KR" alt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2123728" y="20608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251520" y="2163852"/>
            <a:ext cx="66967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1"/>
          <p:cNvSpPr/>
          <p:nvPr/>
        </p:nvSpPr>
        <p:spPr>
          <a:xfrm>
            <a:off x="1191685" y="4725678"/>
            <a:ext cx="5301693" cy="2507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2"/>
          <p:cNvSpPr/>
          <p:nvPr/>
        </p:nvSpPr>
        <p:spPr>
          <a:xfrm>
            <a:off x="1187624" y="5010327"/>
            <a:ext cx="5305878" cy="17991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49667" y="4761891"/>
            <a:ext cx="14501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공지 상세</a:t>
            </a:r>
            <a:endParaRPr lang="ko-KR" altLang="en-US" sz="7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24048" y="6716154"/>
            <a:ext cx="794759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6039323" y="4770914"/>
            <a:ext cx="231804" cy="176215"/>
            <a:chOff x="6012230" y="4819403"/>
            <a:chExt cx="258897" cy="200055"/>
          </a:xfrm>
        </p:grpSpPr>
        <p:sp>
          <p:nvSpPr>
            <p:cNvPr id="48" name="직사각형 8"/>
            <p:cNvSpPr/>
            <p:nvPr/>
          </p:nvSpPr>
          <p:spPr>
            <a:xfrm>
              <a:off x="6012230" y="4819403"/>
              <a:ext cx="258897" cy="200055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9"/>
            <p:cNvCxnSpPr/>
            <p:nvPr/>
          </p:nvCxnSpPr>
          <p:spPr>
            <a:xfrm>
              <a:off x="6012231" y="4823209"/>
              <a:ext cx="252028" cy="1962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10"/>
            <p:cNvCxnSpPr/>
            <p:nvPr/>
          </p:nvCxnSpPr>
          <p:spPr>
            <a:xfrm flipH="1">
              <a:off x="6012231" y="4819403"/>
              <a:ext cx="252028" cy="20005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72509"/>
              </p:ext>
            </p:extLst>
          </p:nvPr>
        </p:nvGraphicFramePr>
        <p:xfrm>
          <a:off x="1407814" y="5180956"/>
          <a:ext cx="4964386" cy="1268542"/>
        </p:xfrm>
        <a:graphic>
          <a:graphicData uri="http://schemas.openxmlformats.org/drawingml/2006/table">
            <a:tbl>
              <a:tblPr/>
              <a:tblGrid>
                <a:gridCol w="433259"/>
                <a:gridCol w="4531127"/>
              </a:tblGrid>
              <a:tr h="25371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2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 상무님 입사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555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안녕하세요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파트너스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임직원 여러분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일부로 조철수 상무님이 입사하셨습니다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여러분의 환영과 환대 바랍니다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6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첨부파일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2" name="Elbow Connector 61"/>
          <p:cNvCxnSpPr/>
          <p:nvPr/>
        </p:nvCxnSpPr>
        <p:spPr>
          <a:xfrm rot="5400000">
            <a:off x="2375756" y="3537012"/>
            <a:ext cx="2232248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6" name="TextBox 5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57" name="Rectangle 56"/>
          <p:cNvSpPr/>
          <p:nvPr/>
        </p:nvSpPr>
        <p:spPr>
          <a:xfrm>
            <a:off x="71120" y="1249328"/>
            <a:ext cx="23397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3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330347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관리자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4485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7362"/>
              </p:ext>
            </p:extLst>
          </p:nvPr>
        </p:nvGraphicFramePr>
        <p:xfrm>
          <a:off x="7164288" y="35997"/>
          <a:ext cx="19476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처음에는 계정만 만들어지고 실제 컨설턴트가 프로필 등록시 다른 항목이 채워짐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비활성화를 누르면 해당 계정이 비활성화 됨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비활성화된 계정에는 활성화 버튼이 생겨서 다시 누르면 활성화됨</a:t>
                      </a:r>
                      <a:r>
                        <a:rPr lang="en-US" altLang="ko-KR" sz="900" dirty="0" smtClean="0"/>
                        <a:t>(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계정 추가 누르면 추가 팝업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다음 페이지</a:t>
                      </a:r>
                      <a:r>
                        <a:rPr lang="en-US" altLang="ko-KR" sz="900" dirty="0" smtClean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009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182778"/>
              </p:ext>
            </p:extLst>
          </p:nvPr>
        </p:nvGraphicFramePr>
        <p:xfrm>
          <a:off x="126884" y="2492896"/>
          <a:ext cx="6879254" cy="2651760"/>
        </p:xfrm>
        <a:graphic>
          <a:graphicData uri="http://schemas.openxmlformats.org/drawingml/2006/table">
            <a:tbl>
              <a:tblPr/>
              <a:tblGrid>
                <a:gridCol w="556684"/>
                <a:gridCol w="648072"/>
                <a:gridCol w="432048"/>
                <a:gridCol w="864096"/>
                <a:gridCol w="720080"/>
                <a:gridCol w="792088"/>
                <a:gridCol w="1046032"/>
                <a:gridCol w="606718"/>
                <a:gridCol w="606718"/>
                <a:gridCol w="606718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계정아이디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전문분야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관리자메모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계정등록일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활성화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Gildong.hong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19650830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andrew.kang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반도체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김현웅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이영육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183" y="152489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계정</a:t>
            </a:r>
            <a:r>
              <a:rPr lang="ko-KR" altLang="en-US" sz="800" dirty="0"/>
              <a:t>활</a:t>
            </a:r>
            <a:r>
              <a:rPr lang="ko-KR" altLang="en-US" sz="800" dirty="0" smtClean="0"/>
              <a:t>성화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769364" y="1503534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활성화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136" y="185330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717232" y="1849020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90" y="183470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22" y="1827599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127427" y="1837445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1816519"/>
            <a:ext cx="62656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</a:t>
            </a:r>
            <a:r>
              <a:rPr lang="ko-KR" altLang="en-US" sz="800" dirty="0"/>
              <a:t>색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244288" y="1828049"/>
            <a:ext cx="1960745" cy="20391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키워드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77041" y="1826217"/>
            <a:ext cx="524045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검색</a:t>
            </a:r>
            <a:endParaRPr lang="ko-KR" alt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96496" y="222801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852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28" name="직사각형 27"/>
          <p:cNvSpPr/>
          <p:nvPr/>
        </p:nvSpPr>
        <p:spPr>
          <a:xfrm>
            <a:off x="6372200" y="220486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28929" y="220486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560995" y="5229780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컨설턴트 목록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컨설턴트 목록</a:t>
            </a:r>
            <a:endParaRPr lang="ko-KR" altLang="en-US" sz="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419872" y="147016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 명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4219145" y="1448805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55511" y="1505959"/>
            <a:ext cx="3859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37" name="직사각형 36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44" name="TextBox 43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6017156" y="5224849"/>
            <a:ext cx="95478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계정추가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목록 화면 및 계정 추가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컨설턴트 목록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2678440"/>
            <a:ext cx="71642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092280" y="26369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53" name="Rectangle 52"/>
          <p:cNvSpPr/>
          <p:nvPr/>
        </p:nvSpPr>
        <p:spPr>
          <a:xfrm>
            <a:off x="6444208" y="276060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44208" y="299695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54368" y="319265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54368" y="341884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64528" y="3645024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464528" y="386104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75576" y="407707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64528" y="429309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64528" y="452855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75576" y="474457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64528" y="496060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382360" y="361454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Rectangle 64"/>
          <p:cNvSpPr/>
          <p:nvPr/>
        </p:nvSpPr>
        <p:spPr>
          <a:xfrm>
            <a:off x="5868144" y="35730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6" name="Rectangle 65"/>
          <p:cNvSpPr/>
          <p:nvPr/>
        </p:nvSpPr>
        <p:spPr>
          <a:xfrm>
            <a:off x="5940152" y="5219040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436096" y="51571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" y="5445224"/>
            <a:ext cx="3203847" cy="1412776"/>
            <a:chOff x="1242320" y="1533560"/>
            <a:chExt cx="5148789" cy="1895440"/>
          </a:xfrm>
        </p:grpSpPr>
        <p:sp>
          <p:nvSpPr>
            <p:cNvPr id="69" name="직사각형 46"/>
            <p:cNvSpPr/>
            <p:nvPr/>
          </p:nvSpPr>
          <p:spPr>
            <a:xfrm>
              <a:off x="1256687" y="1533560"/>
              <a:ext cx="5134422" cy="28464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0" name="직사각형 47"/>
            <p:cNvSpPr/>
            <p:nvPr/>
          </p:nvSpPr>
          <p:spPr>
            <a:xfrm>
              <a:off x="1264205" y="1818209"/>
              <a:ext cx="5126904" cy="1610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42320" y="1569774"/>
              <a:ext cx="1404373" cy="26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계정 비활성화</a:t>
              </a:r>
              <a:endParaRPr lang="ko-KR" altLang="en-US" sz="700" b="1" dirty="0"/>
            </a:p>
          </p:txBody>
        </p:sp>
        <p:grpSp>
          <p:nvGrpSpPr>
            <p:cNvPr id="72" name="그룹 51"/>
            <p:cNvGrpSpPr/>
            <p:nvPr/>
          </p:nvGrpSpPr>
          <p:grpSpPr>
            <a:xfrm>
              <a:off x="6094609" y="1578796"/>
              <a:ext cx="224491" cy="200055"/>
              <a:chOff x="791580" y="4704593"/>
              <a:chExt cx="1188132" cy="1080120"/>
            </a:xfrm>
          </p:grpSpPr>
          <p:sp>
            <p:nvSpPr>
              <p:cNvPr id="76" name="직사각형 52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cxnSp>
            <p:nvCxnSpPr>
              <p:cNvPr id="77" name="직선 연결선 53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54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직사각형 1"/>
            <p:cNvSpPr/>
            <p:nvPr/>
          </p:nvSpPr>
          <p:spPr>
            <a:xfrm>
              <a:off x="1403648" y="1916832"/>
              <a:ext cx="4803206" cy="135816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강용오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700" dirty="0" err="1" smtClean="0">
                  <a:solidFill>
                    <a:schemeClr val="tx1"/>
                  </a:solidFill>
                </a:rPr>
                <a:t>andrew.kang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계정을 비활성화하시겠습니까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계정을 비활성화하는 경우 사용자의 시스템 접근이 제한됩니다 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93211" y="2997840"/>
              <a:ext cx="769684" cy="26840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확</a:t>
              </a:r>
              <a:r>
                <a:rPr lang="ko-KR" altLang="en-US" sz="700" dirty="0"/>
                <a:t>인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74323" y="3003823"/>
              <a:ext cx="769684" cy="2684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취소</a:t>
              </a:r>
              <a:endParaRPr lang="ko-KR" altLang="en-US" sz="7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779912" y="5445224"/>
            <a:ext cx="3203847" cy="1412776"/>
            <a:chOff x="1242320" y="1533560"/>
            <a:chExt cx="5148789" cy="1895440"/>
          </a:xfrm>
        </p:grpSpPr>
        <p:sp>
          <p:nvSpPr>
            <p:cNvPr id="80" name="직사각형 46"/>
            <p:cNvSpPr/>
            <p:nvPr/>
          </p:nvSpPr>
          <p:spPr>
            <a:xfrm>
              <a:off x="1256687" y="1533560"/>
              <a:ext cx="5134422" cy="28464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81" name="직사각형 47"/>
            <p:cNvSpPr/>
            <p:nvPr/>
          </p:nvSpPr>
          <p:spPr>
            <a:xfrm>
              <a:off x="1264205" y="1818209"/>
              <a:ext cx="5126904" cy="1610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42320" y="1569774"/>
              <a:ext cx="1404373" cy="26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계정 비성화</a:t>
              </a:r>
              <a:endParaRPr lang="ko-KR" altLang="en-US" sz="700" b="1" dirty="0"/>
            </a:p>
          </p:txBody>
        </p:sp>
        <p:grpSp>
          <p:nvGrpSpPr>
            <p:cNvPr id="83" name="그룹 51"/>
            <p:cNvGrpSpPr/>
            <p:nvPr/>
          </p:nvGrpSpPr>
          <p:grpSpPr>
            <a:xfrm>
              <a:off x="6094609" y="1578796"/>
              <a:ext cx="224491" cy="200055"/>
              <a:chOff x="791580" y="4704593"/>
              <a:chExt cx="1188132" cy="1080120"/>
            </a:xfrm>
          </p:grpSpPr>
          <p:sp>
            <p:nvSpPr>
              <p:cNvPr id="87" name="직사각형 52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cxnSp>
            <p:nvCxnSpPr>
              <p:cNvPr id="88" name="직선 연결선 53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54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1"/>
            <p:cNvSpPr/>
            <p:nvPr/>
          </p:nvSpPr>
          <p:spPr>
            <a:xfrm>
              <a:off x="1403648" y="1916832"/>
              <a:ext cx="4803206" cy="135816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강용오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700" dirty="0" err="1" smtClean="0">
                  <a:solidFill>
                    <a:schemeClr val="tx1"/>
                  </a:solidFill>
                </a:rPr>
                <a:t>andrew.kang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계정을 활성화하시겠습니까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계정을 활성화하는 경우 사용자의 시스템 접근이 가능합니다 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93211" y="2997840"/>
              <a:ext cx="769684" cy="26840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확</a:t>
              </a:r>
              <a:r>
                <a:rPr lang="ko-KR" altLang="en-US" sz="700" dirty="0"/>
                <a:t>인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74323" y="3003823"/>
              <a:ext cx="769684" cy="2684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취소</a:t>
              </a:r>
              <a:endParaRPr lang="ko-KR" altLang="en-US" sz="700" dirty="0"/>
            </a:p>
          </p:txBody>
        </p:sp>
      </p:grpSp>
      <p:cxnSp>
        <p:nvCxnSpPr>
          <p:cNvPr id="91" name="Elbow Connector 90"/>
          <p:cNvCxnSpPr>
            <a:stCxn id="64" idx="2"/>
            <a:endCxn id="80" idx="0"/>
          </p:cNvCxnSpPr>
          <p:nvPr/>
        </p:nvCxnSpPr>
        <p:spPr>
          <a:xfrm rot="5400000">
            <a:off x="5239023" y="3977851"/>
            <a:ext cx="1614656" cy="13200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4" idx="2"/>
            <a:endCxn id="69" idx="0"/>
          </p:cNvCxnSpPr>
          <p:nvPr/>
        </p:nvCxnSpPr>
        <p:spPr>
          <a:xfrm rot="5400000">
            <a:off x="3349068" y="2087896"/>
            <a:ext cx="1614656" cy="51000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4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51424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75283"/>
              </p:ext>
            </p:extLst>
          </p:nvPr>
        </p:nvGraphicFramePr>
        <p:xfrm>
          <a:off x="7164288" y="35997"/>
          <a:ext cx="1947628" cy="6493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976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13798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계정추가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3798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계정추가</a:t>
            </a:r>
            <a:endParaRPr lang="ko-KR" altLang="en-US" sz="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37" name="직사각형 36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47" name="직사각형 46"/>
          <p:cNvSpPr/>
          <p:nvPr/>
        </p:nvSpPr>
        <p:spPr>
          <a:xfrm>
            <a:off x="1256687" y="1533560"/>
            <a:ext cx="5134422" cy="28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264205" y="1818209"/>
            <a:ext cx="5126904" cy="18268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42320" y="1569773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계</a:t>
            </a:r>
            <a:r>
              <a:rPr lang="ko-KR" altLang="en-US" sz="700" b="1" dirty="0" smtClean="0"/>
              <a:t>정추가</a:t>
            </a:r>
            <a:endParaRPr lang="ko-KR" altLang="en-US" sz="7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893211" y="3281601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등록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3874324" y="3287584"/>
            <a:ext cx="769684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6094609" y="1578796"/>
            <a:ext cx="224491" cy="200055"/>
            <a:chOff x="791580" y="4704593"/>
            <a:chExt cx="1188132" cy="1080120"/>
          </a:xfrm>
        </p:grpSpPr>
        <p:sp>
          <p:nvSpPr>
            <p:cNvPr id="53" name="직사각형 52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241352" y="1927379"/>
            <a:ext cx="738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240723" y="2250308"/>
            <a:ext cx="738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계정아이디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1883046" y="1927880"/>
            <a:ext cx="2328914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83046" y="2239712"/>
            <a:ext cx="2328914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41352" y="2565484"/>
            <a:ext cx="738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887384" y="2554888"/>
            <a:ext cx="2328914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계정 추가 화면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컨설턴트 목록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계정추가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211960" y="2235344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@</a:t>
            </a:r>
            <a:r>
              <a:rPr lang="en-US" altLang="ko-KR" sz="800" dirty="0" err="1" smtClean="0"/>
              <a:t>kycg.co.kr</a:t>
            </a:r>
            <a:endParaRPr lang="ko-KR" altLang="en-US" sz="800" dirty="0"/>
          </a:p>
        </p:txBody>
      </p:sp>
      <p:sp>
        <p:nvSpPr>
          <p:cNvPr id="57" name="직사각형 46"/>
          <p:cNvSpPr/>
          <p:nvPr/>
        </p:nvSpPr>
        <p:spPr>
          <a:xfrm>
            <a:off x="2044202" y="3792423"/>
            <a:ext cx="3103862" cy="284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47"/>
          <p:cNvSpPr/>
          <p:nvPr/>
        </p:nvSpPr>
        <p:spPr>
          <a:xfrm>
            <a:off x="2051720" y="4077073"/>
            <a:ext cx="3096344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029835" y="3828636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계정 생성</a:t>
            </a:r>
            <a:endParaRPr lang="ko-KR" altLang="en-US" sz="700" b="1" dirty="0"/>
          </a:p>
        </p:txBody>
      </p:sp>
      <p:grpSp>
        <p:nvGrpSpPr>
          <p:cNvPr id="63" name="그룹 51"/>
          <p:cNvGrpSpPr/>
          <p:nvPr/>
        </p:nvGrpSpPr>
        <p:grpSpPr>
          <a:xfrm>
            <a:off x="4860032" y="3861048"/>
            <a:ext cx="224491" cy="200055"/>
            <a:chOff x="791580" y="4704593"/>
            <a:chExt cx="1188132" cy="1080120"/>
          </a:xfrm>
        </p:grpSpPr>
        <p:sp>
          <p:nvSpPr>
            <p:cNvPr id="64" name="직사각형 52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53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54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1"/>
          <p:cNvSpPr/>
          <p:nvPr/>
        </p:nvSpPr>
        <p:spPr>
          <a:xfrm>
            <a:off x="2154208" y="4164320"/>
            <a:ext cx="2884893" cy="83748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강용오 </a:t>
            </a:r>
            <a:r>
              <a:rPr lang="en-US" altLang="ko-KR" sz="1200" dirty="0" smtClean="0">
                <a:solidFill>
                  <a:schemeClr val="tx1"/>
                </a:solidFill>
                <a:hlinkClick r:id="rId4"/>
              </a:rPr>
              <a:t>Andrew.kang@kycg.co.kr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계정이 생성되었습니다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47864" y="4740384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</a:t>
            </a:r>
            <a:r>
              <a:rPr lang="ko-KR" altLang="en-US" sz="700" dirty="0"/>
              <a:t>인</a:t>
            </a:r>
          </a:p>
        </p:txBody>
      </p:sp>
      <p:cxnSp>
        <p:nvCxnSpPr>
          <p:cNvPr id="76" name="Elbow Connector 75"/>
          <p:cNvCxnSpPr>
            <a:stCxn id="50" idx="2"/>
          </p:cNvCxnSpPr>
          <p:nvPr/>
        </p:nvCxnSpPr>
        <p:spPr>
          <a:xfrm rot="16200000" flipH="1">
            <a:off x="3175389" y="3584320"/>
            <a:ext cx="523408" cy="318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1247174" y="2884884"/>
            <a:ext cx="738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직급</a:t>
            </a:r>
            <a:endParaRPr lang="ko-KR" altLang="en-US" sz="800" dirty="0"/>
          </a:p>
        </p:txBody>
      </p:sp>
      <p:sp>
        <p:nvSpPr>
          <p:cNvPr id="77" name="직사각형 66"/>
          <p:cNvSpPr/>
          <p:nvPr/>
        </p:nvSpPr>
        <p:spPr>
          <a:xfrm>
            <a:off x="1893206" y="2874288"/>
            <a:ext cx="2328914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23928" y="285293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887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69039" y="6469305"/>
            <a:ext cx="551233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닫기</a:t>
            </a:r>
            <a:endParaRPr lang="ko-KR" altLang="en-US" sz="700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69327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 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컨설턴트 상세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4" name="직사각형 13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8" name="TextBox 17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0" name="TextBox 19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25" name="TextBox 24"/>
          <p:cNvSpPr txBox="1"/>
          <p:nvPr/>
        </p:nvSpPr>
        <p:spPr>
          <a:xfrm>
            <a:off x="5892975" y="6469305"/>
            <a:ext cx="551233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저</a:t>
            </a:r>
            <a:r>
              <a:rPr lang="ko-KR" altLang="en-US" sz="700" dirty="0"/>
              <a:t>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계정 추가 화면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컨설턴트 목록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컨설턴트 상세</a:t>
            </a:r>
            <a:endParaRPr lang="ko-KR" altLang="en-US" sz="800" dirty="0"/>
          </a:p>
        </p:txBody>
      </p:sp>
      <p:graphicFrame>
        <p:nvGraphicFramePr>
          <p:cNvPr id="31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57652"/>
              </p:ext>
            </p:extLst>
          </p:nvPr>
        </p:nvGraphicFramePr>
        <p:xfrm>
          <a:off x="107504" y="1052736"/>
          <a:ext cx="6911112" cy="5347347"/>
        </p:xfrm>
        <a:graphic>
          <a:graphicData uri="http://schemas.openxmlformats.org/drawingml/2006/table">
            <a:tbl>
              <a:tblPr/>
              <a:tblGrid>
                <a:gridCol w="524326"/>
                <a:gridCol w="524326"/>
                <a:gridCol w="1887943"/>
                <a:gridCol w="1887943"/>
                <a:gridCol w="1008111"/>
                <a:gridCol w="1078463"/>
              </a:tblGrid>
              <a:tr h="27099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기본정보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 이메일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hlinkClick r:id="rId3"/>
                        </a:rPr>
                        <a:t>0000@kycg.co.kr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개인 이메일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3"/>
                        </a:rPr>
                        <a:t>0000@naver.com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1969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****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연락처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01048686088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32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6">
                  <a:txBody>
                    <a:bodyPr/>
                    <a:lstStyle/>
                    <a:p>
                      <a:r>
                        <a:rPr lang="en-US" altLang="ko-KR" sz="800" dirty="0" smtClean="0"/>
                        <a:t>2. </a:t>
                      </a:r>
                      <a:r>
                        <a:rPr lang="ko-KR" altLang="en-US" sz="800" dirty="0" smtClean="0"/>
                        <a:t>학력사항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학교구분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학교명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전공명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졸업여부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최종학력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0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국제정치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●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성균관대학교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정치외교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○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경력사항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재직기업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이상네트웍스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이상글로벌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시스코시스템즈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황금에스티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전문분야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기획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네트워킹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512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상세경력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595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자기소개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288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관리자메모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4"/>
          <p:cNvSpPr/>
          <p:nvPr/>
        </p:nvSpPr>
        <p:spPr>
          <a:xfrm>
            <a:off x="5348801" y="1487634"/>
            <a:ext cx="136815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259632" y="6093296"/>
            <a:ext cx="5688632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75283"/>
              </p:ext>
            </p:extLst>
          </p:nvPr>
        </p:nvGraphicFramePr>
        <p:xfrm>
          <a:off x="7164288" y="35997"/>
          <a:ext cx="1947628" cy="663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관리자 메모를 넣어서 저장할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1259632" y="56612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5908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모든 컨설턴트들의 업무로그를 확인 가능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업무 </a:t>
            </a:r>
            <a:r>
              <a:rPr lang="ko-KR" altLang="en-US" sz="800" b="1" dirty="0" err="1" smtClean="0"/>
              <a:t>히스토리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컽설턴트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935" y="152489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로그종류</a:t>
            </a:r>
            <a:endParaRPr lang="ko-KR" altLang="en-US" sz="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56576" y="1484784"/>
            <a:ext cx="968616" cy="261610"/>
            <a:chOff x="658312" y="1094801"/>
            <a:chExt cx="968616" cy="261610"/>
          </a:xfrm>
        </p:grpSpPr>
        <p:sp>
          <p:nvSpPr>
            <p:cNvPr id="14" name="직사각형 1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491880" y="153909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컨설턴</a:t>
            </a:r>
            <a:r>
              <a:rPr lang="ko-KR" altLang="en-US" sz="800"/>
              <a:t>트</a:t>
            </a:r>
            <a:r>
              <a:rPr lang="ko-KR" altLang="en-US" sz="800" smtClean="0"/>
              <a:t>명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681" y="18149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38777" y="181063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5" y="1796321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67" y="178921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48972" y="179906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8542" y="18049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상세내</a:t>
            </a:r>
            <a:r>
              <a:rPr lang="ko-KR" altLang="en-US" sz="800"/>
              <a:t>용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4228943" y="1816519"/>
            <a:ext cx="1960745" cy="1982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61696" y="1814687"/>
            <a:ext cx="524045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검색</a:t>
            </a:r>
            <a:endParaRPr lang="ko-KR" alt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130008" y="222801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7" y="2492896"/>
          <a:ext cx="6790669" cy="1104900"/>
        </p:xfrm>
        <a:graphic>
          <a:graphicData uri="http://schemas.openxmlformats.org/drawingml/2006/table">
            <a:tbl>
              <a:tblPr/>
              <a:tblGrid>
                <a:gridCol w="903136"/>
                <a:gridCol w="1669087"/>
                <a:gridCol w="605901"/>
                <a:gridCol w="868840"/>
                <a:gridCol w="2743705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로그종류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로그시간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컨설턴트명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직원계정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상세정보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2018-07-13  11:24:11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인재상세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14:36:11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(1977: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13:01:11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11:24:11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47966" y="3763217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220486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220486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37" name="직사각형 36"/>
          <p:cNvSpPr/>
          <p:nvPr/>
        </p:nvSpPr>
        <p:spPr>
          <a:xfrm>
            <a:off x="4240699" y="1520564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강용오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6" name="TextBox 55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</a:t>
            </a:r>
            <a:r>
              <a:rPr lang="ko-KR" altLang="en-US" sz="900" dirty="0" err="1" smtClean="0"/>
              <a:t>업무히스토리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3491880" y="1443256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20072" y="12687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155679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모든 컨설턴트들의 기간 내 쌓인 포인트를 볼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포인트 관리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컽설턴트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포인트 관리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935" y="152489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포인트 관리</a:t>
            </a:r>
            <a:endParaRPr lang="ko-KR" altLang="en-US" sz="800" dirty="0"/>
          </a:p>
        </p:txBody>
      </p:sp>
      <p:grpSp>
        <p:nvGrpSpPr>
          <p:cNvPr id="2" name="그룹 12"/>
          <p:cNvGrpSpPr/>
          <p:nvPr/>
        </p:nvGrpSpPr>
        <p:grpSpPr>
          <a:xfrm>
            <a:off x="756576" y="1484784"/>
            <a:ext cx="968616" cy="261610"/>
            <a:chOff x="658312" y="1094801"/>
            <a:chExt cx="968616" cy="261610"/>
          </a:xfrm>
        </p:grpSpPr>
        <p:sp>
          <p:nvSpPr>
            <p:cNvPr id="14" name="직사각형 1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491880" y="153909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컨설턴</a:t>
            </a:r>
            <a:r>
              <a:rPr lang="ko-KR" altLang="en-US" sz="800"/>
              <a:t>트</a:t>
            </a:r>
            <a:r>
              <a:rPr lang="ko-KR" altLang="en-US" sz="800" smtClean="0"/>
              <a:t>명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681" y="18149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38777" y="181063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5" y="1796321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67" y="178921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48972" y="179906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0008" y="222801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7" y="2492896"/>
          <a:ext cx="6790669" cy="1104900"/>
        </p:xfrm>
        <a:graphic>
          <a:graphicData uri="http://schemas.openxmlformats.org/drawingml/2006/table">
            <a:tbl>
              <a:tblPr/>
              <a:tblGrid>
                <a:gridCol w="903136"/>
                <a:gridCol w="1669087"/>
                <a:gridCol w="605901"/>
                <a:gridCol w="868840"/>
                <a:gridCol w="2743705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포인트종류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컨설턴트명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직원계정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포인트 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 프로필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컨택내용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기타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47966" y="3763217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220486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220486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grpSp>
        <p:nvGrpSpPr>
          <p:cNvPr id="6" name="그룹 35"/>
          <p:cNvGrpSpPr/>
          <p:nvPr/>
        </p:nvGrpSpPr>
        <p:grpSpPr>
          <a:xfrm>
            <a:off x="4240699" y="1501814"/>
            <a:ext cx="968616" cy="261610"/>
            <a:chOff x="658312" y="1094801"/>
            <a:chExt cx="968616" cy="261610"/>
          </a:xfrm>
        </p:grpSpPr>
        <p:sp>
          <p:nvSpPr>
            <p:cNvPr id="37" name="직사각형 3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강용오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6" name="TextBox 55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</a:t>
            </a:r>
            <a:r>
              <a:rPr lang="ko-KR" altLang="en-US" sz="900" dirty="0" err="1" smtClean="0"/>
              <a:t>업무히스토리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3491880" y="1443256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20072" y="12687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20072" y="220486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b="1" dirty="0" smtClean="0"/>
              <a:t>포인트 합계</a:t>
            </a:r>
            <a:r>
              <a:rPr lang="en-US" altLang="ko-KR" sz="800" b="1" dirty="0" smtClean="0"/>
              <a:t>: 30</a:t>
            </a:r>
            <a:endParaRPr lang="ko-KR" altLang="en-US" sz="800" b="1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155679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모든 컨설턴트는 한달 동안 인재를 검색할 수 있는 수가 정해져 있음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일단 모든 컨설턴트가 </a:t>
                      </a:r>
                      <a:r>
                        <a:rPr lang="en-US" altLang="ko-KR" sz="900" dirty="0" smtClean="0"/>
                        <a:t>30</a:t>
                      </a:r>
                      <a:r>
                        <a:rPr lang="ko-KR" altLang="en-US" sz="900" dirty="0" smtClean="0"/>
                        <a:t>개가 디폴트 되어 있으나 관리자가 임의로 늘려 줄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전년도에 인재를 등록한 건수를 합산하여 </a:t>
                      </a:r>
                      <a:r>
                        <a:rPr lang="en-US" altLang="ko-KR" sz="900" dirty="0" smtClean="0"/>
                        <a:t>/12(</a:t>
                      </a:r>
                      <a:r>
                        <a:rPr lang="ko-KR" altLang="en-US" sz="900" dirty="0" smtClean="0"/>
                        <a:t>개월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를 하여</a:t>
                      </a:r>
                      <a:r>
                        <a:rPr lang="ko-KR" altLang="en-US" sz="900" baseline="0" dirty="0" smtClean="0"/>
                        <a:t> 전년도 보너스 추가 건수를 부여함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예를 들어 작년에 </a:t>
                      </a:r>
                      <a:r>
                        <a:rPr lang="en-US" altLang="ko-KR" sz="900" baseline="0" dirty="0" smtClean="0"/>
                        <a:t>360</a:t>
                      </a:r>
                      <a:r>
                        <a:rPr lang="ko-KR" altLang="en-US" sz="900" baseline="0" dirty="0" smtClean="0"/>
                        <a:t>개의 인재를 등록하였다면 올해는 매달 </a:t>
                      </a:r>
                      <a:r>
                        <a:rPr lang="en-US" altLang="ko-KR" sz="900" baseline="0" dirty="0" smtClean="0"/>
                        <a:t>30</a:t>
                      </a:r>
                      <a:r>
                        <a:rPr lang="ko-KR" altLang="en-US" sz="900" baseline="0" dirty="0" smtClean="0"/>
                        <a:t>개의 보너스 건수를 얻게 됨</a:t>
                      </a:r>
                      <a:r>
                        <a:rPr lang="en-US" altLang="ko-KR" sz="900" baseline="0" dirty="0" smtClean="0"/>
                        <a:t>.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한달 동안 인재를 등록하는 숫자가 바로 인재 검색수 관리에 반영되어 그 달에 추가로 검색할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즉 </a:t>
                      </a:r>
                      <a:r>
                        <a:rPr lang="ko-KR" altLang="en-US" sz="900" baseline="0" dirty="0" smtClean="0"/>
                        <a:t> 원래 한달 검색 가능</a:t>
                      </a:r>
                      <a:r>
                        <a:rPr lang="ko-KR" altLang="en-US" sz="900" dirty="0" smtClean="0"/>
                        <a:t> 건수는 </a:t>
                      </a:r>
                      <a:r>
                        <a:rPr lang="en-US" altLang="ko-KR" sz="900" dirty="0" smtClean="0"/>
                        <a:t>30</a:t>
                      </a:r>
                      <a:r>
                        <a:rPr lang="ko-KR" altLang="en-US" sz="900" dirty="0" smtClean="0"/>
                        <a:t>개였으나 오늘 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개 인재를 등록했으면 가능수는 </a:t>
                      </a:r>
                      <a:r>
                        <a:rPr lang="en-US" altLang="ko-KR" sz="900" dirty="0" smtClean="0"/>
                        <a:t>31</a:t>
                      </a:r>
                      <a:r>
                        <a:rPr lang="ko-KR" altLang="en-US" sz="900" dirty="0" smtClean="0"/>
                        <a:t>개가 됨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이 추가 건수는 매달 초기화 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검색수 관리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컽설턴트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검색수 관리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122058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컨설턴</a:t>
            </a:r>
            <a:r>
              <a:rPr lang="ko-KR" altLang="en-US" sz="800"/>
              <a:t>트</a:t>
            </a:r>
            <a:r>
              <a:rPr lang="ko-KR" altLang="en-US" sz="800" smtClean="0"/>
              <a:t>명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30008" y="1500753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7" y="1772816"/>
          <a:ext cx="6757158" cy="1104900"/>
        </p:xfrm>
        <a:graphic>
          <a:graphicData uri="http://schemas.openxmlformats.org/drawingml/2006/table">
            <a:tbl>
              <a:tblPr/>
              <a:tblGrid>
                <a:gridCol w="374765"/>
                <a:gridCol w="657581"/>
                <a:gridCol w="1116299"/>
                <a:gridCol w="1728192"/>
                <a:gridCol w="1363951"/>
                <a:gridCol w="1516370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컨설턴트명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한달 기본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전년도 보너스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추가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총 가능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892743" y="400506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148478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148478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grpSp>
        <p:nvGrpSpPr>
          <p:cNvPr id="6" name="그룹 35"/>
          <p:cNvGrpSpPr/>
          <p:nvPr/>
        </p:nvGrpSpPr>
        <p:grpSpPr>
          <a:xfrm>
            <a:off x="1072347" y="1183302"/>
            <a:ext cx="968616" cy="261610"/>
            <a:chOff x="658312" y="1094801"/>
            <a:chExt cx="968616" cy="261610"/>
          </a:xfrm>
        </p:grpSpPr>
        <p:sp>
          <p:nvSpPr>
            <p:cNvPr id="37" name="직사각형 3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6" name="TextBox 55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</a:t>
            </a:r>
            <a:r>
              <a:rPr lang="ko-KR" altLang="en-US" sz="900" dirty="0" err="1" smtClean="0"/>
              <a:t>업무히스토리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323528" y="1124744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51720" y="9502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23828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직사각형 46"/>
          <p:cNvSpPr/>
          <p:nvPr/>
        </p:nvSpPr>
        <p:spPr>
          <a:xfrm>
            <a:off x="2288979" y="4034270"/>
            <a:ext cx="2311774" cy="284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47"/>
          <p:cNvSpPr/>
          <p:nvPr/>
        </p:nvSpPr>
        <p:spPr>
          <a:xfrm>
            <a:off x="2296497" y="4318919"/>
            <a:ext cx="2304256" cy="10542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274612" y="4070483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한달 기본 건수</a:t>
            </a:r>
            <a:endParaRPr lang="ko-KR" altLang="en-US" sz="700" b="1" dirty="0"/>
          </a:p>
        </p:txBody>
      </p:sp>
      <p:grpSp>
        <p:nvGrpSpPr>
          <p:cNvPr id="69" name="그룹 51"/>
          <p:cNvGrpSpPr/>
          <p:nvPr/>
        </p:nvGrpSpPr>
        <p:grpSpPr>
          <a:xfrm>
            <a:off x="4189025" y="4072415"/>
            <a:ext cx="224491" cy="200055"/>
            <a:chOff x="791580" y="4704593"/>
            <a:chExt cx="1188132" cy="1080120"/>
          </a:xfrm>
        </p:grpSpPr>
        <p:sp>
          <p:nvSpPr>
            <p:cNvPr id="70" name="직사각형 52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53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54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직사각형 1"/>
          <p:cNvSpPr/>
          <p:nvPr/>
        </p:nvSpPr>
        <p:spPr>
          <a:xfrm>
            <a:off x="2398986" y="4406167"/>
            <a:ext cx="2057752" cy="8230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27784" y="4941168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변경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2481153" y="4484143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 smtClean="0">
              <a:solidFill>
                <a:srgbClr val="000000"/>
              </a:solidFill>
            </a:endParaRPr>
          </a:p>
          <a:p>
            <a:r>
              <a:rPr lang="ko-KR" altLang="en-US" sz="800" dirty="0" smtClean="0">
                <a:solidFill>
                  <a:srgbClr val="000000"/>
                </a:solidFill>
              </a:rPr>
              <a:t>한달 기본 인재 검색가능 건수</a:t>
            </a:r>
          </a:p>
        </p:txBody>
      </p:sp>
      <p:sp>
        <p:nvSpPr>
          <p:cNvPr id="77" name="직사각형 33"/>
          <p:cNvSpPr/>
          <p:nvPr/>
        </p:nvSpPr>
        <p:spPr>
          <a:xfrm>
            <a:off x="3972257" y="4601448"/>
            <a:ext cx="383719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5056" y="2040528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ectangle 78"/>
          <p:cNvSpPr/>
          <p:nvPr/>
        </p:nvSpPr>
        <p:spPr>
          <a:xfrm>
            <a:off x="375216" y="1793136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79"/>
          <p:cNvSpPr/>
          <p:nvPr/>
        </p:nvSpPr>
        <p:spPr>
          <a:xfrm>
            <a:off x="365056" y="2266712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ectangle 80"/>
          <p:cNvSpPr/>
          <p:nvPr/>
        </p:nvSpPr>
        <p:spPr>
          <a:xfrm>
            <a:off x="375216" y="2482736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81"/>
          <p:cNvSpPr/>
          <p:nvPr/>
        </p:nvSpPr>
        <p:spPr>
          <a:xfrm>
            <a:off x="385376" y="2708920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Elbow Connector 83"/>
          <p:cNvCxnSpPr>
            <a:stCxn id="78" idx="3"/>
            <a:endCxn id="67" idx="1"/>
          </p:cNvCxnSpPr>
          <p:nvPr/>
        </p:nvCxnSpPr>
        <p:spPr>
          <a:xfrm>
            <a:off x="509072" y="2112536"/>
            <a:ext cx="1787425" cy="27335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491880" y="4941168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86" name="TextBox 85"/>
          <p:cNvSpPr txBox="1"/>
          <p:nvPr/>
        </p:nvSpPr>
        <p:spPr>
          <a:xfrm>
            <a:off x="292160" y="198795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√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987824" y="2996952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4932040" y="1536472"/>
            <a:ext cx="1264776" cy="164336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한달 기본 건수 변경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905777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42820"/>
              </p:ext>
            </p:extLst>
          </p:nvPr>
        </p:nvGraphicFramePr>
        <p:xfrm>
          <a:off x="7164288" y="35997"/>
          <a:ext cx="194762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채용공고 비활성화하면 컨설턴트들의 채용공고목록에 검색되지 않음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다시 활성화화면 채용공고에 검색됨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채용공고의 모든 내용에 대해 관리자는 수정 가능</a:t>
                      </a:r>
                      <a:r>
                        <a:rPr lang="en-US" altLang="ko-KR" sz="900" dirty="0" smtClean="0"/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009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 목록</a:t>
            </a:r>
            <a:endParaRPr lang="ko-KR" altLang="en-US" sz="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11866"/>
              </p:ext>
            </p:extLst>
          </p:nvPr>
        </p:nvGraphicFramePr>
        <p:xfrm>
          <a:off x="152769" y="2419466"/>
          <a:ext cx="6883988" cy="302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34"/>
                <a:gridCol w="534978"/>
                <a:gridCol w="1136828"/>
                <a:gridCol w="601850"/>
                <a:gridCol w="735595"/>
                <a:gridCol w="601850"/>
                <a:gridCol w="802467"/>
                <a:gridCol w="913336"/>
                <a:gridCol w="624725"/>
                <a:gridCol w="624725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채용공고명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접수 마감일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Co-Work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여부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활성화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삼성</a:t>
                      </a:r>
                      <a:r>
                        <a:rPr lang="en-US" altLang="ko-KR" sz="800" dirty="0" smtClean="0"/>
                        <a:t>SDS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/>
                        <a:t>Agile</a:t>
                      </a:r>
                      <a:r>
                        <a:rPr lang="en-US" altLang="ko-KR" sz="800" u="sng" baseline="0" dirty="0" smtClean="0"/>
                        <a:t> </a:t>
                      </a:r>
                      <a:r>
                        <a:rPr lang="ko-KR" altLang="en-US" sz="800" u="sng" baseline="0" dirty="0" smtClean="0"/>
                        <a:t>전문가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진행중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2018-07-01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2018-07-31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7504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채용공고 목록</a:t>
            </a:r>
            <a:endParaRPr lang="ko-KR" altLang="en-US" sz="800" b="1" dirty="0"/>
          </a:p>
        </p:txBody>
      </p:sp>
      <p:sp>
        <p:nvSpPr>
          <p:cNvPr id="16" name="직사각형 15"/>
          <p:cNvSpPr/>
          <p:nvPr/>
        </p:nvSpPr>
        <p:spPr>
          <a:xfrm>
            <a:off x="6397871" y="213945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65149" y="2110063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2536604" y="5505657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9583" y="2204656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>
                <a:solidFill>
                  <a:srgbClr val="FF0000"/>
                </a:solidFill>
              </a:rPr>
              <a:t>2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,789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44" name="직사각형 43"/>
          <p:cNvSpPr/>
          <p:nvPr/>
        </p:nvSpPr>
        <p:spPr>
          <a:xfrm>
            <a:off x="827584" y="1166481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고객사명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73891" y="1884928"/>
            <a:ext cx="2433581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키워드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19872" y="1128549"/>
            <a:ext cx="784766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담당자명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57184" y="1124744"/>
            <a:ext cx="873765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16099" y="1565353"/>
            <a:ext cx="63553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83768" y="1563207"/>
            <a:ext cx="63553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997" y="1597338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827584" y="1564297"/>
            <a:ext cx="63553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r>
              <a:rPr lang="ko-KR" altLang="en-US" sz="8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65673" y="159017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90232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5402933" y="1168918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9" name="직사각형 68"/>
          <p:cNvSpPr/>
          <p:nvPr/>
        </p:nvSpPr>
        <p:spPr>
          <a:xfrm>
            <a:off x="3356109" y="1894944"/>
            <a:ext cx="446000" cy="278016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1520" y="1916832"/>
            <a:ext cx="236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통합검색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956" y="1195081"/>
            <a:ext cx="807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고객사명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4226738" y="1171198"/>
            <a:ext cx="830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진행상태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699792" y="1177177"/>
            <a:ext cx="807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r>
              <a:rPr lang="ko-KR" altLang="en-US" sz="800" dirty="0"/>
              <a:t>명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1798" y="1618608"/>
            <a:ext cx="734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5796136" y="1115233"/>
            <a:ext cx="873765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44208" y="1159407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 목록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 목록</a:t>
            </a:r>
            <a:endParaRPr lang="ko-KR" alt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6444208" y="285293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44208" y="3142744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54368" y="342239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64528" y="367284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464528" y="396264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74688" y="424229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74688" y="447420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74688" y="472336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84848" y="498269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474688" y="524952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72200" y="2780928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940152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126876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직사각형 77"/>
          <p:cNvSpPr/>
          <p:nvPr/>
        </p:nvSpPr>
        <p:spPr>
          <a:xfrm>
            <a:off x="5816963" y="1582346"/>
            <a:ext cx="873765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활성화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62712" y="162652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5292080" y="1628800"/>
            <a:ext cx="830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활성화</a:t>
            </a:r>
            <a:endParaRPr lang="ko-KR" altLang="en-US" sz="800" dirty="0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119675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TextBox 90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92" name="TextBox 91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93" name="TextBox 92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96" name="TextBox 95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97" name="TextBox 96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98" name="TextBox 97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782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프로필 등록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프로필 등록</a:t>
            </a:r>
            <a:endParaRPr lang="ko-KR" altLang="en-US" sz="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1644" y="11061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기본정보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125538" y="13048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97631" y="161780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9629" y="222692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132" name="직사각형 131"/>
          <p:cNvSpPr/>
          <p:nvPr/>
        </p:nvSpPr>
        <p:spPr>
          <a:xfrm>
            <a:off x="683568" y="220486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19770521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0941" y="279339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>
          <a:xfrm>
            <a:off x="4324000" y="1263367"/>
            <a:ext cx="1184104" cy="148225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사이즈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:3:4</a:t>
            </a:r>
          </a:p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파일형식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:jpg, </a:t>
            </a:r>
            <a:r>
              <a:rPr lang="en-US" altLang="ko-KR" sz="800" dirty="0" err="1" smtClean="0">
                <a:solidFill>
                  <a:schemeClr val="bg1">
                    <a:lumMod val="65000"/>
                  </a:schemeClr>
                </a:solidFill>
              </a:rPr>
              <a:t>gif,png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543736" y="12820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사진등록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5606779" y="1263367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1784" y="253811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684148" y="2492896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01026487682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5143" y="2798512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남자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6387" y="2798843"/>
            <a:ext cx="432048" cy="213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170" y="308142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</a:t>
            </a:r>
            <a:r>
              <a:rPr lang="ko-KR" altLang="en-US" sz="800" dirty="0"/>
              <a:t>급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6" name="TextBox 65"/>
          <p:cNvSpPr txBox="1"/>
          <p:nvPr/>
        </p:nvSpPr>
        <p:spPr>
          <a:xfrm>
            <a:off x="18973" y="191741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확인 이메일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691052" y="190436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79536" y="1291755"/>
            <a:ext cx="2196822" cy="2284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강용</a:t>
            </a:r>
            <a:r>
              <a:rPr lang="ko-KR" altLang="en-US" sz="800" b="1" dirty="0">
                <a:solidFill>
                  <a:schemeClr val="tx1"/>
                </a:solidFill>
              </a:rPr>
              <a:t>오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7457" y="1593182"/>
            <a:ext cx="2196822" cy="2284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andrew.kang@kycg.co.kr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37024" y="1886932"/>
            <a:ext cx="1485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개</a:t>
            </a:r>
            <a:r>
              <a:rPr lang="ko-KR" altLang="en-US" sz="800" dirty="0"/>
              <a:t>인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9246" y="328498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 </a:t>
            </a:r>
            <a:r>
              <a:rPr lang="ko-KR" altLang="en-US" sz="800" dirty="0" smtClean="0"/>
              <a:t>학력사항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18021" y="349649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학력</a:t>
            </a:r>
            <a:endParaRPr lang="ko-KR" altLang="en-US" sz="800" dirty="0"/>
          </a:p>
        </p:txBody>
      </p:sp>
      <p:sp>
        <p:nvSpPr>
          <p:cNvPr id="118" name="직사각형 117"/>
          <p:cNvSpPr/>
          <p:nvPr/>
        </p:nvSpPr>
        <p:spPr>
          <a:xfrm>
            <a:off x="604343" y="3509497"/>
            <a:ext cx="97140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학력구분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655443" y="3509497"/>
            <a:ext cx="769092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졸</a:t>
            </a:r>
            <a:r>
              <a:rPr lang="ko-KR" altLang="en-US" sz="800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98415" y="348244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21" name="TextBox 120"/>
          <p:cNvSpPr txBox="1"/>
          <p:nvPr/>
        </p:nvSpPr>
        <p:spPr>
          <a:xfrm>
            <a:off x="2090503" y="348236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24" name="직사각형 123"/>
          <p:cNvSpPr/>
          <p:nvPr/>
        </p:nvSpPr>
        <p:spPr>
          <a:xfrm>
            <a:off x="3158892" y="4065567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83480"/>
              </p:ext>
            </p:extLst>
          </p:nvPr>
        </p:nvGraphicFramePr>
        <p:xfrm>
          <a:off x="467544" y="4365449"/>
          <a:ext cx="6264695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54"/>
                <a:gridCol w="1342459"/>
                <a:gridCol w="894956"/>
                <a:gridCol w="1215295"/>
                <a:gridCol w="1215295"/>
                <a:gridCol w="574618"/>
                <a:gridCol w="574618"/>
              </a:tblGrid>
              <a:tr h="192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학교구분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학교명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전공명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졸업여부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최종학력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성균관대학교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문영여자고등학교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○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6" name="직사각형 125"/>
          <p:cNvSpPr/>
          <p:nvPr/>
        </p:nvSpPr>
        <p:spPr>
          <a:xfrm>
            <a:off x="4933540" y="3780184"/>
            <a:ext cx="1870708" cy="23450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103109" y="377006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전공</a:t>
            </a:r>
            <a:r>
              <a:rPr lang="ko-KR" altLang="en-US" sz="800" dirty="0" err="1"/>
              <a:t>명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프로필 등록 페이지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89442" y="256877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프로필 등록</a:t>
            </a:r>
            <a:endParaRPr lang="ko-KR" altLang="en-US" sz="800" dirty="0"/>
          </a:p>
        </p:txBody>
      </p:sp>
      <p:graphicFrame>
        <p:nvGraphicFramePr>
          <p:cNvPr id="59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89361"/>
              </p:ext>
            </p:extLst>
          </p:nvPr>
        </p:nvGraphicFramePr>
        <p:xfrm>
          <a:off x="7164288" y="35997"/>
          <a:ext cx="1947628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로그인한 컨설턴트의 이름과 이메일 입력 디폴트 되어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생년월일과 연락처는 예시대로 입력해야 함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중간에 </a:t>
                      </a:r>
                      <a:r>
                        <a:rPr lang="en-US" altLang="ko-KR" sz="900" dirty="0" smtClean="0"/>
                        <a:t>“-”</a:t>
                      </a:r>
                      <a:r>
                        <a:rPr lang="ko-KR" altLang="en-US" sz="900" dirty="0" smtClean="0"/>
                        <a:t>표시를 입력하면 자동으로 사라짐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입력한 학력 중 최종 학력에 체크해야 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경연파트너스 홈페이지</a:t>
                      </a:r>
                      <a:r>
                        <a:rPr lang="en-US" altLang="ko-KR" sz="900" dirty="0" smtClean="0"/>
                        <a:t>&gt;</a:t>
                      </a:r>
                      <a:r>
                        <a:rPr lang="ko-KR" altLang="en-US" sz="900" dirty="0" smtClean="0"/>
                        <a:t>컨설턴트 소개 페이지 연결시 공개 여부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해제시 비공개 처리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학교명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지역은 국내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국외로 구분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국외 대학교는  직접 입력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0" y="1229662"/>
            <a:ext cx="3000364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928926" y="92867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000364" y="228599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240" y="2153594"/>
            <a:ext cx="3000364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786578" y="442913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70" name="Rectangle 69"/>
          <p:cNvSpPr/>
          <p:nvPr/>
        </p:nvSpPr>
        <p:spPr>
          <a:xfrm>
            <a:off x="6000760" y="4357694"/>
            <a:ext cx="785786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11222" y="37986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학교명</a:t>
            </a:r>
            <a:endParaRPr lang="ko-KR" altLang="en-US" sz="800" dirty="0"/>
          </a:p>
        </p:txBody>
      </p:sp>
      <p:sp>
        <p:nvSpPr>
          <p:cNvPr id="74" name="직사각형 61"/>
          <p:cNvSpPr/>
          <p:nvPr/>
        </p:nvSpPr>
        <p:spPr>
          <a:xfrm>
            <a:off x="1265850" y="3785576"/>
            <a:ext cx="1217918" cy="2301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대학교명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직사각형 105"/>
          <p:cNvSpPr/>
          <p:nvPr/>
        </p:nvSpPr>
        <p:spPr>
          <a:xfrm>
            <a:off x="622908" y="3801430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98182" y="3770950"/>
            <a:ext cx="604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grpSp>
        <p:nvGrpSpPr>
          <p:cNvPr id="86" name="Group 85"/>
          <p:cNvGrpSpPr/>
          <p:nvPr/>
        </p:nvGrpSpPr>
        <p:grpSpPr>
          <a:xfrm>
            <a:off x="5796136" y="3239398"/>
            <a:ext cx="288032" cy="261610"/>
            <a:chOff x="827584" y="3263776"/>
            <a:chExt cx="288032" cy="261610"/>
          </a:xfrm>
        </p:grpSpPr>
        <p:sp>
          <p:nvSpPr>
            <p:cNvPr id="82" name="Rectangle 81"/>
            <p:cNvSpPr/>
            <p:nvPr/>
          </p:nvSpPr>
          <p:spPr>
            <a:xfrm>
              <a:off x="899592" y="3315464"/>
              <a:ext cx="144016" cy="1440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7584" y="326377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√</a:t>
              </a:r>
              <a:endParaRPr lang="ko-KR" altLang="en-US" sz="105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764496" y="3172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084168" y="32646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공개</a:t>
            </a:r>
            <a:endParaRPr lang="ko-KR" alt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5724128" y="3212976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384" y="3827470"/>
            <a:ext cx="94489" cy="14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tangle 88"/>
          <p:cNvSpPr/>
          <p:nvPr/>
        </p:nvSpPr>
        <p:spPr>
          <a:xfrm>
            <a:off x="539552" y="3789040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7"/>
          <p:cNvGrpSpPr/>
          <p:nvPr/>
        </p:nvGrpSpPr>
        <p:grpSpPr>
          <a:xfrm>
            <a:off x="6288617" y="4629986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91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7"/>
          <p:cNvGrpSpPr/>
          <p:nvPr/>
        </p:nvGrpSpPr>
        <p:grpSpPr>
          <a:xfrm>
            <a:off x="6300192" y="4820301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99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83" name="TextBox 82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102" name="직사각형 74"/>
          <p:cNvSpPr/>
          <p:nvPr/>
        </p:nvSpPr>
        <p:spPr>
          <a:xfrm>
            <a:off x="620832" y="3068960"/>
            <a:ext cx="2196822" cy="2284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상무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6743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93147"/>
              </p:ext>
            </p:extLst>
          </p:nvPr>
        </p:nvGraphicFramePr>
        <p:xfrm>
          <a:off x="7164288" y="35997"/>
          <a:ext cx="19476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처음에 현황페이지를 열면 내가 담당자인 공고가 뜨고  검색하면 전체 공고가 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수정일은 추천 공고의 상태 최종 수정일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정렬항목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추천일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수정일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34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추천현황</a:t>
            </a:r>
            <a:endParaRPr lang="ko-KR" altLang="en-US" sz="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64839"/>
              </p:ext>
            </p:extLst>
          </p:nvPr>
        </p:nvGraphicFramePr>
        <p:xfrm>
          <a:off x="141194" y="2203442"/>
          <a:ext cx="6817690" cy="302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879"/>
                <a:gridCol w="871543"/>
                <a:gridCol w="577971"/>
                <a:gridCol w="499626"/>
                <a:gridCol w="499626"/>
                <a:gridCol w="784754"/>
                <a:gridCol w="770628"/>
                <a:gridCol w="770628"/>
                <a:gridCol w="877097"/>
                <a:gridCol w="599938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채용공고명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후보자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추천자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추천진행상태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예정일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진행메모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삼성</a:t>
                      </a:r>
                      <a:r>
                        <a:rPr lang="en-US" altLang="ko-KR" sz="800" u="sng" dirty="0" smtClean="0"/>
                        <a:t>SDS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/>
                        <a:t>Agile</a:t>
                      </a:r>
                      <a:r>
                        <a:rPr lang="en-US" altLang="ko-KR" sz="800" u="sng" baseline="0" dirty="0" smtClean="0"/>
                        <a:t> </a:t>
                      </a:r>
                      <a:r>
                        <a:rPr lang="ko-KR" altLang="en-US" sz="800" u="sng" baseline="0" dirty="0" smtClean="0"/>
                        <a:t>전문가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김태령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김영민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컨택중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5929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추</a:t>
            </a:r>
            <a:r>
              <a:rPr lang="ko-KR" altLang="en-US" sz="800" b="1" dirty="0"/>
              <a:t>천</a:t>
            </a:r>
            <a:r>
              <a:rPr lang="ko-KR" altLang="en-US" sz="800" b="1" dirty="0" smtClean="0"/>
              <a:t>현황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525029" y="5289633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485378" y="116685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공고상태</a:t>
            </a:r>
            <a:endParaRPr lang="ko-KR" altLang="en-US" sz="800" dirty="0"/>
          </a:p>
        </p:txBody>
      </p:sp>
      <p:grpSp>
        <p:nvGrpSpPr>
          <p:cNvPr id="6" name="그룹 45"/>
          <p:cNvGrpSpPr/>
          <p:nvPr/>
        </p:nvGrpSpPr>
        <p:grpSpPr>
          <a:xfrm>
            <a:off x="4217184" y="1125078"/>
            <a:ext cx="968616" cy="261610"/>
            <a:chOff x="658312" y="1094801"/>
            <a:chExt cx="968616" cy="261610"/>
          </a:xfrm>
        </p:grpSpPr>
        <p:sp>
          <p:nvSpPr>
            <p:cNvPr id="47" name="직사각형 4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진행중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4214810" y="1500719"/>
            <a:ext cx="2200225" cy="2137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키워드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29388" y="1500174"/>
            <a:ext cx="519778" cy="22701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01825" y="150072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03490" y="112810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782271" y="1141369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74914" y="116878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추천자</a:t>
            </a:r>
            <a:endParaRPr lang="ko-KR" altLang="en-US" sz="800" dirty="0"/>
          </a:p>
        </p:txBody>
      </p:sp>
      <p:grpSp>
        <p:nvGrpSpPr>
          <p:cNvPr id="7" name="그룹 79"/>
          <p:cNvGrpSpPr/>
          <p:nvPr/>
        </p:nvGrpSpPr>
        <p:grpSpPr>
          <a:xfrm>
            <a:off x="2378970" y="1141593"/>
            <a:ext cx="968616" cy="261610"/>
            <a:chOff x="658312" y="1094801"/>
            <a:chExt cx="968616" cy="261610"/>
          </a:xfrm>
        </p:grpSpPr>
        <p:sp>
          <p:nvSpPr>
            <p:cNvPr id="81" name="직사각형 8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07504" y="1988840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10,504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85" name="직사각형 84"/>
          <p:cNvSpPr/>
          <p:nvPr/>
        </p:nvSpPr>
        <p:spPr>
          <a:xfrm>
            <a:off x="6358765" y="1928407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15494" y="19168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53" name="직사각형 52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grpSp>
        <p:nvGrpSpPr>
          <p:cNvPr id="8" name="그룹 62"/>
          <p:cNvGrpSpPr/>
          <p:nvPr/>
        </p:nvGrpSpPr>
        <p:grpSpPr>
          <a:xfrm>
            <a:off x="826622" y="1498670"/>
            <a:ext cx="968616" cy="261610"/>
            <a:chOff x="658312" y="1094801"/>
            <a:chExt cx="968616" cy="261610"/>
          </a:xfrm>
        </p:grpSpPr>
        <p:sp>
          <p:nvSpPr>
            <p:cNvPr id="64" name="직사각형 6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컨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택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-11607" y="1513737"/>
            <a:ext cx="963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</a:t>
            </a:r>
            <a:r>
              <a:rPr lang="ko-KR" altLang="en-US" sz="800" dirty="0"/>
              <a:t>천</a:t>
            </a:r>
            <a:r>
              <a:rPr lang="ko-KR" altLang="en-US" sz="800" dirty="0" smtClean="0"/>
              <a:t> 진행상태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채용공고에 대한 후보자 추천 현황 목록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추천현황</a:t>
            </a:r>
            <a:endParaRPr lang="ko-KR" altLang="en-US" sz="800" dirty="0"/>
          </a:p>
        </p:txBody>
      </p:sp>
      <p:grpSp>
        <p:nvGrpSpPr>
          <p:cNvPr id="10" name="그룹 45"/>
          <p:cNvGrpSpPr/>
          <p:nvPr/>
        </p:nvGrpSpPr>
        <p:grpSpPr>
          <a:xfrm>
            <a:off x="5163445" y="1127003"/>
            <a:ext cx="968616" cy="261610"/>
            <a:chOff x="658312" y="1094801"/>
            <a:chExt cx="968616" cy="261610"/>
          </a:xfrm>
        </p:grpSpPr>
        <p:sp>
          <p:nvSpPr>
            <p:cNvPr id="50" name="직사각형 4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추천가능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214282" y="1119834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43042" y="10483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516216" y="25649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73" name="Rectangle 72"/>
          <p:cNvSpPr/>
          <p:nvPr/>
        </p:nvSpPr>
        <p:spPr>
          <a:xfrm>
            <a:off x="5508104" y="2204864"/>
            <a:ext cx="85212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995936" y="18448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355976" y="1934147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정렬항목</a:t>
            </a:r>
            <a:endParaRPr lang="ko-KR" altLang="en-US" sz="800" dirty="0"/>
          </a:p>
        </p:txBody>
      </p:sp>
      <p:sp>
        <p:nvSpPr>
          <p:cNvPr id="90" name="직사각형 15"/>
          <p:cNvSpPr/>
          <p:nvPr/>
        </p:nvSpPr>
        <p:spPr>
          <a:xfrm>
            <a:off x="5004048" y="1916832"/>
            <a:ext cx="599743" cy="27071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54835" y="190475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3" name="Rectangle 92"/>
          <p:cNvSpPr/>
          <p:nvPr/>
        </p:nvSpPr>
        <p:spPr>
          <a:xfrm>
            <a:off x="3995936" y="1889322"/>
            <a:ext cx="2376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15"/>
          <p:cNvSpPr/>
          <p:nvPr/>
        </p:nvSpPr>
        <p:spPr>
          <a:xfrm>
            <a:off x="5689420" y="193588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/>
                </a:solidFill>
              </a:rPr>
              <a:t>내림차순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51005" y="19064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0481" y="1142674"/>
            <a:ext cx="14401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7762" y="1196752"/>
            <a:ext cx="14401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Box 73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969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774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목록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346" y="1952275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10,789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448885"/>
              </p:ext>
            </p:extLst>
          </p:nvPr>
        </p:nvGraphicFramePr>
        <p:xfrm>
          <a:off x="141194" y="2226727"/>
          <a:ext cx="680707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26"/>
                <a:gridCol w="1428231"/>
                <a:gridCol w="1010872"/>
                <a:gridCol w="230117"/>
                <a:gridCol w="905374"/>
                <a:gridCol w="746439"/>
                <a:gridCol w="1132511"/>
                <a:gridCol w="483640"/>
                <a:gridCol w="558060"/>
              </a:tblGrid>
              <a:tr h="261847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출생년도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프로필 요약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등록자메모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18-07-12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18-07-19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김태령</a:t>
                      </a:r>
                      <a:r>
                        <a:rPr lang="en-US" altLang="ko-KR" sz="800" u="sng" dirty="0" smtClean="0"/>
                        <a:t>/</a:t>
                      </a:r>
                      <a:r>
                        <a:rPr lang="ko-KR" altLang="en-US" sz="800" u="sng" dirty="0" smtClean="0"/>
                        <a:t>여</a:t>
                      </a:r>
                      <a:r>
                        <a:rPr lang="en-US" altLang="ko-KR" sz="800" u="sng" dirty="0" smtClean="0"/>
                        <a:t>/1977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성균관대학교 정치외교학과 학사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err="1" smtClean="0"/>
                        <a:t>황금에스티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차장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영어</a:t>
                      </a: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비지니스업무가능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중국어</a:t>
                      </a: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비즈니스업무가능</a:t>
                      </a:r>
                      <a:endParaRPr lang="en-US" altLang="ko-KR" sz="8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웹기획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웹마케팅</a:t>
                      </a:r>
                      <a:r>
                        <a:rPr lang="en-US" altLang="ko-KR" sz="800" dirty="0" smtClean="0"/>
                        <a:t>, B2B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18-07-11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18-07-20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홍길동</a:t>
                      </a:r>
                      <a:r>
                        <a:rPr lang="en-US" altLang="ko-KR" sz="800" u="sng" dirty="0" smtClean="0"/>
                        <a:t>/</a:t>
                      </a:r>
                      <a:r>
                        <a:rPr lang="ko-KR" altLang="en-US" sz="800" u="sng" dirty="0" smtClean="0"/>
                        <a:t>남</a:t>
                      </a:r>
                      <a:r>
                        <a:rPr lang="en-US" altLang="ko-KR" sz="800" u="sng" dirty="0" smtClean="0"/>
                        <a:t>/1969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서율대학교 컴퓨터공학과 박사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SK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Telecome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이사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영어</a:t>
                      </a: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비지니스업무가능</a:t>
                      </a:r>
                      <a:endParaRPr lang="en-US" altLang="ko-KR" sz="8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빅데이터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인공지능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428860" y="649970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58765" y="194154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38644" y="192385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2" name="직사각형 1"/>
          <p:cNvSpPr/>
          <p:nvPr/>
        </p:nvSpPr>
        <p:spPr>
          <a:xfrm>
            <a:off x="5292079" y="1966408"/>
            <a:ext cx="988057" cy="16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비활성화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관리자는 인재 삭제 요청이 없을 시에도 비활성화할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관리자는 인재의 모든 내용에 대해 수정할 수 있음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즉 등록자도 수정할 수 없었던 </a:t>
                      </a:r>
                      <a:endParaRPr lang="en-US" altLang="ko-KR" sz="9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기본정보 모두에 대해 수정할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14282" y="1142984"/>
            <a:ext cx="6715172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검색조건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1040" y="2796286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224760" y="3358132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214282" y="2350020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52120" y="15567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9192" y="2729240"/>
            <a:ext cx="133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√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33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6812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9008" y="692696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삭제요청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삭제요청</a:t>
            </a:r>
            <a:endParaRPr lang="ko-KR" altLang="en-US" sz="800" b="1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46063"/>
              </p:ext>
            </p:extLst>
          </p:nvPr>
        </p:nvGraphicFramePr>
        <p:xfrm>
          <a:off x="152769" y="1337921"/>
          <a:ext cx="686750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92"/>
                <a:gridCol w="627906"/>
                <a:gridCol w="879070"/>
                <a:gridCol w="879070"/>
                <a:gridCol w="565115"/>
                <a:gridCol w="1067442"/>
                <a:gridCol w="765000"/>
                <a:gridCol w="1152128"/>
                <a:gridCol w="720081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삭제요청일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요청자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출생년도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최종재직기업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경력키워드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김현웅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김태령</a:t>
                      </a:r>
                      <a:r>
                        <a:rPr lang="en-US" altLang="ko-KR" sz="800" u="sng" dirty="0" smtClean="0"/>
                        <a:t>/</a:t>
                      </a:r>
                      <a:r>
                        <a:rPr lang="ko-KR" altLang="en-US" sz="800" u="sng" dirty="0" smtClean="0"/>
                        <a:t>여</a:t>
                      </a:r>
                      <a:r>
                        <a:rPr lang="en-US" altLang="ko-KR" sz="800" u="sng" dirty="0" smtClean="0"/>
                        <a:t>/1977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</a:t>
                      </a:r>
                      <a:r>
                        <a:rPr lang="ko-KR" altLang="en-US" sz="800" dirty="0" smtClean="0"/>
                        <a:t>대학교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황금에스티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차장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마케팅</a:t>
                      </a:r>
                      <a:r>
                        <a:rPr lang="en-US" altLang="ko-KR" sz="800" dirty="0" smtClean="0"/>
                        <a:t>,B2B,</a:t>
                      </a:r>
                      <a:r>
                        <a:rPr lang="ko-KR" altLang="en-US" sz="800" dirty="0" smtClean="0"/>
                        <a:t>기획운영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2"/>
                        </a:rPr>
                        <a:t>yeowu@naver.com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010-2648-76782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560995" y="2780928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70340" y="1052736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27069" y="10898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6372200" y="1723958"/>
            <a:ext cx="587809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비활성화</a:t>
            </a:r>
            <a:endParaRPr lang="ko-KR" altLang="en-US" sz="700" dirty="0"/>
          </a:p>
        </p:txBody>
      </p:sp>
      <p:sp>
        <p:nvSpPr>
          <p:cNvPr id="68" name="TextBox 67"/>
          <p:cNvSpPr txBox="1"/>
          <p:nvPr/>
        </p:nvSpPr>
        <p:spPr>
          <a:xfrm>
            <a:off x="6383946" y="2046040"/>
            <a:ext cx="57606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활성화</a:t>
            </a:r>
            <a:endParaRPr lang="ko-KR" altLang="en-US" sz="700" dirty="0"/>
          </a:p>
        </p:txBody>
      </p:sp>
      <p:sp>
        <p:nvSpPr>
          <p:cNvPr id="71" name="TextBox 70"/>
          <p:cNvSpPr txBox="1"/>
          <p:nvPr/>
        </p:nvSpPr>
        <p:spPr>
          <a:xfrm>
            <a:off x="6396184" y="2406080"/>
            <a:ext cx="563825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비활성화</a:t>
            </a:r>
            <a:endParaRPr lang="ko-KR" alt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삭제요청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0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컨설턴트가 인재 삭제요청을 해 오면 관리자가 비활성화 처리할 수 있음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컨설턴트 화면에서 검색되지 않음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6302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349" y="702933"/>
            <a:ext cx="7023272" cy="60384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목록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 smtClean="0"/>
              <a:t>고객사</a:t>
            </a:r>
            <a:r>
              <a:rPr lang="ko-KR" altLang="en-US" sz="800" b="1" dirty="0" smtClean="0"/>
              <a:t> 목록</a:t>
            </a:r>
            <a:endParaRPr lang="ko-KR" altLang="en-US" sz="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9231" y="136638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분류</a:t>
            </a:r>
            <a:endParaRPr lang="ko-KR" altLang="en-US" sz="8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721301" y="1356751"/>
            <a:ext cx="968616" cy="261610"/>
            <a:chOff x="658312" y="1094801"/>
            <a:chExt cx="968616" cy="261610"/>
          </a:xfrm>
        </p:grpSpPr>
        <p:sp>
          <p:nvSpPr>
            <p:cNvPr id="41" name="직사각형 4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186187" y="1356417"/>
            <a:ext cx="968616" cy="261610"/>
            <a:chOff x="658312" y="1094801"/>
            <a:chExt cx="968616" cy="261610"/>
          </a:xfrm>
        </p:grpSpPr>
        <p:sp>
          <p:nvSpPr>
            <p:cNvPr id="44" name="직사각형 4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전체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626879" y="137148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공고진행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6496" y="253102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30,000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20211"/>
              </p:ext>
            </p:extLst>
          </p:nvPr>
        </p:nvGraphicFramePr>
        <p:xfrm>
          <a:off x="152769" y="2747601"/>
          <a:ext cx="6896422" cy="3738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08"/>
                <a:gridCol w="337408"/>
                <a:gridCol w="432048"/>
                <a:gridCol w="504056"/>
                <a:gridCol w="432048"/>
                <a:gridCol w="504056"/>
                <a:gridCol w="720080"/>
                <a:gridCol w="429940"/>
                <a:gridCol w="721325"/>
                <a:gridCol w="655750"/>
                <a:gridCol w="590175"/>
                <a:gridCol w="616064"/>
                <a:gridCol w="616064"/>
              </a:tblGrid>
              <a:tr h="322626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계약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고객사명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사업영역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고객사 담당자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공고진행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활성화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2262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계약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국내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삼성</a:t>
                      </a:r>
                      <a:r>
                        <a:rPr lang="en-US" altLang="ko-KR" sz="800" dirty="0" smtClean="0"/>
                        <a:t>SDS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강용오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진행중</a:t>
                      </a:r>
                      <a:r>
                        <a:rPr lang="en-US" altLang="ko-KR" sz="800" dirty="0" smtClean="0"/>
                        <a:t>(6)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994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영업중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JALA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진행중</a:t>
                      </a:r>
                      <a:r>
                        <a:rPr lang="en-US" altLang="ko-KR" sz="800" dirty="0" smtClean="0"/>
                        <a:t>(3)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62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외국계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시스코시스템즈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김태령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진행없음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536604" y="652592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70340" y="2462416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27069" y="249957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5" name="직사각형 64"/>
          <p:cNvSpPr/>
          <p:nvPr/>
        </p:nvSpPr>
        <p:spPr>
          <a:xfrm>
            <a:off x="4203791" y="2017043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24162" y="201704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업종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4189748" y="1696822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63888" y="169682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영업경로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997187" y="138103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2539257" y="1390153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체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33274" y="2004489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3165" y="20044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고객사</a:t>
            </a:r>
            <a:r>
              <a:rPr lang="ko-KR" altLang="en-US" sz="800" dirty="0"/>
              <a:t>명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27751" y="1689313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8122" y="168931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계약현황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2990872" y="16817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6420021" y="1671528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6" name="직사각형 95"/>
          <p:cNvSpPr/>
          <p:nvPr/>
        </p:nvSpPr>
        <p:spPr>
          <a:xfrm>
            <a:off x="721699" y="2282072"/>
            <a:ext cx="2433581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키워드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169633" y="2281526"/>
            <a:ext cx="519778" cy="22701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2070" y="228207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706718" y="1084703"/>
            <a:ext cx="635532" cy="22291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10045" y="1082557"/>
            <a:ext cx="635532" cy="22291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16" y="1116689"/>
            <a:ext cx="255047" cy="19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07" y="1109583"/>
            <a:ext cx="255047" cy="19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158006" y="111374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4193625" y="1062634"/>
            <a:ext cx="635532" cy="22291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96952" y="1060488"/>
            <a:ext cx="635532" cy="22291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523" y="1094620"/>
            <a:ext cx="255047" cy="19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14" y="1087514"/>
            <a:ext cx="255047" cy="19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3491880" y="109168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최종수정일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</a:t>
            </a:r>
            <a:r>
              <a:rPr lang="ko-KR" altLang="en-US" sz="900" dirty="0" err="1"/>
              <a:t>사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목록</a:t>
            </a:r>
            <a:endParaRPr lang="ko-KR" altLang="en-US" sz="800" dirty="0"/>
          </a:p>
        </p:txBody>
      </p:sp>
      <p:sp>
        <p:nvSpPr>
          <p:cNvPr id="75" name="Rectangle 74"/>
          <p:cNvSpPr/>
          <p:nvPr/>
        </p:nvSpPr>
        <p:spPr>
          <a:xfrm>
            <a:off x="6444208" y="314096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44208" y="357301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54368" y="4005064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444208" y="429309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454368" y="458112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54368" y="486916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65416" y="520976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454368" y="551723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54368" y="587727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54368" y="6165304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aphicFrame>
        <p:nvGraphicFramePr>
          <p:cNvPr id="87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고객사 비활성화하면 컨설턴트들의 고객사 목록에 검색되지 않음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다시 활성화하면 검색됨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고객의 담당 컨설턴트가 퇴직하는 등의 경우 담당자를 관리자가 변경할 수 있음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관리자는 고객사의 모든 정보에 대해 수정할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5724128" y="30689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9" name="Rectangle 98"/>
          <p:cNvSpPr/>
          <p:nvPr/>
        </p:nvSpPr>
        <p:spPr>
          <a:xfrm>
            <a:off x="6423888" y="3047752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Rectangle 73"/>
          <p:cNvSpPr/>
          <p:nvPr/>
        </p:nvSpPr>
        <p:spPr>
          <a:xfrm>
            <a:off x="251520" y="2852936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ectangle 83"/>
          <p:cNvSpPr/>
          <p:nvPr/>
        </p:nvSpPr>
        <p:spPr>
          <a:xfrm>
            <a:off x="251520" y="3212976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Rectangle 85"/>
          <p:cNvSpPr/>
          <p:nvPr/>
        </p:nvSpPr>
        <p:spPr>
          <a:xfrm>
            <a:off x="251520" y="3573016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9"/>
          <p:cNvSpPr/>
          <p:nvPr/>
        </p:nvSpPr>
        <p:spPr>
          <a:xfrm>
            <a:off x="251520" y="4005064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ectangle 100"/>
          <p:cNvSpPr/>
          <p:nvPr/>
        </p:nvSpPr>
        <p:spPr>
          <a:xfrm>
            <a:off x="5580112" y="2492896"/>
            <a:ext cx="720080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담당자변경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2" name="직사각형 71"/>
          <p:cNvSpPr/>
          <p:nvPr/>
        </p:nvSpPr>
        <p:spPr>
          <a:xfrm>
            <a:off x="755576" y="4869160"/>
            <a:ext cx="1584176" cy="28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72"/>
          <p:cNvSpPr/>
          <p:nvPr/>
        </p:nvSpPr>
        <p:spPr>
          <a:xfrm>
            <a:off x="755576" y="5124143"/>
            <a:ext cx="1584176" cy="10411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1209" y="4905373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담당자 변경</a:t>
            </a:r>
            <a:endParaRPr lang="ko-KR" altLang="en-US" sz="700" b="1" dirty="0"/>
          </a:p>
        </p:txBody>
      </p:sp>
      <p:grpSp>
        <p:nvGrpSpPr>
          <p:cNvPr id="105" name="그룹 74"/>
          <p:cNvGrpSpPr/>
          <p:nvPr/>
        </p:nvGrpSpPr>
        <p:grpSpPr>
          <a:xfrm>
            <a:off x="2051720" y="4925928"/>
            <a:ext cx="216024" cy="144016"/>
            <a:chOff x="791580" y="4704593"/>
            <a:chExt cx="1188132" cy="1080120"/>
          </a:xfrm>
        </p:grpSpPr>
        <p:sp>
          <p:nvSpPr>
            <p:cNvPr id="106" name="직사각형 75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76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77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78"/>
          <p:cNvSpPr/>
          <p:nvPr/>
        </p:nvSpPr>
        <p:spPr>
          <a:xfrm>
            <a:off x="902537" y="5252432"/>
            <a:ext cx="1221191" cy="1927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99592" y="5589240"/>
            <a:ext cx="57606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변경</a:t>
            </a:r>
            <a:endParaRPr lang="ko-KR" altLang="en-US" sz="7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19672" y="5589240"/>
            <a:ext cx="504056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5301208"/>
            <a:ext cx="72008" cy="1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Rectangle 111"/>
          <p:cNvSpPr/>
          <p:nvPr/>
        </p:nvSpPr>
        <p:spPr>
          <a:xfrm>
            <a:off x="5508104" y="2420888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Shape 113"/>
          <p:cNvCxnSpPr>
            <a:stCxn id="112" idx="2"/>
            <a:endCxn id="103" idx="3"/>
          </p:cNvCxnSpPr>
          <p:nvPr/>
        </p:nvCxnSpPr>
        <p:spPr>
          <a:xfrm rot="5400000">
            <a:off x="2672050" y="2376622"/>
            <a:ext cx="2935804" cy="36004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555776" y="53012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13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1422936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206084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11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430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46063"/>
              </p:ext>
            </p:extLst>
          </p:nvPr>
        </p:nvGraphicFramePr>
        <p:xfrm>
          <a:off x="152768" y="1337921"/>
          <a:ext cx="686750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90"/>
                <a:gridCol w="593837"/>
                <a:gridCol w="629877"/>
                <a:gridCol w="623779"/>
                <a:gridCol w="574720"/>
                <a:gridCol w="574720"/>
                <a:gridCol w="994118"/>
                <a:gridCol w="818685"/>
                <a:gridCol w="560923"/>
                <a:gridCol w="1253656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이관요청일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고객사명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기존담당자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새 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기업 담당자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삼성</a:t>
                      </a:r>
                      <a:r>
                        <a:rPr lang="en-US" altLang="ko-KR" sz="800" dirty="0" smtClean="0"/>
                        <a:t>SDS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강용오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김미영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JALA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김영민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시스코시스템즈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김태령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김미영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조철수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560995" y="2780928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70340" y="1052736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27069" y="10898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5782636" y="1700808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승인</a:t>
            </a:r>
            <a:endParaRPr lang="ko-KR" alt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5765656" y="2033050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승인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5779724" y="2393090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승인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삭제요청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</a:t>
            </a:r>
            <a:r>
              <a:rPr lang="ko-KR" altLang="en-US" sz="800" dirty="0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 담당자 이관요청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504" y="90930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담당자 이관요청</a:t>
            </a:r>
            <a:endParaRPr lang="ko-KR" altLang="en-US" sz="800" b="1" dirty="0"/>
          </a:p>
        </p:txBody>
      </p:sp>
      <p:sp>
        <p:nvSpPr>
          <p:cNvPr id="30" name="직사각형 71"/>
          <p:cNvSpPr/>
          <p:nvPr/>
        </p:nvSpPr>
        <p:spPr>
          <a:xfrm>
            <a:off x="1256687" y="3615358"/>
            <a:ext cx="5134422" cy="28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72"/>
          <p:cNvSpPr/>
          <p:nvPr/>
        </p:nvSpPr>
        <p:spPr>
          <a:xfrm>
            <a:off x="1264205" y="3900007"/>
            <a:ext cx="5126904" cy="10411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42320" y="3651571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고객사 담당자 이관 확인</a:t>
            </a:r>
            <a:endParaRPr lang="ko-KR" altLang="en-US" sz="700" b="1" dirty="0"/>
          </a:p>
        </p:txBody>
      </p:sp>
      <p:grpSp>
        <p:nvGrpSpPr>
          <p:cNvPr id="36" name="그룹 74"/>
          <p:cNvGrpSpPr/>
          <p:nvPr/>
        </p:nvGrpSpPr>
        <p:grpSpPr>
          <a:xfrm>
            <a:off x="6094609" y="3660594"/>
            <a:ext cx="224491" cy="200055"/>
            <a:chOff x="791580" y="4704593"/>
            <a:chExt cx="1188132" cy="1080120"/>
          </a:xfrm>
        </p:grpSpPr>
        <p:sp>
          <p:nvSpPr>
            <p:cNvPr id="37" name="직사각형 75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76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77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78"/>
          <p:cNvSpPr/>
          <p:nvPr/>
        </p:nvSpPr>
        <p:spPr>
          <a:xfrm>
            <a:off x="1403648" y="3998630"/>
            <a:ext cx="4803206" cy="5104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삼성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SDS</a:t>
            </a:r>
            <a:r>
              <a:rPr lang="ko-KR" altLang="en-US" sz="1100" dirty="0" smtClean="0">
                <a:solidFill>
                  <a:schemeClr val="tx1"/>
                </a:solidFill>
              </a:rPr>
              <a:t>의 담당자가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강용오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김미영</a:t>
            </a:r>
            <a:r>
              <a:rPr lang="ko-KR" altLang="en-US" sz="1100" dirty="0" smtClean="0">
                <a:solidFill>
                  <a:schemeClr val="tx1"/>
                </a:solidFill>
              </a:rPr>
              <a:t>으로 이관됩니다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10228" y="4653136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</a:t>
            </a:r>
            <a:r>
              <a:rPr lang="ko-KR" altLang="en-US" sz="700" dirty="0"/>
              <a:t>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74324" y="4653136"/>
            <a:ext cx="769684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6403816" y="1700808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반려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6386836" y="2033050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반려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6400904" y="2393090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반려</a:t>
            </a:r>
            <a:endParaRPr lang="ko-KR" altLang="en-US" sz="900" dirty="0"/>
          </a:p>
        </p:txBody>
      </p:sp>
      <p:sp>
        <p:nvSpPr>
          <p:cNvPr id="50" name="직사각형 71"/>
          <p:cNvSpPr/>
          <p:nvPr/>
        </p:nvSpPr>
        <p:spPr>
          <a:xfrm>
            <a:off x="1259632" y="5013176"/>
            <a:ext cx="5134422" cy="28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72"/>
          <p:cNvSpPr/>
          <p:nvPr/>
        </p:nvSpPr>
        <p:spPr>
          <a:xfrm>
            <a:off x="1267150" y="5297825"/>
            <a:ext cx="5126904" cy="10411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45265" y="5049389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고객사 담당자 이관 확인</a:t>
            </a:r>
            <a:endParaRPr lang="ko-KR" altLang="en-US" sz="700" b="1" dirty="0"/>
          </a:p>
        </p:txBody>
      </p:sp>
      <p:grpSp>
        <p:nvGrpSpPr>
          <p:cNvPr id="54" name="그룹 74"/>
          <p:cNvGrpSpPr/>
          <p:nvPr/>
        </p:nvGrpSpPr>
        <p:grpSpPr>
          <a:xfrm>
            <a:off x="6097554" y="5058412"/>
            <a:ext cx="224491" cy="200055"/>
            <a:chOff x="791580" y="4704593"/>
            <a:chExt cx="1188132" cy="1080120"/>
          </a:xfrm>
        </p:grpSpPr>
        <p:sp>
          <p:nvSpPr>
            <p:cNvPr id="55" name="직사각형 75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76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77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78"/>
          <p:cNvSpPr/>
          <p:nvPr/>
        </p:nvSpPr>
        <p:spPr>
          <a:xfrm>
            <a:off x="1406593" y="5396448"/>
            <a:ext cx="4803206" cy="5104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삼성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SDS</a:t>
            </a:r>
            <a:r>
              <a:rPr lang="ko-KR" altLang="en-US" sz="1100" dirty="0" smtClean="0">
                <a:solidFill>
                  <a:schemeClr val="tx1"/>
                </a:solidFill>
              </a:rPr>
              <a:t> 담당자의 이관요청을 반려합니다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13173" y="6050954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</a:t>
            </a:r>
            <a:r>
              <a:rPr lang="ko-KR" altLang="en-US" sz="700" dirty="0"/>
              <a:t>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77269" y="6050954"/>
            <a:ext cx="769684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graphicFrame>
        <p:nvGraphicFramePr>
          <p:cNvPr id="6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담당자이관요청을 관리자가 승인하거나 반려할 수 있음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5724128" y="1268760"/>
            <a:ext cx="1368152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148064" y="19888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9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73" name="TextBox 72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74" name="TextBox 73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77" name="TextBox 76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78" name="TextBox 77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6302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08367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88110"/>
              </p:ext>
            </p:extLst>
          </p:nvPr>
        </p:nvGraphicFramePr>
        <p:xfrm>
          <a:off x="7164288" y="35997"/>
          <a:ext cx="1947628" cy="64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검색일 기준 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달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4897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120575" y="4725144"/>
            <a:ext cx="971705" cy="24673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공지사항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92535"/>
              </p:ext>
            </p:extLst>
          </p:nvPr>
        </p:nvGraphicFramePr>
        <p:xfrm>
          <a:off x="335147" y="1951072"/>
          <a:ext cx="6753021" cy="2651760"/>
        </p:xfrm>
        <a:graphic>
          <a:graphicData uri="http://schemas.openxmlformats.org/drawingml/2006/table">
            <a:tbl>
              <a:tblPr/>
              <a:tblGrid>
                <a:gridCol w="422909"/>
                <a:gridCol w="870478"/>
                <a:gridCol w="3463500"/>
                <a:gridCol w="896569"/>
                <a:gridCol w="1099565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74391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공지사항 목록</a:t>
            </a:r>
            <a:endParaRPr lang="ko-KR" altLang="en-US" sz="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4391" y="703886"/>
            <a:ext cx="2129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공지사항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공지사항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3854290" y="1293107"/>
            <a:ext cx="1542088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키워드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1549" y="1340768"/>
            <a:ext cx="924530" cy="18502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2018-06-19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11670" y="1340768"/>
            <a:ext cx="852521" cy="18717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320" y="1328178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3096239" y="1304553"/>
            <a:ext cx="882307" cy="2318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통합검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32" y="1321072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5418611" y="1292094"/>
            <a:ext cx="446000" cy="22976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30547" y="1655088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87276" y="162880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335150" y="1705616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15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143911" y="130975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952223" y="12687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3911" y="1268760"/>
            <a:ext cx="27363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03951" y="4737415"/>
            <a:ext cx="5256584" cy="2003953"/>
            <a:chOff x="323529" y="3883059"/>
            <a:chExt cx="5760646" cy="2386310"/>
          </a:xfrm>
        </p:grpSpPr>
        <p:sp>
          <p:nvSpPr>
            <p:cNvPr id="44" name="TextBox 43"/>
            <p:cNvSpPr txBox="1"/>
            <p:nvPr/>
          </p:nvSpPr>
          <p:spPr>
            <a:xfrm>
              <a:off x="2760759" y="4653716"/>
              <a:ext cx="2036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 &lt;&lt;  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1</a:t>
              </a:r>
              <a:r>
                <a:rPr lang="en-US" altLang="ko-KR" sz="800" b="1" dirty="0" smtClean="0"/>
                <a:t> 2  &gt;&gt;</a:t>
              </a:r>
              <a:endParaRPr lang="ko-KR" altLang="en-US" sz="800" b="1" dirty="0"/>
            </a:p>
          </p:txBody>
        </p:sp>
        <p:sp>
          <p:nvSpPr>
            <p:cNvPr id="29" name="직사각형 1"/>
            <p:cNvSpPr/>
            <p:nvPr/>
          </p:nvSpPr>
          <p:spPr>
            <a:xfrm>
              <a:off x="328079" y="3883059"/>
              <a:ext cx="5756096" cy="28464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"/>
            <p:cNvSpPr/>
            <p:nvPr/>
          </p:nvSpPr>
          <p:spPr>
            <a:xfrm>
              <a:off x="323529" y="4146698"/>
              <a:ext cx="5760640" cy="21226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2052" y="3919272"/>
              <a:ext cx="15744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공지사항 등록</a:t>
              </a:r>
              <a:endParaRPr lang="ko-KR" altLang="en-US" sz="7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76089" y="5947390"/>
              <a:ext cx="862877" cy="20005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등록</a:t>
              </a:r>
              <a:endParaRPr lang="ko-KR" altLang="en-US" sz="7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57202" y="5947391"/>
              <a:ext cx="862877" cy="2000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닫기</a:t>
              </a:r>
              <a:endParaRPr lang="ko-KR" altLang="en-US" sz="700" dirty="0"/>
            </a:p>
          </p:txBody>
        </p:sp>
        <p:grpSp>
          <p:nvGrpSpPr>
            <p:cNvPr id="49" name="그룹 7"/>
            <p:cNvGrpSpPr/>
            <p:nvPr/>
          </p:nvGrpSpPr>
          <p:grpSpPr>
            <a:xfrm>
              <a:off x="5768277" y="3928295"/>
              <a:ext cx="251672" cy="200055"/>
              <a:chOff x="791580" y="4704593"/>
              <a:chExt cx="1188132" cy="1080120"/>
            </a:xfrm>
          </p:grpSpPr>
          <p:sp>
            <p:nvSpPr>
              <p:cNvPr id="51" name="직사각형 8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연결선 9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10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403681" y="4952143"/>
              <a:ext cx="827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내</a:t>
              </a:r>
              <a:r>
                <a:rPr lang="ko-KR" altLang="en-US" sz="800" dirty="0"/>
                <a:t>용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8638" y="4636967"/>
              <a:ext cx="827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제</a:t>
              </a:r>
              <a:r>
                <a:rPr lang="ko-KR" altLang="en-US" sz="800" dirty="0"/>
                <a:t>목</a:t>
              </a:r>
            </a:p>
          </p:txBody>
        </p:sp>
        <p:sp>
          <p:nvSpPr>
            <p:cNvPr id="56" name="직사각형 17"/>
            <p:cNvSpPr/>
            <p:nvPr/>
          </p:nvSpPr>
          <p:spPr>
            <a:xfrm>
              <a:off x="1051753" y="4626371"/>
              <a:ext cx="4835701" cy="22604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18"/>
            <p:cNvSpPr/>
            <p:nvPr/>
          </p:nvSpPr>
          <p:spPr>
            <a:xfrm>
              <a:off x="1044545" y="4946847"/>
              <a:ext cx="4835701" cy="40031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5161" y="5560451"/>
              <a:ext cx="827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첨부파일</a:t>
              </a:r>
              <a:endParaRPr lang="ko-KR" altLang="en-US" sz="800" dirty="0"/>
            </a:p>
          </p:txBody>
        </p:sp>
        <p:sp>
          <p:nvSpPr>
            <p:cNvPr id="59" name="직사각형 20"/>
            <p:cNvSpPr/>
            <p:nvPr/>
          </p:nvSpPr>
          <p:spPr>
            <a:xfrm>
              <a:off x="1044545" y="5511302"/>
              <a:ext cx="4835701" cy="350341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6358" y="5604401"/>
              <a:ext cx="862877" cy="20005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찾기</a:t>
              </a:r>
              <a:endParaRPr lang="ko-KR" altLang="en-US" sz="7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19527" y="4296829"/>
              <a:ext cx="1047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중요 상위공지</a:t>
              </a:r>
              <a:endParaRPr lang="ko-KR" altLang="en-US" sz="800" dirty="0"/>
            </a:p>
          </p:txBody>
        </p:sp>
        <p:sp>
          <p:nvSpPr>
            <p:cNvPr id="62" name="직사각형 5"/>
            <p:cNvSpPr/>
            <p:nvPr/>
          </p:nvSpPr>
          <p:spPr>
            <a:xfrm>
              <a:off x="4652156" y="4296830"/>
              <a:ext cx="215717" cy="20659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25"/>
            <p:cNvSpPr/>
            <p:nvPr/>
          </p:nvSpPr>
          <p:spPr>
            <a:xfrm>
              <a:off x="1072073" y="4268477"/>
              <a:ext cx="634635" cy="216531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18-07-20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26"/>
            <p:cNvSpPr/>
            <p:nvPr/>
          </p:nvSpPr>
          <p:spPr>
            <a:xfrm>
              <a:off x="2059865" y="4266331"/>
              <a:ext cx="634635" cy="216531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18-08-19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833" y="4297224"/>
              <a:ext cx="210485" cy="185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945" y="4290118"/>
              <a:ext cx="210485" cy="185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429267" y="4269564"/>
              <a:ext cx="827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게시기간</a:t>
              </a:r>
              <a:endParaRPr lang="ko-KR" altLang="en-US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2153" y="4234963"/>
              <a:ext cx="2732441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11993" y="4194323"/>
              <a:ext cx="50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①</a:t>
              </a:r>
              <a:endParaRPr lang="ko-KR" altLang="en-US" dirty="0"/>
            </a:p>
          </p:txBody>
        </p:sp>
      </p:grpSp>
      <p:cxnSp>
        <p:nvCxnSpPr>
          <p:cNvPr id="72" name="Shape 71"/>
          <p:cNvCxnSpPr>
            <a:stCxn id="31" idx="2"/>
            <a:endCxn id="30" idx="3"/>
          </p:cNvCxnSpPr>
          <p:nvPr/>
        </p:nvCxnSpPr>
        <p:spPr>
          <a:xfrm rot="5400000">
            <a:off x="5744371" y="4988033"/>
            <a:ext cx="878216" cy="84589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77" name="TextBox 76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78" name="TextBox 77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79" name="TextBox 78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80" name="TextBox 79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34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7965" y="1533560"/>
            <a:ext cx="5764235" cy="28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3415" y="1818209"/>
            <a:ext cx="5768785" cy="2042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939" y="1569773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공지상세</a:t>
            </a:r>
            <a:endParaRPr lang="ko-KR" altLang="en-US" sz="7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85978" y="3518053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수정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5367091" y="3524036"/>
            <a:ext cx="864097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8" name="그룹 7"/>
          <p:cNvGrpSpPr/>
          <p:nvPr/>
        </p:nvGrpSpPr>
        <p:grpSpPr>
          <a:xfrm>
            <a:off x="6048164" y="1578796"/>
            <a:ext cx="252028" cy="200055"/>
            <a:chOff x="791580" y="4704593"/>
            <a:chExt cx="1188132" cy="1080120"/>
          </a:xfrm>
        </p:grpSpPr>
        <p:sp>
          <p:nvSpPr>
            <p:cNvPr id="9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71213"/>
              </p:ext>
            </p:extLst>
          </p:nvPr>
        </p:nvGraphicFramePr>
        <p:xfrm>
          <a:off x="863517" y="1988838"/>
          <a:ext cx="5397500" cy="1440162"/>
        </p:xfrm>
        <a:graphic>
          <a:graphicData uri="http://schemas.openxmlformats.org/drawingml/2006/table">
            <a:tbl>
              <a:tblPr/>
              <a:tblGrid>
                <a:gridCol w="471059"/>
                <a:gridCol w="4926441"/>
              </a:tblGrid>
              <a:tr h="2880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 상무님 입사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341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안녕하세요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파트너스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임직원 여러분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일부로 조철수 상무님이 입사하셨습니다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여러분의 환영과 환대 바랍니다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7353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첨부파일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38644" y="192385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공지 상세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037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본인의 포인트 누적 현황 확인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쪽지 현황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공지사항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쪽지 현황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681" y="129446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38777" y="129018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5" y="1275866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67" y="1268760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48972" y="127860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0008" y="1579942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7" y="1844824"/>
          <a:ext cx="6790669" cy="2804160"/>
        </p:xfrm>
        <a:graphic>
          <a:graphicData uri="http://schemas.openxmlformats.org/drawingml/2006/table">
            <a:tbl>
              <a:tblPr/>
              <a:tblGrid>
                <a:gridCol w="903136"/>
                <a:gridCol w="1669087"/>
                <a:gridCol w="2312726"/>
                <a:gridCol w="1008112"/>
                <a:gridCol w="897608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송수신구분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쪽지구분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텔레콤의 담당자가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변경됩니다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이관요청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삼성전자의 담당자가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으로 이관됩니다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고객사 담당자 이관요청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삼성전자의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김영민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으로 이관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요청합니다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관리자</a:t>
                      </a:r>
                      <a:endParaRPr lang="ko-KR" altLang="en-US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고객산 담당자 이관요청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엘지화학의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조철수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 이관요청을 반려합니다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강용오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조철수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고객산 담당자 이관요청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엘지화학의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조철수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 이관요청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합니다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삭제요청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인재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김태령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의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가 삭제됩니다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삭제요청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삭제를 요청합니다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인재 검생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건수 추가 요청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금월 인재 검색 건수가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개로 늘어납니다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요청한 컨설턴트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검생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건수 추가 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금월 인재 검색 건수 추가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요청합니다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쪽지 보낸 컨설턴트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47966" y="472572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155679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155679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포인트 현황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포인트 현황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4" name="TextBox 63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5" name="TextBox 64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5364088" y="477560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내 쪽지</a:t>
            </a:r>
            <a:endParaRPr lang="ko-KR" altLang="en-US" sz="800" dirty="0"/>
          </a:p>
        </p:txBody>
      </p:sp>
      <p:sp>
        <p:nvSpPr>
          <p:cNvPr id="42" name="직사각형 1"/>
          <p:cNvSpPr/>
          <p:nvPr/>
        </p:nvSpPr>
        <p:spPr>
          <a:xfrm>
            <a:off x="1768238" y="4941168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"/>
          <p:cNvSpPr/>
          <p:nvPr/>
        </p:nvSpPr>
        <p:spPr>
          <a:xfrm>
            <a:off x="1763688" y="5217711"/>
            <a:ext cx="3638645" cy="10081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02212" y="4977531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쪽지보내기</a:t>
            </a:r>
            <a:endParaRPr lang="ko-KR" altLang="en-US" sz="700" b="1" dirty="0"/>
          </a:p>
        </p:txBody>
      </p:sp>
      <p:grpSp>
        <p:nvGrpSpPr>
          <p:cNvPr id="2" name="그룹 7"/>
          <p:cNvGrpSpPr/>
          <p:nvPr/>
        </p:nvGrpSpPr>
        <p:grpSpPr>
          <a:xfrm>
            <a:off x="5067020" y="4990017"/>
            <a:ext cx="252028" cy="200055"/>
            <a:chOff x="791580" y="4704593"/>
            <a:chExt cx="1188132" cy="1080120"/>
          </a:xfrm>
        </p:grpSpPr>
        <p:sp>
          <p:nvSpPr>
            <p:cNvPr id="53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1870833" y="5227871"/>
            <a:ext cx="3429024" cy="423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99792" y="588175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발송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3635896" y="5865783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60" name="직사각형 33"/>
          <p:cNvSpPr/>
          <p:nvPr/>
        </p:nvSpPr>
        <p:spPr>
          <a:xfrm>
            <a:off x="1979712" y="5433735"/>
            <a:ext cx="103623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쪽지구분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30272" y="540725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9" name="직사각형 33"/>
          <p:cNvSpPr/>
          <p:nvPr/>
        </p:nvSpPr>
        <p:spPr>
          <a:xfrm>
            <a:off x="3131840" y="5433735"/>
            <a:ext cx="201622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86008" y="1587272"/>
            <a:ext cx="72008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쪽지보내기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81688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95361"/>
              </p:ext>
            </p:extLst>
          </p:nvPr>
        </p:nvGraphicFramePr>
        <p:xfrm>
          <a:off x="7164288" y="35997"/>
          <a:ext cx="194762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대분류 </a:t>
                      </a:r>
                      <a:r>
                        <a:rPr lang="en-US" altLang="ko-KR" sz="900" dirty="0" smtClean="0"/>
                        <a:t>IT</a:t>
                      </a:r>
                      <a:r>
                        <a:rPr lang="ko-KR" altLang="en-US" sz="900" dirty="0" smtClean="0"/>
                        <a:t>정보통신업쪽을 선택해서 수정을 누르면 해당 업종의 이름이 수정됨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추가를 누르면 대불류 업종이 </a:t>
                      </a:r>
                      <a:r>
                        <a:rPr lang="en-US" altLang="ko-KR" sz="900" baseline="0" dirty="0" smtClean="0"/>
                        <a:t>1</a:t>
                      </a:r>
                      <a:r>
                        <a:rPr lang="ko-KR" altLang="en-US" sz="900" baseline="0" dirty="0" smtClean="0"/>
                        <a:t>개 추가됨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136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1" name="직사각형 34"/>
          <p:cNvSpPr/>
          <p:nvPr/>
        </p:nvSpPr>
        <p:spPr>
          <a:xfrm>
            <a:off x="1658517" y="980729"/>
            <a:ext cx="3600400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업종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0885" y="959520"/>
            <a:ext cx="393203" cy="2616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899592" y="5224848"/>
            <a:ext cx="1300272" cy="22037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IT/</a:t>
            </a:r>
            <a:r>
              <a:rPr lang="ko-KR" altLang="en-US" sz="800" dirty="0" smtClean="0">
                <a:solidFill>
                  <a:schemeClr val="tx1"/>
                </a:solidFill>
              </a:rPr>
              <a:t>정보통신업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3720" y="1768464"/>
            <a:ext cx="2303368" cy="338872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30344" y="5240818"/>
            <a:ext cx="432048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수정</a:t>
            </a:r>
            <a:endParaRPr lang="ko-KR" alt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2704808" y="5245169"/>
            <a:ext cx="432048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추가</a:t>
            </a:r>
            <a:endParaRPr lang="ko-KR" altLang="en-US" sz="700" dirty="0"/>
          </a:p>
        </p:txBody>
      </p:sp>
      <p:sp>
        <p:nvSpPr>
          <p:cNvPr id="20" name="Rectangle 19"/>
          <p:cNvSpPr/>
          <p:nvPr/>
        </p:nvSpPr>
        <p:spPr>
          <a:xfrm>
            <a:off x="3207976" y="1768464"/>
            <a:ext cx="2304256" cy="338872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903720" y="1556792"/>
            <a:ext cx="230425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대분류</a:t>
            </a:r>
            <a:endParaRPr lang="ko-KR" alt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3207976" y="1556792"/>
            <a:ext cx="230425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중분류</a:t>
            </a:r>
            <a:endParaRPr lang="ko-KR" alt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3270840" y="5224848"/>
            <a:ext cx="1300272" cy="22037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sz="800" dirty="0" smtClean="0">
                <a:solidFill>
                  <a:srgbClr val="000000"/>
                </a:solidFill>
              </a:rPr>
              <a:t>컴퓨터하드웨어장비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1592" y="5240818"/>
            <a:ext cx="432048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수정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5076056" y="5245169"/>
            <a:ext cx="432048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추가</a:t>
            </a:r>
            <a:endParaRPr lang="ko-KR" altLang="en-US" sz="7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187624" y="1988840"/>
          <a:ext cx="1728192" cy="2209800"/>
        </p:xfrm>
        <a:graphic>
          <a:graphicData uri="http://schemas.openxmlformats.org/drawingml/2006/table">
            <a:tbl>
              <a:tblPr/>
              <a:tblGrid>
                <a:gridCol w="1728192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IT·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통신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건설업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교육업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협회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서비스업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금융업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복지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판매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유통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419872" y="1988840"/>
          <a:ext cx="1536700" cy="1988820"/>
        </p:xfrm>
        <a:graphic>
          <a:graphicData uri="http://schemas.openxmlformats.org/drawingml/2006/table">
            <a:tbl>
              <a:tblPr/>
              <a:tblGrid>
                <a:gridCol w="1536700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웹에이젼시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네트워크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통신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모바일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솔루션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SI·ERP·CRM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포털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인터넷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컨텐츠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하드웨어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IT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컨설팅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쇼핑몰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오픈마켓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정보보안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백신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게임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827584" y="980728"/>
            <a:ext cx="720080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옵션값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4" name="TextBox 63"/>
          <p:cNvSpPr txBox="1"/>
          <p:nvPr/>
        </p:nvSpPr>
        <p:spPr>
          <a:xfrm>
            <a:off x="55322" y="1031425"/>
            <a:ext cx="89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재직기업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58439" y="1643630"/>
            <a:ext cx="740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상세경력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679519" y="1643050"/>
            <a:ext cx="5692681" cy="67243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93926" y="1020921"/>
            <a:ext cx="1148079" cy="21916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입력후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363" y="1332463"/>
            <a:ext cx="89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전문분야</a:t>
            </a:r>
            <a:endParaRPr lang="ko-KR" altLang="en-US" sz="800" dirty="0"/>
          </a:p>
        </p:txBody>
      </p:sp>
      <p:sp>
        <p:nvSpPr>
          <p:cNvPr id="93" name="직사각형 92"/>
          <p:cNvSpPr/>
          <p:nvPr/>
        </p:nvSpPr>
        <p:spPr>
          <a:xfrm>
            <a:off x="668580" y="1322338"/>
            <a:ext cx="1173426" cy="23445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입력후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3635" y="2421714"/>
            <a:ext cx="740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자기소개</a:t>
            </a:r>
            <a:endParaRPr lang="ko-KR" altLang="en-US" sz="800" dirty="0"/>
          </a:p>
        </p:txBody>
      </p:sp>
      <p:sp>
        <p:nvSpPr>
          <p:cNvPr id="101" name="직사각형 100"/>
          <p:cNvSpPr/>
          <p:nvPr/>
        </p:nvSpPr>
        <p:spPr>
          <a:xfrm>
            <a:off x="682831" y="2481438"/>
            <a:ext cx="5689369" cy="67243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20072" y="3228945"/>
            <a:ext cx="551233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등록</a:t>
            </a:r>
            <a:endParaRPr lang="ko-KR" altLang="en-US" sz="7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796669" y="3217370"/>
            <a:ext cx="551233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2130" y="81234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경력사항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프로필 등록 페이지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89442" y="256877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프로필 등록</a:t>
            </a:r>
            <a:endParaRPr lang="ko-KR" altLang="en-US" sz="800" dirty="0"/>
          </a:p>
        </p:txBody>
      </p:sp>
      <p:graphicFrame>
        <p:nvGraphicFramePr>
          <p:cNvPr id="29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89361"/>
              </p:ext>
            </p:extLst>
          </p:nvPr>
        </p:nvGraphicFramePr>
        <p:xfrm>
          <a:off x="7164288" y="35997"/>
          <a:ext cx="194762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1"/>
          <p:cNvSpPr/>
          <p:nvPr/>
        </p:nvSpPr>
        <p:spPr>
          <a:xfrm>
            <a:off x="2056270" y="4088561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2"/>
          <p:cNvSpPr/>
          <p:nvPr/>
        </p:nvSpPr>
        <p:spPr>
          <a:xfrm>
            <a:off x="2051720" y="4365104"/>
            <a:ext cx="3638645" cy="72008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90244" y="4124924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프로필 등록 확인</a:t>
            </a:r>
            <a:endParaRPr lang="ko-KR" altLang="en-US" sz="700" b="1" dirty="0"/>
          </a:p>
        </p:txBody>
      </p:sp>
      <p:grpSp>
        <p:nvGrpSpPr>
          <p:cNvPr id="36" name="그룹 7"/>
          <p:cNvGrpSpPr/>
          <p:nvPr/>
        </p:nvGrpSpPr>
        <p:grpSpPr>
          <a:xfrm>
            <a:off x="5355052" y="4137410"/>
            <a:ext cx="252028" cy="200055"/>
            <a:chOff x="791580" y="4704593"/>
            <a:chExt cx="1188132" cy="1080120"/>
          </a:xfrm>
        </p:grpSpPr>
        <p:sp>
          <p:nvSpPr>
            <p:cNvPr id="37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2158865" y="4375264"/>
            <a:ext cx="3429024" cy="423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내 프로필을 등록하시겠습니까</a:t>
            </a:r>
            <a:r>
              <a:rPr lang="en-US" altLang="ko-KR" sz="1050" dirty="0" smtClean="0">
                <a:solidFill>
                  <a:schemeClr val="tx1"/>
                </a:solidFill>
              </a:rPr>
              <a:t>?.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87824" y="479715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확인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3923928" y="4796264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43" name="직사각형 81"/>
          <p:cNvSpPr/>
          <p:nvPr/>
        </p:nvSpPr>
        <p:spPr>
          <a:xfrm>
            <a:off x="1924173" y="1031528"/>
            <a:ext cx="4448027" cy="2372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황금에스티  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시스코시스템즈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5" name="그룹 7"/>
          <p:cNvGrpSpPr/>
          <p:nvPr/>
        </p:nvGrpSpPr>
        <p:grpSpPr>
          <a:xfrm>
            <a:off x="2562973" y="1094263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46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7"/>
          <p:cNvGrpSpPr/>
          <p:nvPr/>
        </p:nvGrpSpPr>
        <p:grpSpPr>
          <a:xfrm>
            <a:off x="3480533" y="1093376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50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81"/>
          <p:cNvSpPr/>
          <p:nvPr/>
        </p:nvSpPr>
        <p:spPr>
          <a:xfrm>
            <a:off x="1934333" y="1310288"/>
            <a:ext cx="4437867" cy="24650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B2B   , e-Commerce    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신규사업기획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5" name="그룹 7"/>
          <p:cNvGrpSpPr/>
          <p:nvPr/>
        </p:nvGrpSpPr>
        <p:grpSpPr>
          <a:xfrm>
            <a:off x="2230749" y="1391567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56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7"/>
          <p:cNvGrpSpPr/>
          <p:nvPr/>
        </p:nvGrpSpPr>
        <p:grpSpPr>
          <a:xfrm>
            <a:off x="2993245" y="1383184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0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7"/>
          <p:cNvGrpSpPr/>
          <p:nvPr/>
        </p:nvGrpSpPr>
        <p:grpSpPr>
          <a:xfrm>
            <a:off x="3776949" y="1382296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6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495008" y="1022256"/>
            <a:ext cx="288032" cy="261610"/>
            <a:chOff x="827584" y="3263776"/>
            <a:chExt cx="288032" cy="261610"/>
          </a:xfrm>
        </p:grpSpPr>
        <p:sp>
          <p:nvSpPr>
            <p:cNvPr id="84" name="Rectangle 83"/>
            <p:cNvSpPr/>
            <p:nvPr/>
          </p:nvSpPr>
          <p:spPr>
            <a:xfrm>
              <a:off x="899592" y="3315464"/>
              <a:ext cx="144016" cy="1440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27584" y="326377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√</a:t>
              </a:r>
              <a:endParaRPr lang="ko-KR" altLang="en-US" sz="105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680552" y="104257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공개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6692488" y="130012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공개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6711920" y="163954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공개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6722080" y="246299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공개</a:t>
            </a:r>
            <a:endParaRPr lang="ko-KR" altLang="en-US" sz="8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6505168" y="1268760"/>
            <a:ext cx="288032" cy="261610"/>
            <a:chOff x="827584" y="3263776"/>
            <a:chExt cx="288032" cy="261610"/>
          </a:xfrm>
        </p:grpSpPr>
        <p:sp>
          <p:nvSpPr>
            <p:cNvPr id="94" name="Rectangle 93"/>
            <p:cNvSpPr/>
            <p:nvPr/>
          </p:nvSpPr>
          <p:spPr>
            <a:xfrm>
              <a:off x="899592" y="3315464"/>
              <a:ext cx="144016" cy="1440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27584" y="326377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√</a:t>
              </a:r>
              <a:endParaRPr lang="ko-KR" altLang="en-US" sz="105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506056" y="1603534"/>
            <a:ext cx="288032" cy="261610"/>
            <a:chOff x="827584" y="3263776"/>
            <a:chExt cx="288032" cy="261610"/>
          </a:xfrm>
        </p:grpSpPr>
        <p:sp>
          <p:nvSpPr>
            <p:cNvPr id="97" name="Rectangle 96"/>
            <p:cNvSpPr/>
            <p:nvPr/>
          </p:nvSpPr>
          <p:spPr>
            <a:xfrm>
              <a:off x="899592" y="3315464"/>
              <a:ext cx="144016" cy="1440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27584" y="326377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√</a:t>
              </a:r>
              <a:endParaRPr lang="ko-KR" altLang="en-US" sz="105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516216" y="2447310"/>
            <a:ext cx="288032" cy="261610"/>
            <a:chOff x="827584" y="3263776"/>
            <a:chExt cx="288032" cy="261610"/>
          </a:xfrm>
        </p:grpSpPr>
        <p:sp>
          <p:nvSpPr>
            <p:cNvPr id="105" name="Rectangle 104"/>
            <p:cNvSpPr/>
            <p:nvPr/>
          </p:nvSpPr>
          <p:spPr>
            <a:xfrm>
              <a:off x="899592" y="3315464"/>
              <a:ext cx="144016" cy="1440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27584" y="326377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√</a:t>
              </a:r>
              <a:endParaRPr lang="ko-KR" altLang="en-US" sz="105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716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622" y="672336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57652"/>
              </p:ext>
            </p:extLst>
          </p:nvPr>
        </p:nvGraphicFramePr>
        <p:xfrm>
          <a:off x="107504" y="1052736"/>
          <a:ext cx="6911112" cy="5095710"/>
        </p:xfrm>
        <a:graphic>
          <a:graphicData uri="http://schemas.openxmlformats.org/drawingml/2006/table">
            <a:tbl>
              <a:tblPr/>
              <a:tblGrid>
                <a:gridCol w="524326"/>
                <a:gridCol w="524326"/>
                <a:gridCol w="895565"/>
                <a:gridCol w="992378"/>
                <a:gridCol w="159750"/>
                <a:gridCol w="1368152"/>
                <a:gridCol w="360041"/>
                <a:gridCol w="792087"/>
                <a:gridCol w="216024"/>
                <a:gridCol w="1078463"/>
              </a:tblGrid>
              <a:tr h="270997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기본정보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 이메일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hlinkClick r:id="rId3"/>
                        </a:rPr>
                        <a:t>0000@kycg.co.kr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개인 이메일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3"/>
                        </a:rPr>
                        <a:t>0000@naver.com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1969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****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연락처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01048686088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32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10">
                  <a:txBody>
                    <a:bodyPr/>
                    <a:lstStyle/>
                    <a:p>
                      <a:r>
                        <a:rPr lang="en-US" altLang="ko-KR" sz="800" dirty="0" smtClean="0"/>
                        <a:t>2. </a:t>
                      </a:r>
                      <a:r>
                        <a:rPr lang="ko-KR" altLang="en-US" sz="800" dirty="0" smtClean="0"/>
                        <a:t>학력사항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학교구분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학교명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전공명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졸업여부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최종학력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0997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국내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국제정치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●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국내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성균관대학교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정치외교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○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경력사항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재직기업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이상네트웍스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이상글로벌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시스코시스템즈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황금에스티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전문분야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기획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네트워킹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512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상세경력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512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자기소개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348801" y="1487634"/>
            <a:ext cx="136815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46142" y="6237312"/>
            <a:ext cx="551233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수</a:t>
            </a:r>
            <a:r>
              <a:rPr lang="ko-KR" altLang="en-US" sz="700" dirty="0"/>
              <a:t>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2739" y="6225737"/>
            <a:ext cx="551233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sp>
        <p:nvSpPr>
          <p:cNvPr id="8" name="TextBox 7"/>
          <p:cNvSpPr txBox="1"/>
          <p:nvPr/>
        </p:nvSpPr>
        <p:spPr>
          <a:xfrm>
            <a:off x="11766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프로필 상세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35496" y="874575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프로필 상</a:t>
            </a:r>
            <a:r>
              <a:rPr lang="ko-KR" altLang="en-US" sz="800" b="1" dirty="0"/>
              <a:t>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프로필 상세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789442" y="256877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프로필 상세</a:t>
            </a:r>
            <a:endParaRPr lang="ko-KR" altLang="en-US" sz="800" dirty="0"/>
          </a:p>
        </p:txBody>
      </p:sp>
      <p:sp>
        <p:nvSpPr>
          <p:cNvPr id="24" name="직사각형 1"/>
          <p:cNvSpPr/>
          <p:nvPr/>
        </p:nvSpPr>
        <p:spPr>
          <a:xfrm>
            <a:off x="1696230" y="5744745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"/>
          <p:cNvSpPr/>
          <p:nvPr/>
        </p:nvSpPr>
        <p:spPr>
          <a:xfrm>
            <a:off x="1691680" y="6021288"/>
            <a:ext cx="3638645" cy="72008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30204" y="5781108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프로필 등록 확인</a:t>
            </a:r>
            <a:endParaRPr lang="ko-KR" altLang="en-US" sz="700" b="1" dirty="0"/>
          </a:p>
        </p:txBody>
      </p:sp>
      <p:grpSp>
        <p:nvGrpSpPr>
          <p:cNvPr id="27" name="그룹 7"/>
          <p:cNvGrpSpPr/>
          <p:nvPr/>
        </p:nvGrpSpPr>
        <p:grpSpPr>
          <a:xfrm>
            <a:off x="4995012" y="5793594"/>
            <a:ext cx="252028" cy="200055"/>
            <a:chOff x="791580" y="4704593"/>
            <a:chExt cx="1188132" cy="1080120"/>
          </a:xfrm>
        </p:grpSpPr>
        <p:sp>
          <p:nvSpPr>
            <p:cNvPr id="28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798825" y="6031448"/>
            <a:ext cx="3429024" cy="423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내 프로필을 수정하시겠습니까</a:t>
            </a:r>
            <a:r>
              <a:rPr lang="en-US" altLang="ko-KR" sz="1050" dirty="0" smtClean="0">
                <a:solidFill>
                  <a:schemeClr val="tx1"/>
                </a:solidFill>
              </a:rPr>
              <a:t>?.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27784" y="6453336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확인</a:t>
            </a:r>
            <a:endParaRPr lang="ko-KR" altLang="en-US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3563888" y="6452448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cxnSp>
        <p:nvCxnSpPr>
          <p:cNvPr id="43" name="Elbow Connector 42"/>
          <p:cNvCxnSpPr>
            <a:stCxn id="6" idx="1"/>
            <a:endCxn id="25" idx="3"/>
          </p:cNvCxnSpPr>
          <p:nvPr/>
        </p:nvCxnSpPr>
        <p:spPr>
          <a:xfrm rot="10800000" flipV="1">
            <a:off x="5330326" y="6337340"/>
            <a:ext cx="515817" cy="439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2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관리자는 인재 삭제 요청이 없을 시에도 삭제할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4" name="TextBox 53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46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8996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08809"/>
              </p:ext>
            </p:extLst>
          </p:nvPr>
        </p:nvGraphicFramePr>
        <p:xfrm>
          <a:off x="7164288" y="35997"/>
          <a:ext cx="1947628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채용공고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계정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내 계정</a:t>
            </a:r>
            <a:endParaRPr lang="ko-KR" altLang="en-US" sz="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5858" y="134544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29" y="192642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기존비번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683568" y="190436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*************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216" y="249033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비번확인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61784" y="220172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변경비</a:t>
            </a:r>
            <a:r>
              <a:rPr lang="ko-KR" altLang="en-US" sz="800" dirty="0"/>
              <a:t>번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684148" y="2191236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**************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352027"/>
            <a:ext cx="219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강용오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84794" y="160623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</a:t>
            </a:r>
            <a:r>
              <a:rPr lang="ko-KR" altLang="en-US" sz="800" dirty="0"/>
              <a:t>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3568" y="1617805"/>
            <a:ext cx="219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andrew.kang@kycg.co.kr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683568" y="2477870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**************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75029" y="2972591"/>
            <a:ext cx="551233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수</a:t>
            </a:r>
            <a:r>
              <a:rPr lang="ko-KR" altLang="en-US" sz="700" dirty="0"/>
              <a:t>정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88719" y="2971795"/>
            <a:ext cx="551233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83" name="TextBox 82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84" name="TextBox 83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85" name="TextBox 84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86" name="TextBox 85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87" name="TextBox 8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계정의 비번 변경 화면 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789442" y="256877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계정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2204864"/>
            <a:ext cx="2736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*</a:t>
            </a:r>
            <a:r>
              <a:rPr lang="ko-KR" altLang="en-US" sz="700" dirty="0" smtClean="0"/>
              <a:t>숫자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영문 포함 </a:t>
            </a:r>
            <a:r>
              <a:rPr lang="en-US" altLang="ko-KR" sz="700" dirty="0" smtClean="0"/>
              <a:t>10</a:t>
            </a:r>
            <a:r>
              <a:rPr lang="ko-KR" altLang="en-US" sz="700" dirty="0" smtClean="0"/>
              <a:t>자 이상</a:t>
            </a:r>
            <a:endParaRPr lang="ko-KR" altLang="en-US" sz="700" dirty="0"/>
          </a:p>
        </p:txBody>
      </p:sp>
      <p:sp>
        <p:nvSpPr>
          <p:cNvPr id="35" name="TextBox 3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50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37742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52544"/>
              </p:ext>
            </p:extLst>
          </p:nvPr>
        </p:nvGraphicFramePr>
        <p:xfrm>
          <a:off x="7164288" y="35997"/>
          <a:ext cx="19476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컨설턴트가 로그인 시 이 페이지가 먼저 보여짐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처음 기간은 설정되어 있지 않고 모든 진행중인 공고건을 다 보여줌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등록일을 설정하면 그 기준으로 보여짐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공지사항은 등록일 상관없이 모두 보여짐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추천일정 공지사항 및 본인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타인태용공고 모두 </a:t>
                      </a:r>
                      <a:r>
                        <a:rPr lang="en-US" altLang="ko-KR" sz="900" dirty="0" smtClean="0"/>
                        <a:t>5</a:t>
                      </a:r>
                      <a:r>
                        <a:rPr lang="ko-KR" altLang="en-US" sz="900" dirty="0" smtClean="0"/>
                        <a:t>줄을 디폴트로 보여줌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총 추쳔현황을 클릭하면 해당 채용공고 상세 페이지로 넘어감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추천일의 예정일은 후보자의 추천자와 그 채용공고의 담당자 모두에게 보여짐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각 추천 진행상태의 헤드값은 컨택중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이력서 점수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서류전형중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면접진행</a:t>
                      </a:r>
                      <a:r>
                        <a:rPr lang="en-US" altLang="ko-KR" sz="900" dirty="0" smtClean="0"/>
                        <a:t>(1</a:t>
                      </a:r>
                      <a:r>
                        <a:rPr lang="ko-KR" altLang="en-US" sz="900" dirty="0" smtClean="0"/>
                        <a:t>차면접대기중</a:t>
                      </a:r>
                      <a:r>
                        <a:rPr lang="en-US" altLang="ko-KR" sz="900" dirty="0" smtClean="0"/>
                        <a:t>/2</a:t>
                      </a:r>
                      <a:r>
                        <a:rPr lang="ko-KR" altLang="en-US" sz="900" dirty="0" smtClean="0"/>
                        <a:t>차면접대기중</a:t>
                      </a:r>
                      <a:r>
                        <a:rPr lang="en-US" altLang="ko-KR" sz="900" dirty="0" smtClean="0"/>
                        <a:t>/3</a:t>
                      </a:r>
                      <a:r>
                        <a:rPr lang="ko-KR" altLang="en-US" sz="900" dirty="0" smtClean="0"/>
                        <a:t>차면접대기중</a:t>
                      </a:r>
                      <a:r>
                        <a:rPr lang="en-US" altLang="ko-KR" sz="900" dirty="0" smtClean="0"/>
                        <a:t>)/</a:t>
                      </a:r>
                      <a:r>
                        <a:rPr lang="ko-KR" altLang="en-US" sz="900" dirty="0" smtClean="0"/>
                        <a:t>합격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최종합격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입사완료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에 포함되어 있는 후보자수를 카운트해서 보여줌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한달 동안 내 인재 검색 가능 건수를 보여줌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646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0654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내 업무 현황</a:t>
            </a:r>
            <a:endParaRPr lang="ko-KR" altLang="en-US" sz="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35716" y="5013176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82885"/>
              </p:ext>
            </p:extLst>
          </p:nvPr>
        </p:nvGraphicFramePr>
        <p:xfrm>
          <a:off x="174948" y="4258686"/>
          <a:ext cx="6890293" cy="662940"/>
        </p:xfrm>
        <a:graphic>
          <a:graphicData uri="http://schemas.openxmlformats.org/drawingml/2006/table">
            <a:tbl>
              <a:tblPr/>
              <a:tblGrid>
                <a:gridCol w="752417"/>
                <a:gridCol w="752417"/>
                <a:gridCol w="734035"/>
                <a:gridCol w="734035"/>
                <a:gridCol w="566075"/>
                <a:gridCol w="808003"/>
                <a:gridCol w="932309"/>
                <a:gridCol w="808003"/>
                <a:gridCol w="802999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총 추천현황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 접수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서류전형중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면접진행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합격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18-08-01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</a:t>
                      </a:r>
                      <a:r>
                        <a:rPr lang="en-US" altLang="ko-KR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4/2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3/0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1/1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18-08-07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한솔</a:t>
                      </a:r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MICE</a:t>
                      </a:r>
                      <a:r>
                        <a:rPr lang="en-US" altLang="ko-KR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5/1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4/0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2/1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1/0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650025" y="129247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83" y="1278156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09" y="1271050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2012697" y="128089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130654" y="70388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업무 현</a:t>
            </a:r>
            <a:r>
              <a:rPr lang="ko-KR" altLang="en-US" sz="800" dirty="0"/>
              <a:t>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5969" y="130940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5808" y="1772816"/>
            <a:ext cx="159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추천일정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진행중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59474"/>
              </p:ext>
            </p:extLst>
          </p:nvPr>
        </p:nvGraphicFramePr>
        <p:xfrm>
          <a:off x="162798" y="2060848"/>
          <a:ext cx="3401089" cy="1325880"/>
        </p:xfrm>
        <a:graphic>
          <a:graphicData uri="http://schemas.openxmlformats.org/drawingml/2006/table">
            <a:tbl>
              <a:tblPr/>
              <a:tblGrid>
                <a:gridCol w="535122"/>
                <a:gridCol w="860981"/>
                <a:gridCol w="1002493"/>
                <a:gridCol w="1002493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예정일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차면접대기중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김철수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MICE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차면접대기중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37506" y="4005064"/>
            <a:ext cx="1914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본인채용공고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진행중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2571736" y="6344278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22038"/>
              </p:ext>
            </p:extLst>
          </p:nvPr>
        </p:nvGraphicFramePr>
        <p:xfrm>
          <a:off x="174948" y="5397134"/>
          <a:ext cx="6890293" cy="946016"/>
        </p:xfrm>
        <a:graphic>
          <a:graphicData uri="http://schemas.openxmlformats.org/drawingml/2006/table">
            <a:tbl>
              <a:tblPr/>
              <a:tblGrid>
                <a:gridCol w="752417"/>
                <a:gridCol w="752417"/>
                <a:gridCol w="734035"/>
                <a:gridCol w="734035"/>
                <a:gridCol w="566075"/>
                <a:gridCol w="808003"/>
                <a:gridCol w="932309"/>
                <a:gridCol w="808003"/>
                <a:gridCol w="802999"/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총 추천현황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 접수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서류전형중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면접진행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합격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18-08-31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</a:t>
                      </a:r>
                      <a:r>
                        <a:rPr lang="en-US" altLang="ko-KR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18-07-19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한솔</a:t>
                      </a:r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MICE</a:t>
                      </a:r>
                      <a:r>
                        <a:rPr lang="en-US" altLang="ko-KR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Jala</a:t>
                      </a:r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PMD</a:t>
                      </a:r>
                      <a:r>
                        <a:rPr lang="en-US" altLang="ko-KR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37506" y="5143512"/>
            <a:ext cx="1986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타인채용공고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진행중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5500694" y="3990256"/>
            <a:ext cx="1539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*</a:t>
            </a:r>
            <a:r>
              <a:rPr lang="ko-KR" altLang="en-US" sz="800" dirty="0" smtClean="0"/>
              <a:t>추천수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본인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타인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업무 현황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755576" y="260648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업무 현황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3580879" y="18333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11100"/>
              </p:ext>
            </p:extLst>
          </p:nvPr>
        </p:nvGraphicFramePr>
        <p:xfrm>
          <a:off x="3632630" y="2045980"/>
          <a:ext cx="3401139" cy="1325880"/>
        </p:xfrm>
        <a:graphic>
          <a:graphicData uri="http://schemas.openxmlformats.org/drawingml/2006/table">
            <a:tbl>
              <a:tblPr/>
              <a:tblGrid>
                <a:gridCol w="291298"/>
                <a:gridCol w="639457"/>
                <a:gridCol w="1635774"/>
                <a:gridCol w="834610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공지구분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공지제목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18-07-20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18-07-25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입사소식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한솔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MICE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0100" y="3429000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</a:t>
            </a:r>
            <a:r>
              <a:rPr lang="en-US" altLang="ko-KR" sz="800" dirty="0" smtClean="0"/>
              <a:t>2 3</a:t>
            </a:r>
            <a:r>
              <a:rPr lang="en-US" altLang="ko-KR" sz="800" b="1" dirty="0" smtClean="0"/>
              <a:t>  &gt;&gt;</a:t>
            </a:r>
            <a:endParaRPr lang="ko-KR" altLang="en-US" sz="800" b="1" dirty="0"/>
          </a:p>
        </p:txBody>
      </p:sp>
      <p:sp>
        <p:nvSpPr>
          <p:cNvPr id="58" name="Rectangle 57"/>
          <p:cNvSpPr/>
          <p:nvPr/>
        </p:nvSpPr>
        <p:spPr>
          <a:xfrm>
            <a:off x="142844" y="2000240"/>
            <a:ext cx="3429024" cy="142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115616" y="7647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4" name="Rectangle 63"/>
          <p:cNvSpPr/>
          <p:nvPr/>
        </p:nvSpPr>
        <p:spPr>
          <a:xfrm>
            <a:off x="2367582" y="4235138"/>
            <a:ext cx="785818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259632" y="285293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67" name="Rectangle 66"/>
          <p:cNvSpPr/>
          <p:nvPr/>
        </p:nvSpPr>
        <p:spPr>
          <a:xfrm>
            <a:off x="153322" y="1204262"/>
            <a:ext cx="3194542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Rectangle 46"/>
          <p:cNvSpPr/>
          <p:nvPr/>
        </p:nvSpPr>
        <p:spPr>
          <a:xfrm>
            <a:off x="2339752" y="5373216"/>
            <a:ext cx="86409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499992" y="3429000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</a:t>
            </a:r>
            <a:r>
              <a:rPr lang="en-US" altLang="ko-KR" sz="800" dirty="0" smtClean="0"/>
              <a:t>2 3</a:t>
            </a:r>
            <a:r>
              <a:rPr lang="en-US" altLang="ko-KR" sz="800" b="1" dirty="0" smtClean="0"/>
              <a:t> 4 5 6 7 8 9 10 … &gt;&gt;</a:t>
            </a:r>
            <a:endParaRPr lang="ko-KR" altLang="en-US" sz="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11760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5776" y="2060848"/>
            <a:ext cx="936104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Rectangle 67"/>
          <p:cNvSpPr/>
          <p:nvPr/>
        </p:nvSpPr>
        <p:spPr>
          <a:xfrm>
            <a:off x="2339752" y="4221088"/>
            <a:ext cx="47525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16216" y="44371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71" name="TextBox 70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2843808" y="285293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3491881" y="1196752"/>
          <a:ext cx="3528392" cy="441960"/>
        </p:xfrm>
        <a:graphic>
          <a:graphicData uri="http://schemas.openxmlformats.org/drawingml/2006/table">
            <a:tbl>
              <a:tblPr/>
              <a:tblGrid>
                <a:gridCol w="936103"/>
                <a:gridCol w="931210"/>
                <a:gridCol w="971003"/>
                <a:gridCol w="690076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한달 기본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전년도 보너스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추가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총 가능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491880" y="98072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smtClean="0"/>
              <a:t>인재 검색 건수</a:t>
            </a:r>
            <a:endParaRPr lang="ko-KR" alt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3419872" y="1124744"/>
            <a:ext cx="36724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860032" y="7647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8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10941</TotalTime>
  <Words>8304</Words>
  <Application>Microsoft Office PowerPoint</Application>
  <PresentationFormat>On-screen Show (4:3)</PresentationFormat>
  <Paragraphs>4959</Paragraphs>
  <Slides>58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맑은 고딕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DEBASHIS NATH</cp:lastModifiedBy>
  <cp:revision>468</cp:revision>
  <cp:lastPrinted>2018-07-18T08:29:49Z</cp:lastPrinted>
  <dcterms:created xsi:type="dcterms:W3CDTF">2018-06-28T05:33:25Z</dcterms:created>
  <dcterms:modified xsi:type="dcterms:W3CDTF">2018-08-09T12:32:50Z</dcterms:modified>
</cp:coreProperties>
</file>