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256" r:id="rId2"/>
    <p:sldId id="266" r:id="rId3"/>
    <p:sldId id="258" r:id="rId4"/>
    <p:sldId id="259" r:id="rId5"/>
    <p:sldId id="260" r:id="rId6"/>
    <p:sldId id="261" r:id="rId7"/>
    <p:sldId id="262" r:id="rId8"/>
    <p:sldId id="263" r:id="rId9"/>
    <p:sldId id="264"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91B0B-6EC5-4558-A521-620AF443480A}"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371379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91B0B-6EC5-4558-A521-620AF443480A}"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239260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91B0B-6EC5-4558-A521-620AF443480A}"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A0EE44-467E-40BF-8B82-54DD311E913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531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C91B0B-6EC5-4558-A521-620AF443480A}"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84186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C91B0B-6EC5-4558-A521-620AF443480A}"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A0EE44-467E-40BF-8B82-54DD311E913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6213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C91B0B-6EC5-4558-A521-620AF443480A}"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3572521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1B0B-6EC5-4558-A521-620AF443480A}"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3247128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1B0B-6EC5-4558-A521-620AF443480A}"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316523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1B0B-6EC5-4558-A521-620AF443480A}"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3033652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91B0B-6EC5-4558-A521-620AF443480A}"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271194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91B0B-6EC5-4558-A521-620AF443480A}"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326403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91B0B-6EC5-4558-A521-620AF443480A}"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25745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91B0B-6EC5-4558-A521-620AF443480A}"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303366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91B0B-6EC5-4558-A521-620AF443480A}"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284055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91B0B-6EC5-4558-A521-620AF443480A}"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8433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91B0B-6EC5-4558-A521-620AF443480A}"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A0EE44-467E-40BF-8B82-54DD311E9138}" type="slidenum">
              <a:rPr lang="en-IN" smtClean="0"/>
              <a:t>‹#›</a:t>
            </a:fld>
            <a:endParaRPr lang="en-IN"/>
          </a:p>
        </p:txBody>
      </p:sp>
    </p:spTree>
    <p:extLst>
      <p:ext uri="{BB962C8B-B14F-4D97-AF65-F5344CB8AC3E}">
        <p14:creationId xmlns:p14="http://schemas.microsoft.com/office/powerpoint/2010/main" val="317142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C91B0B-6EC5-4558-A521-620AF443480A}" type="datetimeFigureOut">
              <a:rPr lang="en-IN" smtClean="0"/>
              <a:t>30-06-2022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A0EE44-467E-40BF-8B82-54DD311E9138}" type="slidenum">
              <a:rPr lang="en-IN" smtClean="0"/>
              <a:t>‹#›</a:t>
            </a:fld>
            <a:endParaRPr lang="en-IN"/>
          </a:p>
        </p:txBody>
      </p:sp>
    </p:spTree>
    <p:extLst>
      <p:ext uri="{BB962C8B-B14F-4D97-AF65-F5344CB8AC3E}">
        <p14:creationId xmlns:p14="http://schemas.microsoft.com/office/powerpoint/2010/main" val="914635182"/>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2F29DA-5A9E-CAE0-19AD-7E2A2D7D3225}"/>
              </a:ext>
            </a:extLst>
          </p:cNvPr>
          <p:cNvSpPr>
            <a:spLocks noGrp="1"/>
          </p:cNvSpPr>
          <p:nvPr>
            <p:ph type="subTitle" idx="1"/>
          </p:nvPr>
        </p:nvSpPr>
        <p:spPr>
          <a:xfrm>
            <a:off x="1232647" y="1937170"/>
            <a:ext cx="9144000" cy="1655762"/>
          </a:xfrm>
        </p:spPr>
        <p:txBody>
          <a:bodyPr>
            <a:normAutofit/>
          </a:bodyPr>
          <a:lstStyle/>
          <a:p>
            <a:pPr algn="r"/>
            <a:r>
              <a:rPr lang="en-US" sz="8800" dirty="0">
                <a:solidFill>
                  <a:schemeClr val="accent1">
                    <a:lumMod val="60000"/>
                    <a:lumOff val="40000"/>
                  </a:schemeClr>
                </a:solidFill>
                <a:latin typeface="Bahnschrift SemiCondensed" panose="020B0502040204020203" pitchFamily="34" charset="0"/>
                <a:cs typeface="Calibri" panose="020F0502020204030204" pitchFamily="34" charset="0"/>
              </a:rPr>
              <a:t>Winning Camp</a:t>
            </a:r>
            <a:endParaRPr lang="en-US" dirty="0">
              <a:solidFill>
                <a:schemeClr val="accent1">
                  <a:lumMod val="60000"/>
                  <a:lumOff val="40000"/>
                </a:schemeClr>
              </a:solidFill>
              <a:latin typeface="Bahnschrift SemiCondensed" panose="020B0502040204020203" pitchFamily="34" charset="0"/>
              <a:cs typeface="Calibri" panose="020F0502020204030204" pitchFamily="34" charset="0"/>
            </a:endParaRPr>
          </a:p>
        </p:txBody>
      </p:sp>
      <p:sp>
        <p:nvSpPr>
          <p:cNvPr id="8" name="TextBox 7">
            <a:extLst>
              <a:ext uri="{FF2B5EF4-FFF2-40B4-BE49-F238E27FC236}">
                <a16:creationId xmlns:a16="http://schemas.microsoft.com/office/drawing/2014/main" id="{1878B3CF-CD9D-C730-1412-7BCAD5C3D6F2}"/>
              </a:ext>
            </a:extLst>
          </p:cNvPr>
          <p:cNvSpPr txBox="1"/>
          <p:nvPr/>
        </p:nvSpPr>
        <p:spPr>
          <a:xfrm>
            <a:off x="309283" y="5143501"/>
            <a:ext cx="4244788" cy="184665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PRESENTED BY:</a:t>
            </a:r>
          </a:p>
          <a:p>
            <a:r>
              <a:rPr lang="en-US" sz="2400" b="1" dirty="0">
                <a:latin typeface="Calibri" panose="020F0502020204030204" pitchFamily="34" charset="0"/>
                <a:cs typeface="Calibri" panose="020F0502020204030204" pitchFamily="34" charset="0"/>
              </a:rPr>
              <a:t>NAME: CHANDER DEEP</a:t>
            </a:r>
          </a:p>
          <a:p>
            <a:r>
              <a:rPr lang="en-US" sz="2400" dirty="0">
                <a:latin typeface="Calibri" panose="020F0502020204030204" pitchFamily="34" charset="0"/>
                <a:cs typeface="Calibri" panose="020F0502020204030204" pitchFamily="34" charset="0"/>
              </a:rPr>
              <a:t>UID:21MCA2132</a:t>
            </a:r>
          </a:p>
          <a:p>
            <a:r>
              <a:rPr lang="en-US" sz="2400" dirty="0">
                <a:latin typeface="Calibri" panose="020F0502020204030204" pitchFamily="34" charset="0"/>
                <a:cs typeface="Calibri" panose="020F0502020204030204" pitchFamily="34" charset="0"/>
              </a:rPr>
              <a:t>SECTION: MCA11</a:t>
            </a:r>
          </a:p>
          <a:p>
            <a:endParaRPr lang="en-IN" dirty="0"/>
          </a:p>
        </p:txBody>
      </p:sp>
      <p:sp>
        <p:nvSpPr>
          <p:cNvPr id="18" name="TextBox 17">
            <a:extLst>
              <a:ext uri="{FF2B5EF4-FFF2-40B4-BE49-F238E27FC236}">
                <a16:creationId xmlns:a16="http://schemas.microsoft.com/office/drawing/2014/main" id="{23D384F3-80EC-0207-C005-1D364AC3C1AE}"/>
              </a:ext>
            </a:extLst>
          </p:cNvPr>
          <p:cNvSpPr txBox="1"/>
          <p:nvPr/>
        </p:nvSpPr>
        <p:spPr>
          <a:xfrm>
            <a:off x="8794377" y="4919008"/>
            <a:ext cx="3397623" cy="1938992"/>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UNDER SUPERVISION OF:</a:t>
            </a:r>
          </a:p>
          <a:p>
            <a:r>
              <a:rPr lang="en-US" sz="2400" b="1" dirty="0">
                <a:latin typeface="Calibri" panose="020F0502020204030204" pitchFamily="34" charset="0"/>
                <a:cs typeface="Calibri" panose="020F0502020204030204" pitchFamily="34" charset="0"/>
              </a:rPr>
              <a:t>MS  GAGANDEEP KAUR</a:t>
            </a:r>
          </a:p>
          <a:p>
            <a:r>
              <a:rPr lang="en-US" sz="2400" dirty="0">
                <a:latin typeface="Calibri" panose="020F0502020204030204" pitchFamily="34" charset="0"/>
                <a:cs typeface="Calibri" panose="020F0502020204030204" pitchFamily="34" charset="0"/>
              </a:rPr>
              <a:t>(ASSISTANT PROFESSOR)</a:t>
            </a:r>
          </a:p>
          <a:p>
            <a:r>
              <a:rPr lang="en-US" sz="2400" dirty="0">
                <a:latin typeface="Calibri" panose="020F0502020204030204" pitchFamily="34" charset="0"/>
                <a:cs typeface="Calibri" panose="020F0502020204030204" pitchFamily="34" charset="0"/>
              </a:rPr>
              <a:t>CHANDIGARH UNIVERSITY</a:t>
            </a:r>
          </a:p>
        </p:txBody>
      </p:sp>
      <p:sp>
        <p:nvSpPr>
          <p:cNvPr id="15" name="AutoShape 8" descr="University Seal | Branding Guidelines - About Chandigarh University (CU)">
            <a:extLst>
              <a:ext uri="{FF2B5EF4-FFF2-40B4-BE49-F238E27FC236}">
                <a16:creationId xmlns:a16="http://schemas.microsoft.com/office/drawing/2014/main" id="{5271BB60-CC9F-8C1D-4D9C-57361BB5CD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University Seal | Branding Guidelines - About Chandigarh University (CU)">
            <a:extLst>
              <a:ext uri="{FF2B5EF4-FFF2-40B4-BE49-F238E27FC236}">
                <a16:creationId xmlns:a16="http://schemas.microsoft.com/office/drawing/2014/main" id="{1CBFA776-CD5C-862E-2390-3D8E7A096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9577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15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8EF7-E3C0-1430-BA1D-505AAE21BA10}"/>
              </a:ext>
            </a:extLst>
          </p:cNvPr>
          <p:cNvSpPr>
            <a:spLocks noGrp="1"/>
          </p:cNvSpPr>
          <p:nvPr>
            <p:ph type="ctrTitle"/>
          </p:nvPr>
        </p:nvSpPr>
        <p:spPr>
          <a:xfrm>
            <a:off x="810000" y="2591326"/>
            <a:ext cx="10572000" cy="1132688"/>
          </a:xfrm>
        </p:spPr>
        <p:txBody>
          <a:bodyPr>
            <a:normAutofit fontScale="90000"/>
          </a:bodyPr>
          <a:lstStyle/>
          <a:p>
            <a:pPr algn="ctr"/>
            <a:r>
              <a:rPr lang="en-US" sz="7200" dirty="0">
                <a:solidFill>
                  <a:schemeClr val="accent1"/>
                </a:solidFill>
                <a:latin typeface="Bahnschrift SemiCondensed" panose="020B0502040204020203" pitchFamily="34" charset="0"/>
              </a:rPr>
              <a:t>Thank You</a:t>
            </a:r>
            <a:endParaRPr lang="en-IN" sz="7200" dirty="0">
              <a:solidFill>
                <a:schemeClr val="accent1"/>
              </a:solidFill>
              <a:latin typeface="Bahnschrift SemiCondensed" panose="020B0502040204020203" pitchFamily="34" charset="0"/>
            </a:endParaRPr>
          </a:p>
        </p:txBody>
      </p:sp>
    </p:spTree>
    <p:extLst>
      <p:ext uri="{BB962C8B-B14F-4D97-AF65-F5344CB8AC3E}">
        <p14:creationId xmlns:p14="http://schemas.microsoft.com/office/powerpoint/2010/main" val="418145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6437-F9B5-18BC-C6F6-C00F2A37E6DC}"/>
              </a:ext>
            </a:extLst>
          </p:cNvPr>
          <p:cNvSpPr>
            <a:spLocks noGrp="1"/>
          </p:cNvSpPr>
          <p:nvPr>
            <p:ph type="ctrTitle"/>
          </p:nvPr>
        </p:nvSpPr>
        <p:spPr>
          <a:xfrm>
            <a:off x="0" y="1"/>
            <a:ext cx="10572000" cy="1519518"/>
          </a:xfrm>
        </p:spPr>
        <p:txBody>
          <a:bodyPr/>
          <a:lstStyle/>
          <a:p>
            <a:pPr algn="ctr"/>
            <a:r>
              <a:rPr lang="en-US" dirty="0">
                <a:solidFill>
                  <a:schemeClr val="accent1"/>
                </a:solidFill>
                <a:latin typeface="Bahnschrift SemiCondensed" panose="020B0502040204020203" pitchFamily="34" charset="0"/>
              </a:rPr>
              <a:t>BMI CALCULATOR</a:t>
            </a:r>
            <a:endParaRPr lang="en-IN" dirty="0">
              <a:solidFill>
                <a:schemeClr val="accent1"/>
              </a:solidFill>
              <a:latin typeface="Bahnschrift SemiCondensed" panose="020B0502040204020203" pitchFamily="34" charset="0"/>
            </a:endParaRPr>
          </a:p>
        </p:txBody>
      </p:sp>
      <p:pic>
        <p:nvPicPr>
          <p:cNvPr id="2054" name="Picture 6" descr="BMI Calculator Free Ideal Weight 30 Days Meal Plan - Apps on Google Play">
            <a:extLst>
              <a:ext uri="{FF2B5EF4-FFF2-40B4-BE49-F238E27FC236}">
                <a16:creationId xmlns:a16="http://schemas.microsoft.com/office/drawing/2014/main" id="{2D53AFB2-DD3A-63E9-08DF-680C49D12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823" y="1981199"/>
            <a:ext cx="6064623"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5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D135-A76D-79B5-3C5B-656D261021E8}"/>
              </a:ext>
            </a:extLst>
          </p:cNvPr>
          <p:cNvSpPr>
            <a:spLocks noGrp="1"/>
          </p:cNvSpPr>
          <p:nvPr>
            <p:ph type="ctrTitle"/>
          </p:nvPr>
        </p:nvSpPr>
        <p:spPr>
          <a:xfrm>
            <a:off x="810001" y="416860"/>
            <a:ext cx="10572000" cy="1048870"/>
          </a:xfrm>
        </p:spPr>
        <p:txBody>
          <a:bodyPr>
            <a:normAutofit/>
          </a:bodyPr>
          <a:lstStyle/>
          <a:p>
            <a:r>
              <a:rPr lang="en-US" dirty="0">
                <a:solidFill>
                  <a:schemeClr val="accent1"/>
                </a:solidFill>
                <a:latin typeface="Bahnschrift SemiCondensed" panose="020B0502040204020203" pitchFamily="34" charset="0"/>
              </a:rPr>
              <a:t>What is BMI</a:t>
            </a:r>
            <a:endParaRPr lang="en-IN" dirty="0">
              <a:solidFill>
                <a:schemeClr val="accent1"/>
              </a:solidFill>
              <a:latin typeface="Bahnschrift SemiCondensed" panose="020B0502040204020203" pitchFamily="34" charset="0"/>
            </a:endParaRPr>
          </a:p>
        </p:txBody>
      </p:sp>
      <p:sp>
        <p:nvSpPr>
          <p:cNvPr id="3" name="Subtitle 2">
            <a:extLst>
              <a:ext uri="{FF2B5EF4-FFF2-40B4-BE49-F238E27FC236}">
                <a16:creationId xmlns:a16="http://schemas.microsoft.com/office/drawing/2014/main" id="{2D261503-F8A6-D5D6-5007-E5F26926ECC2}"/>
              </a:ext>
            </a:extLst>
          </p:cNvPr>
          <p:cNvSpPr>
            <a:spLocks noGrp="1"/>
          </p:cNvSpPr>
          <p:nvPr>
            <p:ph type="subTitle" idx="1"/>
          </p:nvPr>
        </p:nvSpPr>
        <p:spPr>
          <a:xfrm>
            <a:off x="810001" y="1465730"/>
            <a:ext cx="10572000" cy="4250091"/>
          </a:xfrm>
        </p:spPr>
        <p:txBody>
          <a:bodyPr>
            <a:normAutofit/>
          </a:bodyPr>
          <a:lstStyle/>
          <a:p>
            <a:pPr algn="l">
              <a:buFont typeface="Arial" panose="020B0604020202020204" pitchFamily="34" charset="0"/>
              <a:buChar char="•"/>
            </a:pPr>
            <a:r>
              <a:rPr lang="en-US" b="0" i="0" dirty="0">
                <a:solidFill>
                  <a:srgbClr val="5A5A5A"/>
                </a:solidFill>
                <a:effectLst/>
                <a:latin typeface="Poppins" panose="00000500000000000000" pitchFamily="2" charset="0"/>
              </a:rPr>
              <a:t>A BMI calculator is an online or offline device which measures your body mass index. The body mass index or BMI is a measure of how much body mass you have in relation to your height and weight. </a:t>
            </a:r>
            <a:br>
              <a:rPr lang="en-US" b="0" i="0" dirty="0">
                <a:solidFill>
                  <a:srgbClr val="5A5A5A"/>
                </a:solidFill>
                <a:effectLst/>
                <a:latin typeface="Poppins" panose="00000500000000000000" pitchFamily="2" charset="0"/>
              </a:rPr>
            </a:br>
            <a:br>
              <a:rPr lang="en-US" b="0" i="0" dirty="0">
                <a:solidFill>
                  <a:srgbClr val="5A5A5A"/>
                </a:solidFill>
                <a:effectLst/>
                <a:latin typeface="Poppins" panose="00000500000000000000" pitchFamily="2" charset="0"/>
              </a:rPr>
            </a:br>
            <a:endParaRPr lang="en-US" b="0" i="0" dirty="0">
              <a:solidFill>
                <a:srgbClr val="5A5A5A"/>
              </a:solidFill>
              <a:effectLst/>
              <a:latin typeface="Poppins" panose="00000500000000000000" pitchFamily="2" charset="0"/>
            </a:endParaRPr>
          </a:p>
          <a:p>
            <a:pPr algn="l">
              <a:buFont typeface="Arial" panose="020B0604020202020204" pitchFamily="34" charset="0"/>
              <a:buChar char="•"/>
            </a:pPr>
            <a:r>
              <a:rPr lang="en-US" b="0" i="0" dirty="0">
                <a:solidFill>
                  <a:srgbClr val="5A5A5A"/>
                </a:solidFill>
                <a:effectLst/>
                <a:latin typeface="Poppins" panose="00000500000000000000" pitchFamily="2" charset="0"/>
              </a:rPr>
              <a:t>Body mass refers not only to the fat within your body but also within muscles and bones. It is calculated by taking your weight and dividing it by the square of your height. The BMI figures let you know whether you are within normal weight range, or if you are underweight or overweight.</a:t>
            </a:r>
            <a:br>
              <a:rPr lang="en-US" b="0" i="0" dirty="0">
                <a:solidFill>
                  <a:srgbClr val="5A5A5A"/>
                </a:solidFill>
                <a:effectLst/>
                <a:latin typeface="Poppins" panose="00000500000000000000" pitchFamily="2" charset="0"/>
              </a:rPr>
            </a:br>
            <a:br>
              <a:rPr lang="en-US" b="0" i="0" dirty="0">
                <a:solidFill>
                  <a:srgbClr val="5A5A5A"/>
                </a:solidFill>
                <a:effectLst/>
                <a:latin typeface="Poppins" panose="00000500000000000000" pitchFamily="2" charset="0"/>
              </a:rPr>
            </a:br>
            <a:endParaRPr lang="en-US" b="0" i="0" dirty="0">
              <a:solidFill>
                <a:srgbClr val="5A5A5A"/>
              </a:solidFill>
              <a:effectLst/>
              <a:latin typeface="Poppins" panose="00000500000000000000" pitchFamily="2" charset="0"/>
            </a:endParaRPr>
          </a:p>
          <a:p>
            <a:pPr algn="l">
              <a:buFont typeface="Arial" panose="020B0604020202020204" pitchFamily="34" charset="0"/>
              <a:buChar char="•"/>
            </a:pPr>
            <a:r>
              <a:rPr lang="en-US" b="0" i="0" dirty="0">
                <a:solidFill>
                  <a:srgbClr val="5A5A5A"/>
                </a:solidFill>
                <a:effectLst/>
                <a:latin typeface="Poppins" panose="00000500000000000000" pitchFamily="2" charset="0"/>
              </a:rPr>
              <a:t>Both high BMIs and low ones are known to raise a host of health problems, especially as you age. However, a high BMI in itself is not always, medically speaking, a cause for alarm. It should be viewed in conjunction with other health parameters.</a:t>
            </a:r>
          </a:p>
          <a:p>
            <a:endParaRPr lang="en-IN" dirty="0"/>
          </a:p>
        </p:txBody>
      </p:sp>
      <p:pic>
        <p:nvPicPr>
          <p:cNvPr id="1026" name="Picture 2" descr=" It is a measure of body fat based on your&#10;weight in relation to your height.&#10; It is more of an indicator than a direct&#10;...">
            <a:extLst>
              <a:ext uri="{FF2B5EF4-FFF2-40B4-BE49-F238E27FC236}">
                <a16:creationId xmlns:a16="http://schemas.microsoft.com/office/drawing/2014/main" id="{7C169EE4-2CB4-2B3C-9E51-1CCA5ABB9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3186631"/>
            <a:ext cx="3048000" cy="308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36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262E-87F5-4D79-EE0C-FC58601EF103}"/>
              </a:ext>
            </a:extLst>
          </p:cNvPr>
          <p:cNvSpPr>
            <a:spLocks noGrp="1"/>
          </p:cNvSpPr>
          <p:nvPr>
            <p:ph type="ctrTitle"/>
          </p:nvPr>
        </p:nvSpPr>
        <p:spPr>
          <a:xfrm>
            <a:off x="810001" y="723752"/>
            <a:ext cx="10572000" cy="836853"/>
          </a:xfrm>
        </p:spPr>
        <p:txBody>
          <a:bodyPr>
            <a:normAutofit fontScale="90000"/>
          </a:bodyPr>
          <a:lstStyle/>
          <a:p>
            <a:r>
              <a:rPr lang="en-US" dirty="0">
                <a:solidFill>
                  <a:schemeClr val="accent1"/>
                </a:solidFill>
                <a:latin typeface="Bahnschrift SemiCondensed" panose="020B0502040204020203" pitchFamily="34" charset="0"/>
              </a:rPr>
              <a:t>How to calculate BMI</a:t>
            </a:r>
            <a:endParaRPr lang="en-IN" dirty="0">
              <a:solidFill>
                <a:schemeClr val="accent1"/>
              </a:solidFill>
              <a:latin typeface="Bahnschrift SemiCondensed" panose="020B0502040204020203" pitchFamily="34" charset="0"/>
            </a:endParaRPr>
          </a:p>
        </p:txBody>
      </p:sp>
      <p:sp>
        <p:nvSpPr>
          <p:cNvPr id="3" name="Subtitle 2">
            <a:extLst>
              <a:ext uri="{FF2B5EF4-FFF2-40B4-BE49-F238E27FC236}">
                <a16:creationId xmlns:a16="http://schemas.microsoft.com/office/drawing/2014/main" id="{8B95A2C1-2B6D-DF8F-AE27-23B46AB6C3E2}"/>
              </a:ext>
            </a:extLst>
          </p:cNvPr>
          <p:cNvSpPr>
            <a:spLocks noGrp="1"/>
          </p:cNvSpPr>
          <p:nvPr>
            <p:ph type="subTitle" idx="1"/>
          </p:nvPr>
        </p:nvSpPr>
        <p:spPr>
          <a:xfrm>
            <a:off x="810001" y="1855694"/>
            <a:ext cx="10572000" cy="3860127"/>
          </a:xfrm>
        </p:spPr>
        <p:txBody>
          <a:bodyPr>
            <a:normAutofit fontScale="85000" lnSpcReduction="10000"/>
          </a:bodyPr>
          <a:lstStyle/>
          <a:p>
            <a:pPr algn="l">
              <a:buFont typeface="Arial" panose="020B0604020202020204" pitchFamily="34" charset="0"/>
              <a:buChar char="•"/>
            </a:pPr>
            <a:r>
              <a:rPr lang="en-US" b="0" i="0" dirty="0">
                <a:solidFill>
                  <a:srgbClr val="5A5A5A"/>
                </a:solidFill>
                <a:effectLst/>
                <a:latin typeface="Poppins" panose="00000500000000000000" pitchFamily="2" charset="0"/>
              </a:rPr>
              <a:t>To find out if your BMI or someone else’s BMI, the calculation process is simple. You can do this yourself by using a handheld calculator or do this online via websites or apps containing body mass index calculators.</a:t>
            </a:r>
            <a:br>
              <a:rPr lang="en-US" b="0" i="0" dirty="0">
                <a:solidFill>
                  <a:srgbClr val="5A5A5A"/>
                </a:solidFill>
                <a:effectLst/>
                <a:latin typeface="Poppins" panose="00000500000000000000" pitchFamily="2" charset="0"/>
              </a:rPr>
            </a:br>
            <a:br>
              <a:rPr lang="en-US" b="0" i="0" dirty="0">
                <a:solidFill>
                  <a:srgbClr val="5A5A5A"/>
                </a:solidFill>
                <a:effectLst/>
                <a:latin typeface="Poppins" panose="00000500000000000000" pitchFamily="2" charset="0"/>
              </a:rPr>
            </a:br>
            <a:endParaRPr lang="en-US" b="0" i="0" dirty="0">
              <a:solidFill>
                <a:srgbClr val="5A5A5A"/>
              </a:solidFill>
              <a:effectLst/>
              <a:latin typeface="Poppins" panose="00000500000000000000" pitchFamily="2" charset="0"/>
            </a:endParaRPr>
          </a:p>
          <a:p>
            <a:pPr algn="l">
              <a:buFont typeface="Arial" panose="020B0604020202020204" pitchFamily="34" charset="0"/>
              <a:buChar char="•"/>
            </a:pPr>
            <a:r>
              <a:rPr lang="en-US" b="0" i="0" dirty="0">
                <a:solidFill>
                  <a:srgbClr val="5A5A5A"/>
                </a:solidFill>
                <a:effectLst/>
                <a:latin typeface="Poppins" panose="00000500000000000000" pitchFamily="2" charset="0"/>
              </a:rPr>
              <a:t>To arrive at the result yourself, you simply divide your weight in kilograms by the square of your height in </a:t>
            </a:r>
            <a:r>
              <a:rPr lang="en-US" b="0" i="0" dirty="0" err="1">
                <a:solidFill>
                  <a:srgbClr val="5A5A5A"/>
                </a:solidFill>
                <a:effectLst/>
                <a:latin typeface="Poppins" panose="00000500000000000000" pitchFamily="2" charset="0"/>
              </a:rPr>
              <a:t>metres</a:t>
            </a:r>
            <a:r>
              <a:rPr lang="en-US" b="0" i="0" dirty="0">
                <a:solidFill>
                  <a:srgbClr val="5A5A5A"/>
                </a:solidFill>
                <a:effectLst/>
                <a:latin typeface="Poppins" panose="00000500000000000000" pitchFamily="2" charset="0"/>
              </a:rPr>
              <a:t>. Or simply input your height and weight in an app or website and the BMI results will flash on your screen.</a:t>
            </a:r>
            <a:br>
              <a:rPr lang="en-US" b="0" i="0" dirty="0">
                <a:solidFill>
                  <a:srgbClr val="5A5A5A"/>
                </a:solidFill>
                <a:effectLst/>
                <a:latin typeface="Poppins" panose="00000500000000000000" pitchFamily="2" charset="0"/>
              </a:rPr>
            </a:br>
            <a:br>
              <a:rPr lang="en-US" b="0" i="0" dirty="0">
                <a:solidFill>
                  <a:srgbClr val="5A5A5A"/>
                </a:solidFill>
                <a:effectLst/>
                <a:latin typeface="Poppins" panose="00000500000000000000" pitchFamily="2" charset="0"/>
              </a:rPr>
            </a:br>
            <a:endParaRPr lang="en-US" b="0" i="0" dirty="0">
              <a:solidFill>
                <a:srgbClr val="5A5A5A"/>
              </a:solidFill>
              <a:effectLst/>
              <a:latin typeface="Poppins" panose="00000500000000000000" pitchFamily="2" charset="0"/>
            </a:endParaRPr>
          </a:p>
          <a:p>
            <a:pPr algn="l">
              <a:buFont typeface="Arial" panose="020B0604020202020204" pitchFamily="34" charset="0"/>
              <a:buChar char="•"/>
            </a:pPr>
            <a:r>
              <a:rPr lang="en-US" b="0" i="0" dirty="0">
                <a:solidFill>
                  <a:srgbClr val="5A5A5A"/>
                </a:solidFill>
                <a:effectLst/>
                <a:latin typeface="Poppins" panose="00000500000000000000" pitchFamily="2" charset="0"/>
              </a:rPr>
              <a:t>If the numbers show that your BMI is above normal or below the normal range, you should get yourself checked by a doctor at least once every six months or at least once a year.</a:t>
            </a:r>
            <a:br>
              <a:rPr lang="en-US" b="0" i="0" dirty="0">
                <a:solidFill>
                  <a:srgbClr val="5A5A5A"/>
                </a:solidFill>
                <a:effectLst/>
                <a:latin typeface="Poppins" panose="00000500000000000000" pitchFamily="2" charset="0"/>
              </a:rPr>
            </a:br>
            <a:br>
              <a:rPr lang="en-US" b="0" i="0" dirty="0">
                <a:solidFill>
                  <a:srgbClr val="5A5A5A"/>
                </a:solidFill>
                <a:effectLst/>
                <a:latin typeface="Poppins" panose="00000500000000000000" pitchFamily="2" charset="0"/>
              </a:rPr>
            </a:br>
            <a:endParaRPr lang="en-US" b="0" i="0" dirty="0">
              <a:solidFill>
                <a:srgbClr val="5A5A5A"/>
              </a:solidFill>
              <a:effectLst/>
              <a:latin typeface="Poppins" panose="00000500000000000000" pitchFamily="2" charset="0"/>
            </a:endParaRPr>
          </a:p>
          <a:p>
            <a:pPr algn="l">
              <a:buFont typeface="Arial" panose="020B0604020202020204" pitchFamily="34" charset="0"/>
              <a:buChar char="•"/>
            </a:pPr>
            <a:r>
              <a:rPr lang="en-US" b="0" i="0" dirty="0">
                <a:solidFill>
                  <a:srgbClr val="5A5A5A"/>
                </a:solidFill>
                <a:effectLst/>
                <a:latin typeface="Poppins" panose="00000500000000000000" pitchFamily="2" charset="0"/>
              </a:rPr>
              <a:t>A number between 18.5 to 25 kg/m2 is considered normal BMI. Less than 15 is classified as very severely underweight, from 15 to 18 is categorized as underweight, from 25 to 30 is considered overweight. From 30 to 40 is classified as obese and above 40 as very severely obese.</a:t>
            </a:r>
          </a:p>
          <a:p>
            <a:endParaRPr lang="en-IN" dirty="0"/>
          </a:p>
        </p:txBody>
      </p:sp>
    </p:spTree>
    <p:extLst>
      <p:ext uri="{BB962C8B-B14F-4D97-AF65-F5344CB8AC3E}">
        <p14:creationId xmlns:p14="http://schemas.microsoft.com/office/powerpoint/2010/main" val="416214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9EC8-2148-D891-F5FD-7F29BDC6F2D7}"/>
              </a:ext>
            </a:extLst>
          </p:cNvPr>
          <p:cNvSpPr>
            <a:spLocks noGrp="1"/>
          </p:cNvSpPr>
          <p:nvPr>
            <p:ph type="ctrTitle"/>
          </p:nvPr>
        </p:nvSpPr>
        <p:spPr>
          <a:xfrm>
            <a:off x="1334437" y="224645"/>
            <a:ext cx="10572000" cy="836852"/>
          </a:xfrm>
        </p:spPr>
        <p:txBody>
          <a:bodyPr>
            <a:normAutofit fontScale="90000"/>
          </a:bodyPr>
          <a:lstStyle/>
          <a:p>
            <a:r>
              <a:rPr lang="en-US" dirty="0">
                <a:solidFill>
                  <a:schemeClr val="accent1"/>
                </a:solidFill>
                <a:latin typeface="Bahnschrift SemiCondensed" panose="020B0502040204020203" pitchFamily="34" charset="0"/>
              </a:rPr>
              <a:t>CATEGORYS OF BMI </a:t>
            </a:r>
            <a:endParaRPr lang="en-IN" dirty="0">
              <a:solidFill>
                <a:schemeClr val="accent1"/>
              </a:solidFill>
              <a:latin typeface="Bahnschrift SemiCondensed" panose="020B0502040204020203" pitchFamily="34" charset="0"/>
            </a:endParaRPr>
          </a:p>
        </p:txBody>
      </p:sp>
      <p:sp>
        <p:nvSpPr>
          <p:cNvPr id="3" name="Subtitle 2">
            <a:extLst>
              <a:ext uri="{FF2B5EF4-FFF2-40B4-BE49-F238E27FC236}">
                <a16:creationId xmlns:a16="http://schemas.microsoft.com/office/drawing/2014/main" id="{450AC3A6-61BC-1028-8241-1DF425CC98BA}"/>
              </a:ext>
            </a:extLst>
          </p:cNvPr>
          <p:cNvSpPr>
            <a:spLocks noGrp="1"/>
          </p:cNvSpPr>
          <p:nvPr>
            <p:ph type="subTitle" idx="1"/>
          </p:nvPr>
        </p:nvSpPr>
        <p:spPr>
          <a:xfrm>
            <a:off x="2716306" y="1224504"/>
            <a:ext cx="6239435" cy="3698978"/>
          </a:xfrm>
        </p:spPr>
        <p:txBody>
          <a:bodyPr/>
          <a:lstStyle/>
          <a:p>
            <a:endParaRPr lang="en-IN" dirty="0"/>
          </a:p>
        </p:txBody>
      </p:sp>
      <p:pic>
        <p:nvPicPr>
          <p:cNvPr id="4" name="Picture 3">
            <a:extLst>
              <a:ext uri="{FF2B5EF4-FFF2-40B4-BE49-F238E27FC236}">
                <a16:creationId xmlns:a16="http://schemas.microsoft.com/office/drawing/2014/main" id="{D9D76B50-9400-F776-A7E0-036B7D731853}"/>
              </a:ext>
            </a:extLst>
          </p:cNvPr>
          <p:cNvPicPr>
            <a:picLocks noChangeAspect="1"/>
          </p:cNvPicPr>
          <p:nvPr/>
        </p:nvPicPr>
        <p:blipFill>
          <a:blip r:embed="rId2"/>
          <a:stretch>
            <a:fillRect/>
          </a:stretch>
        </p:blipFill>
        <p:spPr>
          <a:xfrm>
            <a:off x="2350994" y="1224504"/>
            <a:ext cx="7490012" cy="3698978"/>
          </a:xfrm>
          <a:prstGeom prst="rect">
            <a:avLst/>
          </a:prstGeom>
        </p:spPr>
      </p:pic>
    </p:spTree>
    <p:extLst>
      <p:ext uri="{BB962C8B-B14F-4D97-AF65-F5344CB8AC3E}">
        <p14:creationId xmlns:p14="http://schemas.microsoft.com/office/powerpoint/2010/main" val="278199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09EB-FECC-2689-EBFB-CC916F3748AA}"/>
              </a:ext>
            </a:extLst>
          </p:cNvPr>
          <p:cNvSpPr>
            <a:spLocks noGrp="1"/>
          </p:cNvSpPr>
          <p:nvPr>
            <p:ph type="ctrTitle"/>
          </p:nvPr>
        </p:nvSpPr>
        <p:spPr>
          <a:xfrm>
            <a:off x="810000" y="0"/>
            <a:ext cx="10572000" cy="998218"/>
          </a:xfrm>
        </p:spPr>
        <p:txBody>
          <a:bodyPr>
            <a:normAutofit/>
          </a:bodyPr>
          <a:lstStyle/>
          <a:p>
            <a:r>
              <a:rPr lang="en-US" dirty="0">
                <a:solidFill>
                  <a:schemeClr val="accent1"/>
                </a:solidFill>
                <a:latin typeface="Bahnschrift SemiCondensed" panose="020B0502040204020203" pitchFamily="34" charset="0"/>
              </a:rPr>
              <a:t>Factor Affecting BMI</a:t>
            </a:r>
            <a:endParaRPr lang="en-IN" dirty="0">
              <a:solidFill>
                <a:schemeClr val="accent1"/>
              </a:solidFill>
              <a:latin typeface="Bahnschrift SemiCondensed" panose="020B0502040204020203" pitchFamily="34" charset="0"/>
            </a:endParaRPr>
          </a:p>
        </p:txBody>
      </p:sp>
      <p:sp>
        <p:nvSpPr>
          <p:cNvPr id="3" name="Subtitle 2">
            <a:extLst>
              <a:ext uri="{FF2B5EF4-FFF2-40B4-BE49-F238E27FC236}">
                <a16:creationId xmlns:a16="http://schemas.microsoft.com/office/drawing/2014/main" id="{F0A9CFA4-5E96-BCCB-0214-8AF8CA1B9EF0}"/>
              </a:ext>
            </a:extLst>
          </p:cNvPr>
          <p:cNvSpPr>
            <a:spLocks noGrp="1"/>
          </p:cNvSpPr>
          <p:nvPr>
            <p:ph type="subTitle" idx="1"/>
          </p:nvPr>
        </p:nvSpPr>
        <p:spPr>
          <a:xfrm>
            <a:off x="810001" y="1183341"/>
            <a:ext cx="10572000" cy="4532480"/>
          </a:xfrm>
        </p:spPr>
        <p:txBody>
          <a:bodyPr>
            <a:normAutofit/>
          </a:bodyPr>
          <a:lstStyle/>
          <a:p>
            <a:r>
              <a:rPr lang="en-US" dirty="0"/>
              <a:t>The clinical limitations of BMI should be considered. BMI is a surrogate measure of body fatness because it is a measure of excess weight rather than excess body fat. Factors such as age, sex, ethnicity, and muscle mass can influence the relationship between BMI and body fat. Also, BMI does not distinguish between excess fat, muscle, or bone mass, nor does it provide any indication of the distribution of fat among individuals. The following are some examples of how certain variables can influence the interpretation of BMI: • On average, older adults tend to have more body fat than younger adults for an equivalent BMI. • On average, women have greater amounts of total body fat than men with an equivalent BMI. • Muscular individuals, or highly-trained athletes, may have a high BMI because of increased muscle mass.</a:t>
            </a:r>
            <a:endParaRPr lang="en-IN" dirty="0"/>
          </a:p>
        </p:txBody>
      </p:sp>
    </p:spTree>
    <p:extLst>
      <p:ext uri="{BB962C8B-B14F-4D97-AF65-F5344CB8AC3E}">
        <p14:creationId xmlns:p14="http://schemas.microsoft.com/office/powerpoint/2010/main" val="64565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0DC-7938-E0F5-1D10-F41FCC30F66B}"/>
              </a:ext>
            </a:extLst>
          </p:cNvPr>
          <p:cNvSpPr>
            <a:spLocks noGrp="1"/>
          </p:cNvSpPr>
          <p:nvPr>
            <p:ph type="ctrTitle"/>
          </p:nvPr>
        </p:nvSpPr>
        <p:spPr>
          <a:xfrm>
            <a:off x="810000" y="0"/>
            <a:ext cx="10572000" cy="957877"/>
          </a:xfrm>
        </p:spPr>
        <p:txBody>
          <a:bodyPr>
            <a:normAutofit/>
          </a:bodyPr>
          <a:lstStyle/>
          <a:p>
            <a:r>
              <a:rPr lang="en-US" dirty="0">
                <a:solidFill>
                  <a:schemeClr val="accent1"/>
                </a:solidFill>
                <a:latin typeface="Bahnschrift SemiCondensed" panose="020B0502040204020203" pitchFamily="34" charset="0"/>
              </a:rPr>
              <a:t>Technology</a:t>
            </a:r>
            <a:endParaRPr lang="en-IN" dirty="0">
              <a:solidFill>
                <a:schemeClr val="accent1"/>
              </a:solidFill>
              <a:latin typeface="Bahnschrift SemiCondensed" panose="020B0502040204020203" pitchFamily="34" charset="0"/>
            </a:endParaRPr>
          </a:p>
        </p:txBody>
      </p:sp>
      <p:sp>
        <p:nvSpPr>
          <p:cNvPr id="3" name="Subtitle 2">
            <a:extLst>
              <a:ext uri="{FF2B5EF4-FFF2-40B4-BE49-F238E27FC236}">
                <a16:creationId xmlns:a16="http://schemas.microsoft.com/office/drawing/2014/main" id="{0D4053C2-C4D5-60AB-A527-FA1E11A091D1}"/>
              </a:ext>
            </a:extLst>
          </p:cNvPr>
          <p:cNvSpPr>
            <a:spLocks noGrp="1"/>
          </p:cNvSpPr>
          <p:nvPr>
            <p:ph type="subTitle" idx="1"/>
          </p:nvPr>
        </p:nvSpPr>
        <p:spPr>
          <a:xfrm>
            <a:off x="460377" y="1502224"/>
            <a:ext cx="10572000" cy="2585682"/>
          </a:xfrm>
        </p:spPr>
        <p:txBody>
          <a:bodyPr>
            <a:normAutofit fontScale="92500"/>
          </a:bodyPr>
          <a:lstStyle/>
          <a:p>
            <a:r>
              <a:rPr lang="en-US" sz="2400" dirty="0">
                <a:solidFill>
                  <a:schemeClr val="tx1"/>
                </a:solidFill>
              </a:rPr>
              <a:t> </a:t>
            </a:r>
            <a:r>
              <a:rPr lang="en-US" sz="2400" b="1" i="0" dirty="0">
                <a:solidFill>
                  <a:schemeClr val="tx1"/>
                </a:solidFill>
                <a:effectLst/>
                <a:latin typeface="Nunito" panose="020B0604020202020204" pitchFamily="2" charset="0"/>
              </a:rPr>
              <a:t>Python</a:t>
            </a:r>
            <a:r>
              <a:rPr lang="en-US" sz="2400" b="0" i="0" dirty="0">
                <a:solidFill>
                  <a:schemeClr val="tx1"/>
                </a:solidFill>
                <a:effectLst/>
                <a:latin typeface="Nunito" panose="020B0604020202020204" pitchFamily="2" charset="0"/>
              </a:rPr>
              <a:t> is a high-level, interpreted, interactive and object-oriented scripting language. Python is designed to be highly readable. It uses English keywords frequently where as other languages use punctuation, and it has fewer syntactical constructions than other languages.</a:t>
            </a:r>
          </a:p>
          <a:p>
            <a:r>
              <a:rPr lang="en-US" sz="2400" dirty="0">
                <a:solidFill>
                  <a:schemeClr val="tx1"/>
                </a:solidFill>
                <a:latin typeface="Nunito" panose="020B0604020202020204" pitchFamily="2" charset="0"/>
              </a:rPr>
              <a:t>Python </a:t>
            </a:r>
            <a:r>
              <a:rPr lang="en-US" sz="2400" dirty="0" err="1">
                <a:solidFill>
                  <a:schemeClr val="tx1"/>
                </a:solidFill>
                <a:latin typeface="Nunito" panose="020B0604020202020204" pitchFamily="2" charset="0"/>
              </a:rPr>
              <a:t>Tkinter</a:t>
            </a:r>
            <a:r>
              <a:rPr lang="en-US" sz="2400" dirty="0">
                <a:solidFill>
                  <a:schemeClr val="tx1"/>
                </a:solidFill>
                <a:latin typeface="Nunito" panose="020B0604020202020204" pitchFamily="2" charset="0"/>
              </a:rPr>
              <a:t>: </a:t>
            </a:r>
            <a:r>
              <a:rPr lang="en-US" sz="2400" b="0" i="0" dirty="0" err="1">
                <a:solidFill>
                  <a:schemeClr val="tx1"/>
                </a:solidFill>
                <a:effectLst/>
                <a:latin typeface="Nunito" panose="020B0604020202020204" pitchFamily="2" charset="0"/>
              </a:rPr>
              <a:t>Tkinter</a:t>
            </a:r>
            <a:r>
              <a:rPr lang="en-US" sz="2400" b="0" i="0" dirty="0">
                <a:solidFill>
                  <a:schemeClr val="tx1"/>
                </a:solidFill>
                <a:effectLst/>
                <a:latin typeface="Nunito" panose="020B0604020202020204" pitchFamily="2" charset="0"/>
              </a:rPr>
              <a:t> is the standard GUI library for Python. Python when combined with </a:t>
            </a:r>
            <a:r>
              <a:rPr lang="en-US" sz="2400" b="0" i="0" dirty="0" err="1">
                <a:solidFill>
                  <a:schemeClr val="tx1"/>
                </a:solidFill>
                <a:effectLst/>
                <a:latin typeface="Nunito" panose="020B0604020202020204" pitchFamily="2" charset="0"/>
              </a:rPr>
              <a:t>Tkinter</a:t>
            </a:r>
            <a:r>
              <a:rPr lang="en-US" sz="2400" b="0" i="0" dirty="0">
                <a:solidFill>
                  <a:schemeClr val="tx1"/>
                </a:solidFill>
                <a:effectLst/>
                <a:latin typeface="Nunito" panose="020B0604020202020204" pitchFamily="2" charset="0"/>
              </a:rPr>
              <a:t> provides a fast and easy way to create GUI applications. </a:t>
            </a:r>
            <a:r>
              <a:rPr lang="en-US" sz="2400" b="0" i="0" dirty="0" err="1">
                <a:solidFill>
                  <a:schemeClr val="tx1"/>
                </a:solidFill>
                <a:effectLst/>
                <a:latin typeface="Nunito" panose="020B0604020202020204" pitchFamily="2" charset="0"/>
              </a:rPr>
              <a:t>Tkinter</a:t>
            </a:r>
            <a:r>
              <a:rPr lang="en-US" sz="2400" b="0" i="0" dirty="0">
                <a:solidFill>
                  <a:schemeClr val="tx1"/>
                </a:solidFill>
                <a:effectLst/>
                <a:latin typeface="Nunito" panose="020B0604020202020204" pitchFamily="2" charset="0"/>
              </a:rPr>
              <a:t> provides a powerful object-oriented interface to the Tk GUI toolkit.</a:t>
            </a:r>
            <a:endParaRPr lang="en-US" sz="2400" dirty="0">
              <a:solidFill>
                <a:schemeClr val="tx1"/>
              </a:solidFill>
              <a:latin typeface="Nunito" panose="020B0604020202020204" pitchFamily="2" charset="0"/>
            </a:endParaRPr>
          </a:p>
          <a:p>
            <a:endParaRPr lang="en-IN" dirty="0"/>
          </a:p>
        </p:txBody>
      </p:sp>
    </p:spTree>
    <p:extLst>
      <p:ext uri="{BB962C8B-B14F-4D97-AF65-F5344CB8AC3E}">
        <p14:creationId xmlns:p14="http://schemas.microsoft.com/office/powerpoint/2010/main" val="286093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58A7-1939-0522-1F1F-92EC7307A7C3}"/>
              </a:ext>
            </a:extLst>
          </p:cNvPr>
          <p:cNvSpPr>
            <a:spLocks noGrp="1"/>
          </p:cNvSpPr>
          <p:nvPr>
            <p:ph type="ctrTitle"/>
          </p:nvPr>
        </p:nvSpPr>
        <p:spPr>
          <a:xfrm>
            <a:off x="810000" y="0"/>
            <a:ext cx="10572000" cy="1025112"/>
          </a:xfrm>
        </p:spPr>
        <p:txBody>
          <a:bodyPr>
            <a:normAutofit/>
          </a:bodyPr>
          <a:lstStyle/>
          <a:p>
            <a:pPr algn="ctr"/>
            <a:r>
              <a:rPr lang="en-US" dirty="0">
                <a:solidFill>
                  <a:schemeClr val="accent1"/>
                </a:solidFill>
              </a:rPr>
              <a:t>SCOPE</a:t>
            </a:r>
            <a:endParaRPr lang="en-IN" dirty="0">
              <a:solidFill>
                <a:schemeClr val="accent1"/>
              </a:solidFill>
            </a:endParaRPr>
          </a:p>
        </p:txBody>
      </p:sp>
      <p:sp>
        <p:nvSpPr>
          <p:cNvPr id="3" name="Subtitle 2">
            <a:extLst>
              <a:ext uri="{FF2B5EF4-FFF2-40B4-BE49-F238E27FC236}">
                <a16:creationId xmlns:a16="http://schemas.microsoft.com/office/drawing/2014/main" id="{CC1F7958-52B2-FCDF-6AB6-8FF690FA2D86}"/>
              </a:ext>
            </a:extLst>
          </p:cNvPr>
          <p:cNvSpPr>
            <a:spLocks noGrp="1"/>
          </p:cNvSpPr>
          <p:nvPr>
            <p:ph type="subTitle" idx="1"/>
          </p:nvPr>
        </p:nvSpPr>
        <p:spPr>
          <a:xfrm>
            <a:off x="446930" y="1488775"/>
            <a:ext cx="10572000" cy="3204247"/>
          </a:xfrm>
        </p:spPr>
        <p:txBody>
          <a:bodyPr>
            <a:normAutofit lnSpcReduction="10000"/>
          </a:bodyPr>
          <a:lstStyle/>
          <a:p>
            <a:r>
              <a:rPr lang="en-US" sz="3200" dirty="0"/>
              <a:t>The major goal is to keep one's health in good shape. The BMI Calculator provides us with all of the necessary information, such as health recommendations and advice on what to eat and what to avoid. When we enter our height and weight, we are given all relevant information, such as if we are overweight or underweight. </a:t>
            </a:r>
            <a:endParaRPr lang="en-IN" sz="3200" dirty="0"/>
          </a:p>
        </p:txBody>
      </p:sp>
    </p:spTree>
    <p:extLst>
      <p:ext uri="{BB962C8B-B14F-4D97-AF65-F5344CB8AC3E}">
        <p14:creationId xmlns:p14="http://schemas.microsoft.com/office/powerpoint/2010/main" val="183500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91D8-06D0-C149-14C6-DEB61E881B2D}"/>
              </a:ext>
            </a:extLst>
          </p:cNvPr>
          <p:cNvSpPr>
            <a:spLocks noGrp="1"/>
          </p:cNvSpPr>
          <p:nvPr>
            <p:ph type="ctrTitle"/>
          </p:nvPr>
        </p:nvSpPr>
        <p:spPr>
          <a:xfrm>
            <a:off x="810001" y="0"/>
            <a:ext cx="10572000" cy="1159582"/>
          </a:xfrm>
        </p:spPr>
        <p:txBody>
          <a:bodyPr/>
          <a:lstStyle/>
          <a:p>
            <a:pPr algn="ctr"/>
            <a:r>
              <a:rPr lang="en-US" dirty="0">
                <a:solidFill>
                  <a:schemeClr val="accent1"/>
                </a:solidFill>
                <a:latin typeface="Bahnschrift SemiCondensed" panose="020B0502040204020203" pitchFamily="34" charset="0"/>
              </a:rPr>
              <a:t>Future Aspects</a:t>
            </a:r>
            <a:endParaRPr lang="en-IN" dirty="0">
              <a:solidFill>
                <a:schemeClr val="accent1"/>
              </a:solidFill>
              <a:latin typeface="Bahnschrift SemiCondensed" panose="020B0502040204020203" pitchFamily="34" charset="0"/>
            </a:endParaRPr>
          </a:p>
        </p:txBody>
      </p:sp>
      <p:sp>
        <p:nvSpPr>
          <p:cNvPr id="3" name="Subtitle 2">
            <a:extLst>
              <a:ext uri="{FF2B5EF4-FFF2-40B4-BE49-F238E27FC236}">
                <a16:creationId xmlns:a16="http://schemas.microsoft.com/office/drawing/2014/main" id="{637D4DC8-2BD1-9DFE-2C9F-9D31297E386B}"/>
              </a:ext>
            </a:extLst>
          </p:cNvPr>
          <p:cNvSpPr>
            <a:spLocks noGrp="1"/>
          </p:cNvSpPr>
          <p:nvPr>
            <p:ph type="subTitle" idx="1"/>
          </p:nvPr>
        </p:nvSpPr>
        <p:spPr>
          <a:xfrm>
            <a:off x="917578" y="1159582"/>
            <a:ext cx="10572000" cy="3365612"/>
          </a:xfrm>
        </p:spPr>
        <p:txBody>
          <a:bodyPr>
            <a:normAutofit lnSpcReduction="10000"/>
          </a:bodyPr>
          <a:lstStyle/>
          <a:p>
            <a:r>
              <a:rPr lang="en-US" sz="4000" dirty="0"/>
              <a:t>1.In future we can give user heathy diet according  to BMI.</a:t>
            </a:r>
          </a:p>
          <a:p>
            <a:endParaRPr lang="en-US" sz="4000" dirty="0"/>
          </a:p>
          <a:p>
            <a:r>
              <a:rPr lang="en-US" sz="4000" dirty="0"/>
              <a:t>2.Exercise routine with health status.</a:t>
            </a:r>
          </a:p>
          <a:p>
            <a:r>
              <a:rPr lang="en-US" sz="4000" dirty="0"/>
              <a:t>3.User can save their BMI data for future .</a:t>
            </a:r>
          </a:p>
          <a:p>
            <a:endParaRPr lang="en-IN" dirty="0"/>
          </a:p>
        </p:txBody>
      </p:sp>
    </p:spTree>
    <p:extLst>
      <p:ext uri="{BB962C8B-B14F-4D97-AF65-F5344CB8AC3E}">
        <p14:creationId xmlns:p14="http://schemas.microsoft.com/office/powerpoint/2010/main" val="10134071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187</TotalTime>
  <Words>724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SemiCondensed</vt:lpstr>
      <vt:lpstr>Calibri</vt:lpstr>
      <vt:lpstr>Century Gothic</vt:lpstr>
      <vt:lpstr>Nunito</vt:lpstr>
      <vt:lpstr>Poppins</vt:lpstr>
      <vt:lpstr>Wingdings 3</vt:lpstr>
      <vt:lpstr>Wisp</vt:lpstr>
      <vt:lpstr>PowerPoint Presentation</vt:lpstr>
      <vt:lpstr>BMI CALCULATOR</vt:lpstr>
      <vt:lpstr>What is BMI</vt:lpstr>
      <vt:lpstr>How to calculate BMI</vt:lpstr>
      <vt:lpstr>CATEGORYS OF BMI </vt:lpstr>
      <vt:lpstr>Factor Affecting BMI</vt:lpstr>
      <vt:lpstr>Technology</vt:lpstr>
      <vt:lpstr>SCOPE</vt:lpstr>
      <vt:lpstr>Future Aspects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BMI(Body Mass Index)</dc:title>
  <dc:creator>Mahendra Kumar</dc:creator>
  <cp:lastModifiedBy>Mahendra Kumar</cp:lastModifiedBy>
  <cp:revision>6</cp:revision>
  <dcterms:created xsi:type="dcterms:W3CDTF">2022-06-28T13:57:31Z</dcterms:created>
  <dcterms:modified xsi:type="dcterms:W3CDTF">2022-06-30T06:45:53Z</dcterms:modified>
</cp:coreProperties>
</file>