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317" r:id="rId4"/>
    <p:sldId id="261" r:id="rId5"/>
    <p:sldId id="273" r:id="rId6"/>
    <p:sldId id="262" r:id="rId7"/>
    <p:sldId id="264" r:id="rId8"/>
    <p:sldId id="263" r:id="rId9"/>
    <p:sldId id="270" r:id="rId10"/>
    <p:sldId id="318" r:id="rId11"/>
    <p:sldId id="301" r:id="rId12"/>
    <p:sldId id="347" r:id="rId13"/>
    <p:sldId id="348" r:id="rId14"/>
    <p:sldId id="304" r:id="rId15"/>
    <p:sldId id="282" r:id="rId16"/>
    <p:sldId id="323" r:id="rId17"/>
    <p:sldId id="302" r:id="rId18"/>
    <p:sldId id="324" r:id="rId19"/>
    <p:sldId id="279" r:id="rId20"/>
    <p:sldId id="320" r:id="rId21"/>
    <p:sldId id="281" r:id="rId22"/>
    <p:sldId id="321" r:id="rId23"/>
    <p:sldId id="327" r:id="rId24"/>
    <p:sldId id="328" r:id="rId25"/>
    <p:sldId id="285" r:id="rId26"/>
    <p:sldId id="286" r:id="rId27"/>
    <p:sldId id="326" r:id="rId28"/>
    <p:sldId id="303" r:id="rId29"/>
    <p:sldId id="319" r:id="rId30"/>
    <p:sldId id="266" r:id="rId31"/>
    <p:sldId id="271"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20A426D-B4CD-4FBA-8D89-A9CB7AC22DB1}">
          <p14:sldIdLst>
            <p14:sldId id="275"/>
            <p14:sldId id="317"/>
            <p14:sldId id="261"/>
            <p14:sldId id="273"/>
            <p14:sldId id="262"/>
            <p14:sldId id="264"/>
            <p14:sldId id="263"/>
            <p14:sldId id="270"/>
            <p14:sldId id="318"/>
            <p14:sldId id="301"/>
            <p14:sldId id="347"/>
            <p14:sldId id="348"/>
            <p14:sldId id="304"/>
            <p14:sldId id="282"/>
            <p14:sldId id="323"/>
            <p14:sldId id="302"/>
            <p14:sldId id="324"/>
            <p14:sldId id="279"/>
            <p14:sldId id="320"/>
            <p14:sldId id="281"/>
            <p14:sldId id="321"/>
            <p14:sldId id="327"/>
            <p14:sldId id="328"/>
            <p14:sldId id="285"/>
            <p14:sldId id="286"/>
            <p14:sldId id="326"/>
            <p14:sldId id="303"/>
            <p14:sldId id="319"/>
            <p14:sldId id="266"/>
            <p14:sldId id="271"/>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08"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5F0903-8F94-4E12-AEFE-706E0ADED33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15F0903-8F94-4E12-AEFE-706E0ADED33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15F0903-8F94-4E12-AEFE-706E0ADED33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5F0903-8F94-4E12-AEFE-706E0ADED33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F0903-8F94-4E12-AEFE-706E0ADED33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5F0903-8F94-4E12-AEFE-706E0ADED33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5F0903-8F94-4E12-AEFE-706E0ADED33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2470D-DD26-4858-9DA7-84603323B93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F0903-8F94-4E12-AEFE-706E0ADED33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2470D-DD26-4858-9DA7-84603323B93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8433" y="352032"/>
            <a:ext cx="10481534" cy="1845310"/>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 Project presentation </a:t>
            </a:r>
            <a:endParaRPr lang="en-IN"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on</a:t>
            </a:r>
            <a:endParaRPr lang="en-IN" sz="1800" dirty="0">
              <a:latin typeface="Times New Roman" panose="02020603050405020304" pitchFamily="18" charset="0"/>
              <a:cs typeface="Times New Roman" panose="02020603050405020304" pitchFamily="18" charset="0"/>
            </a:endParaRPr>
          </a:p>
          <a:p>
            <a:pPr algn="ctr"/>
            <a:r>
              <a:rPr lang="en-US" sz="26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Advanced Rainfall Classification and Pattern Analysis using </a:t>
            </a:r>
            <a:endParaRPr lang="en-US" sz="26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600" b="1"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Neuro-Machinate </a:t>
            </a:r>
            <a:r>
              <a:rPr lang="en-US" sz="26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Techniques</a:t>
            </a:r>
            <a:br>
              <a:rPr lang="en-IN" sz="2600" b="1" dirty="0">
                <a:latin typeface="Times New Roman" panose="02020603050405020304" pitchFamily="18" charset="0"/>
                <a:cs typeface="Times New Roman" panose="02020603050405020304" pitchFamily="18" charset="0"/>
              </a:rPr>
            </a:br>
            <a:endParaRPr lang="en-IN" sz="2600" dirty="0"/>
          </a:p>
        </p:txBody>
      </p:sp>
      <p:sp>
        <p:nvSpPr>
          <p:cNvPr id="5" name="TextBox 4"/>
          <p:cNvSpPr txBox="1"/>
          <p:nvPr/>
        </p:nvSpPr>
        <p:spPr>
          <a:xfrm>
            <a:off x="3540369" y="1900313"/>
            <a:ext cx="6888480" cy="1891665"/>
          </a:xfrm>
          <a:prstGeom prst="rect">
            <a:avLst/>
          </a:prstGeom>
          <a:noFill/>
        </p:spPr>
        <p:txBody>
          <a:bodyPr wrap="square">
            <a:spAutoFit/>
          </a:bodyPr>
          <a:lstStyle/>
          <a:p>
            <a:pPr algn="just"/>
            <a:r>
              <a:rPr lang="en-IN" sz="1800" b="1" dirty="0">
                <a:solidFill>
                  <a:srgbClr val="C00000"/>
                </a:solidFill>
                <a:latin typeface="Times New Roman" panose="02020603050405020304" pitchFamily="18" charset="0"/>
                <a:cs typeface="Times New Roman" panose="02020603050405020304" pitchFamily="18" charset="0"/>
              </a:rPr>
              <a:t>                    Presented by Batch: CSSE 24-19</a:t>
            </a:r>
            <a:endParaRPr lang="en-IN" sz="1800" b="1" dirty="0">
              <a:solidFill>
                <a:srgbClr val="C00000"/>
              </a:solidFill>
              <a:latin typeface="Times New Roman" panose="02020603050405020304" pitchFamily="18" charset="0"/>
              <a:cs typeface="Times New Roman" panose="02020603050405020304" pitchFamily="18" charset="0"/>
            </a:endParaRPr>
          </a:p>
          <a:p>
            <a:pPr algn="just"/>
            <a:endParaRPr lang="en-IN" sz="900" b="1" dirty="0">
              <a:solidFill>
                <a:schemeClr val="tx2"/>
              </a:solidFill>
              <a:latin typeface="Times New Roman" panose="02020603050405020304" pitchFamily="18" charset="0"/>
              <a:cs typeface="Times New Roman" panose="02020603050405020304" pitchFamily="18" charset="0"/>
            </a:endParaRPr>
          </a:p>
          <a:p>
            <a:pPr algn="just"/>
            <a:r>
              <a:rPr lang="en-GB" sz="1800" b="1" dirty="0" err="1">
                <a:solidFill>
                  <a:srgbClr val="C00000"/>
                </a:solidFill>
                <a:effectLst/>
                <a:latin typeface="Times New Roman" panose="02020603050405020304" pitchFamily="18" charset="0"/>
                <a:ea typeface="Calibri" panose="020F0502020204030204" pitchFamily="34" charset="0"/>
              </a:rPr>
              <a:t>Madupuri</a:t>
            </a:r>
            <a:r>
              <a:rPr lang="en-GB" sz="1800" b="1" dirty="0">
                <a:solidFill>
                  <a:srgbClr val="C00000"/>
                </a:solidFill>
                <a:effectLst/>
                <a:latin typeface="Times New Roman" panose="02020603050405020304" pitchFamily="18" charset="0"/>
                <a:ea typeface="Calibri" panose="020F0502020204030204" pitchFamily="34" charset="0"/>
              </a:rPr>
              <a:t> Rajesh</a:t>
            </a:r>
            <a:r>
              <a:rPr lang="en-GB" sz="1800" dirty="0">
                <a:effectLst/>
                <a:latin typeface="Times New Roman" panose="02020603050405020304" pitchFamily="18" charset="0"/>
                <a:ea typeface="Calibri" panose="020F0502020204030204" pitchFamily="34" charset="0"/>
              </a:rPr>
              <a:t>	</a:t>
            </a:r>
            <a:r>
              <a:rPr lang="en-IN" sz="1800" b="1" dirty="0">
                <a:solidFill>
                  <a:srgbClr val="C00000"/>
                </a:solidFill>
                <a:latin typeface="Times New Roman" panose="02020603050405020304" pitchFamily="18" charset="0"/>
                <a:cs typeface="Times New Roman" panose="02020603050405020304" pitchFamily="18" charset="0"/>
              </a:rPr>
              <a:t>		</a:t>
            </a:r>
            <a:r>
              <a:rPr lang="en-GB" sz="1800" b="1" dirty="0">
                <a:solidFill>
                  <a:srgbClr val="C00000"/>
                </a:solidFill>
                <a:effectLst/>
                <a:latin typeface="Times New Roman" panose="02020603050405020304" pitchFamily="18" charset="0"/>
                <a:ea typeface="Calibri" panose="020F0502020204030204" pitchFamily="34" charset="0"/>
              </a:rPr>
              <a:t>20121A1571</a:t>
            </a:r>
            <a:endParaRPr lang="en-IN" sz="1800" b="1" dirty="0">
              <a:solidFill>
                <a:srgbClr val="C00000"/>
              </a:solidFill>
              <a:latin typeface="Times New Roman" panose="02020603050405020304" pitchFamily="18" charset="0"/>
              <a:cs typeface="Times New Roman" panose="02020603050405020304" pitchFamily="18" charset="0"/>
            </a:endParaRPr>
          </a:p>
          <a:p>
            <a:pPr algn="just"/>
            <a:r>
              <a:rPr lang="en-GB" sz="1800" b="1" dirty="0">
                <a:solidFill>
                  <a:srgbClr val="C00000"/>
                </a:solidFill>
                <a:effectLst/>
                <a:latin typeface="Times New Roman" panose="02020603050405020304" pitchFamily="18" charset="0"/>
                <a:ea typeface="Calibri" panose="020F0502020204030204" pitchFamily="34" charset="0"/>
              </a:rPr>
              <a:t>T Yasaswini</a:t>
            </a:r>
            <a:r>
              <a:rPr lang="en-IN" sz="1800" b="1" dirty="0">
                <a:solidFill>
                  <a:srgbClr val="C00000"/>
                </a:solidFill>
                <a:latin typeface="Times New Roman" panose="02020603050405020304" pitchFamily="18" charset="0"/>
                <a:cs typeface="Times New Roman" panose="02020603050405020304" pitchFamily="18" charset="0"/>
              </a:rPr>
              <a:t>			</a:t>
            </a:r>
            <a:r>
              <a:rPr lang="en-GB" sz="1800" b="1" dirty="0">
                <a:solidFill>
                  <a:srgbClr val="C00000"/>
                </a:solidFill>
                <a:effectLst/>
                <a:latin typeface="Times New Roman" panose="02020603050405020304" pitchFamily="18" charset="0"/>
                <a:ea typeface="Calibri" panose="020F0502020204030204" pitchFamily="34" charset="0"/>
              </a:rPr>
              <a:t>20121A15B3</a:t>
            </a:r>
            <a:endParaRPr lang="en-GB" sz="1800" b="1" dirty="0">
              <a:solidFill>
                <a:srgbClr val="C00000"/>
              </a:solidFill>
              <a:effectLst/>
              <a:latin typeface="Times New Roman" panose="02020603050405020304" pitchFamily="18" charset="0"/>
              <a:ea typeface="Calibri" panose="020F0502020204030204" pitchFamily="34" charset="0"/>
            </a:endParaRPr>
          </a:p>
          <a:p>
            <a:pPr algn="just"/>
            <a:r>
              <a:rPr lang="en-GB" b="1" dirty="0" err="1">
                <a:solidFill>
                  <a:srgbClr val="C00000"/>
                </a:solidFill>
                <a:effectLst/>
                <a:latin typeface="Times New Roman" panose="02020603050405020304" pitchFamily="18" charset="0"/>
                <a:ea typeface="Calibri" panose="020F0502020204030204" pitchFamily="34" charset="0"/>
                <a:sym typeface="+mn-ea"/>
              </a:rPr>
              <a:t>Vennapusa</a:t>
            </a:r>
            <a:r>
              <a:rPr lang="en-GB" b="1" dirty="0">
                <a:solidFill>
                  <a:srgbClr val="C00000"/>
                </a:solidFill>
                <a:effectLst/>
                <a:latin typeface="Times New Roman" panose="02020603050405020304" pitchFamily="18" charset="0"/>
                <a:ea typeface="Calibri" panose="020F0502020204030204" pitchFamily="34" charset="0"/>
                <a:sym typeface="+mn-ea"/>
              </a:rPr>
              <a:t> Anju </a:t>
            </a:r>
            <a:r>
              <a:rPr lang="en-GB" b="1" dirty="0" err="1">
                <a:solidFill>
                  <a:srgbClr val="C00000"/>
                </a:solidFill>
                <a:effectLst/>
                <a:latin typeface="Times New Roman" panose="02020603050405020304" pitchFamily="18" charset="0"/>
                <a:ea typeface="Calibri" panose="020F0502020204030204" pitchFamily="34" charset="0"/>
                <a:sym typeface="+mn-ea"/>
              </a:rPr>
              <a:t>Shaharun</a:t>
            </a:r>
            <a:r>
              <a:rPr lang="en-IN" b="1" dirty="0">
                <a:solidFill>
                  <a:srgbClr val="C00000"/>
                </a:solidFill>
                <a:latin typeface="Times New Roman" panose="02020603050405020304" pitchFamily="18" charset="0"/>
                <a:cs typeface="Times New Roman" panose="02020603050405020304" pitchFamily="18" charset="0"/>
                <a:sym typeface="+mn-ea"/>
              </a:rPr>
              <a:t>		</a:t>
            </a:r>
            <a:r>
              <a:rPr lang="en-GB" b="1" dirty="0">
                <a:solidFill>
                  <a:srgbClr val="C00000"/>
                </a:solidFill>
                <a:effectLst/>
                <a:latin typeface="Times New Roman" panose="02020603050405020304" pitchFamily="18" charset="0"/>
                <a:ea typeface="Calibri" panose="020F0502020204030204" pitchFamily="34" charset="0"/>
                <a:sym typeface="+mn-ea"/>
              </a:rPr>
              <a:t>20121A15C6</a:t>
            </a:r>
            <a:endParaRPr lang="en-IN" b="1" dirty="0">
              <a:solidFill>
                <a:srgbClr val="C00000"/>
              </a:solidFill>
              <a:latin typeface="Times New Roman" panose="02020603050405020304" pitchFamily="18" charset="0"/>
              <a:cs typeface="Times New Roman" panose="02020603050405020304" pitchFamily="18" charset="0"/>
            </a:endParaRPr>
          </a:p>
          <a:p>
            <a:pPr algn="just"/>
            <a:r>
              <a:rPr lang="en-GB" sz="1800" b="1" dirty="0" err="1">
                <a:solidFill>
                  <a:srgbClr val="C00000"/>
                </a:solidFill>
                <a:effectLst/>
                <a:latin typeface="Times New Roman" panose="02020603050405020304" pitchFamily="18" charset="0"/>
                <a:ea typeface="Calibri" panose="020F0502020204030204" pitchFamily="34" charset="0"/>
              </a:rPr>
              <a:t>Veera</a:t>
            </a:r>
            <a:r>
              <a:rPr lang="en-US" altLang="en-GB" sz="1800" b="1" dirty="0" err="1">
                <a:solidFill>
                  <a:srgbClr val="C00000"/>
                </a:solidFill>
                <a:effectLst/>
                <a:latin typeface="Times New Roman" panose="02020603050405020304" pitchFamily="18" charset="0"/>
                <a:ea typeface="Calibri" panose="020F0502020204030204" pitchFamily="34" charset="0"/>
              </a:rPr>
              <a:t>v</a:t>
            </a:r>
            <a:r>
              <a:rPr lang="en-GB" sz="1800" b="1" dirty="0" err="1">
                <a:solidFill>
                  <a:srgbClr val="C00000"/>
                </a:solidFill>
                <a:effectLst/>
                <a:latin typeface="Times New Roman" panose="02020603050405020304" pitchFamily="18" charset="0"/>
                <a:ea typeface="Calibri" panose="020F0502020204030204" pitchFamily="34" charset="0"/>
              </a:rPr>
              <a:t>alli</a:t>
            </a:r>
            <a:r>
              <a:rPr lang="en-GB" sz="1800" b="1" dirty="0">
                <a:solidFill>
                  <a:srgbClr val="C00000"/>
                </a:solidFill>
                <a:effectLst/>
                <a:latin typeface="Times New Roman" panose="02020603050405020304" pitchFamily="18" charset="0"/>
                <a:ea typeface="Calibri" panose="020F0502020204030204" pitchFamily="34" charset="0"/>
              </a:rPr>
              <a:t> Deep Chandu</a:t>
            </a:r>
            <a:r>
              <a:rPr lang="en-IN" sz="1800" b="1" dirty="0">
                <a:solidFill>
                  <a:srgbClr val="C00000"/>
                </a:solidFill>
                <a:latin typeface="Times New Roman" panose="02020603050405020304" pitchFamily="18" charset="0"/>
                <a:cs typeface="Times New Roman" panose="02020603050405020304" pitchFamily="18" charset="0"/>
              </a:rPr>
              <a:t>	                </a:t>
            </a:r>
            <a:r>
              <a:rPr lang="en-GB" sz="1800" b="1" dirty="0">
                <a:solidFill>
                  <a:srgbClr val="C00000"/>
                </a:solidFill>
                <a:effectLst/>
                <a:latin typeface="Times New Roman" panose="02020603050405020304" pitchFamily="18" charset="0"/>
                <a:ea typeface="Calibri" panose="020F0502020204030204" pitchFamily="34" charset="0"/>
              </a:rPr>
              <a:t>20121A15C4</a:t>
            </a:r>
            <a:endParaRPr lang="en-GB" sz="1800" b="1" dirty="0">
              <a:solidFill>
                <a:srgbClr val="C00000"/>
              </a:solidFill>
              <a:effectLst/>
              <a:latin typeface="Times New Roman" panose="02020603050405020304" pitchFamily="18" charset="0"/>
              <a:ea typeface="Calibri" panose="020F0502020204030204" pitchFamily="34" charset="0"/>
            </a:endParaRPr>
          </a:p>
          <a:p>
            <a:pPr algn="just"/>
            <a:r>
              <a:rPr lang="en-IN" sz="1800" b="1" dirty="0">
                <a:solidFill>
                  <a:srgbClr val="C00000"/>
                </a:solidFill>
                <a:latin typeface="Times New Roman" panose="02020603050405020304" pitchFamily="18" charset="0"/>
                <a:cs typeface="Times New Roman" panose="02020603050405020304" pitchFamily="18" charset="0"/>
              </a:rPr>
              <a:t>			</a:t>
            </a:r>
            <a:endParaRPr lang="en-IN" sz="1800" b="1"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3" descr="clge"/>
          <p:cNvPicPr>
            <a:picLocks noChangeAspect="1" noChangeArrowheads="1"/>
          </p:cNvPicPr>
          <p:nvPr/>
        </p:nvPicPr>
        <p:blipFill>
          <a:blip r:embed="rId1" cstate="print"/>
          <a:srcRect/>
          <a:stretch>
            <a:fillRect/>
          </a:stretch>
        </p:blipFill>
        <p:spPr bwMode="auto">
          <a:xfrm>
            <a:off x="5527856" y="3517729"/>
            <a:ext cx="2667000" cy="1272401"/>
          </a:xfrm>
          <a:prstGeom prst="rect">
            <a:avLst/>
          </a:prstGeom>
          <a:noFill/>
          <a:ln w="9525">
            <a:noFill/>
            <a:miter lim="800000"/>
            <a:headEnd/>
            <a:tailEnd/>
          </a:ln>
        </p:spPr>
      </p:pic>
      <p:sp>
        <p:nvSpPr>
          <p:cNvPr id="9" name="TextBox 8"/>
          <p:cNvSpPr txBox="1"/>
          <p:nvPr/>
        </p:nvSpPr>
        <p:spPr>
          <a:xfrm>
            <a:off x="3251200" y="4655235"/>
            <a:ext cx="6096000" cy="369332"/>
          </a:xfrm>
          <a:prstGeom prst="rect">
            <a:avLst/>
          </a:prstGeom>
          <a:noFill/>
        </p:spPr>
        <p:txBody>
          <a:bodyPr wrap="square">
            <a:spAutoFit/>
          </a:bodyPr>
          <a:lstStyle/>
          <a:p>
            <a:pPr algn="ctr"/>
            <a:r>
              <a:rPr lang="en-IN" sz="1800" b="1" dirty="0">
                <a:solidFill>
                  <a:srgbClr val="00B050"/>
                </a:solidFill>
                <a:latin typeface="Times New Roman" panose="02020603050405020304" pitchFamily="18" charset="0"/>
                <a:cs typeface="Times New Roman" panose="02020603050405020304" pitchFamily="18" charset="0"/>
              </a:rPr>
              <a:t>Computer Science and Systems Engineering</a:t>
            </a:r>
            <a:endParaRPr lang="en-IN" sz="1800" b="1"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573010" y="5024755"/>
            <a:ext cx="5198745" cy="1200150"/>
          </a:xfrm>
          <a:prstGeom prst="rect">
            <a:avLst/>
          </a:prstGeom>
          <a:noFill/>
        </p:spPr>
        <p:txBody>
          <a:bodyPr wrap="square">
            <a:noAutofit/>
          </a:bodyPr>
          <a:lstStyle/>
          <a:p>
            <a:pPr algn="just"/>
            <a:r>
              <a:rPr lang="en-US" altLang="en-IN" sz="1800" b="1" dirty="0">
                <a:solidFill>
                  <a:srgbClr val="0070C0"/>
                </a:solidFill>
                <a:latin typeface="Times New Roman" panose="02020603050405020304" pitchFamily="18" charset="0"/>
                <a:cs typeface="Times New Roman" panose="02020603050405020304" pitchFamily="18" charset="0"/>
              </a:rPr>
              <a:t>Under the guidance &amp; </a:t>
            </a:r>
            <a:r>
              <a:rPr lang="en-IN" sz="1800" b="1" dirty="0">
                <a:solidFill>
                  <a:srgbClr val="0070C0"/>
                </a:solidFill>
                <a:latin typeface="Times New Roman" panose="02020603050405020304" pitchFamily="18" charset="0"/>
                <a:cs typeface="Times New Roman" panose="02020603050405020304" pitchFamily="18" charset="0"/>
              </a:rPr>
              <a:t>HOD</a:t>
            </a:r>
            <a:endParaRPr lang="en-IN" sz="1800" b="1" dirty="0">
              <a:solidFill>
                <a:srgbClr val="0070C0"/>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C00000"/>
              </a:buClr>
              <a:buSzPts val="2000"/>
              <a:buFont typeface="Times New Roman" panose="02020603050405020304"/>
              <a:buNone/>
            </a:pPr>
            <a:r>
              <a:rPr lang="en-GB" sz="1800" b="1" i="0" u="none" strike="noStrike" cap="none" dirty="0" err="1">
                <a:solidFill>
                  <a:srgbClr val="C00000"/>
                </a:solidFill>
                <a:latin typeface="Times New Roman" panose="02020603050405020304"/>
                <a:ea typeface="Times New Roman" panose="02020603050405020304"/>
                <a:cs typeface="Times New Roman" panose="02020603050405020304"/>
                <a:sym typeface="Times New Roman" panose="02020603050405020304"/>
              </a:rPr>
              <a:t>Dr.</a:t>
            </a:r>
            <a:r>
              <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K. Ramani,</a:t>
            </a:r>
            <a:endPar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C00000"/>
              </a:buClr>
              <a:buSzPts val="2000"/>
              <a:buFont typeface="Times New Roman" panose="02020603050405020304"/>
              <a:buNone/>
            </a:pPr>
            <a:r>
              <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Professor &amp; Head, </a:t>
            </a:r>
            <a:endPar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C00000"/>
              </a:buClr>
              <a:buSzPts val="2000"/>
              <a:buFont typeface="Times New Roman" panose="02020603050405020304"/>
              <a:buNone/>
            </a:pPr>
            <a:r>
              <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Dept. of CSSE</a:t>
            </a:r>
            <a:endParaRPr lang="en-GB" sz="1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Literature Survey</a:t>
            </a:r>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4) Wang et al. [4] applied Long Short-Term Memory (LSTM) networks for temporal-spatial rainfall pattern analysis. The proposed model was able to simulate both estimated short and long-term temporal dependency spatial relationships in rainfall data that, made reliable predictions as well as classification of precipitation patterns over different scales of time. </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kern="100" dirty="0">
                <a:solidFill>
                  <a:srgbClr val="000000"/>
                </a:solidFill>
                <a:latin typeface="Times New Roman" panose="02020603050405020304" pitchFamily="18" charset="0"/>
                <a:ea typeface="Times New Roman" panose="02020603050405020304" pitchFamily="18" charset="0"/>
              </a:rPr>
              <a:t>Limitation : </a:t>
            </a:r>
            <a:endParaRPr lang="en-IN" sz="1800" b="1" kern="1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Their paper shows that LSTM networks are so good in temporal-spatial rainfall pattern analysis, but it lacks of both expandability and detailed methodology description, and it doesn't contain hyper parameters.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cs typeface="Calibri Light" panose="020F0302020204030204"/>
                <a:sym typeface="+mn-ea"/>
              </a:rPr>
              <a:t>Methodology</a:t>
            </a:r>
            <a:endParaRPr lang="en-US"/>
          </a:p>
        </p:txBody>
      </p:sp>
      <p:sp>
        <p:nvSpPr>
          <p:cNvPr id="3" name="Content Placeholder 2"/>
          <p:cNvSpPr>
            <a:spLocks noGrp="1"/>
          </p:cNvSpPr>
          <p:nvPr>
            <p:ph idx="1"/>
          </p:nvPr>
        </p:nvSpPr>
        <p:spPr>
          <a:xfrm>
            <a:off x="838200" y="1691640"/>
            <a:ext cx="10515600" cy="4794250"/>
          </a:xfrm>
        </p:spPr>
        <p:txBody>
          <a:bodyPr>
            <a:normAutofit fontScale="60000"/>
          </a:bodyPr>
          <a:p>
            <a:pPr marL="400050" indent="-400050" algn="just">
              <a:lnSpc>
                <a:spcPct val="150000"/>
              </a:lnSpc>
              <a:buFont typeface="+mj-lt"/>
              <a:buAutoNum type="romanLcPeriod"/>
            </a:pPr>
            <a:r>
              <a:rPr lang="en-IN" sz="2800" b="1" dirty="0">
                <a:latin typeface="Times New Roman" panose="02020603050405020304"/>
                <a:cs typeface="Times New Roman" panose="02020603050405020304"/>
                <a:sym typeface="+mn-ea"/>
              </a:rPr>
              <a:t>Convolutional Neural Network (CNN) model: </a:t>
            </a:r>
            <a:endParaRPr lang="en-IN" sz="2800" b="1" dirty="0">
              <a:latin typeface="Times New Roman" panose="02020603050405020304"/>
              <a:cs typeface="Times New Roman" panose="02020603050405020304"/>
            </a:endParaRPr>
          </a:p>
          <a:p>
            <a:pPr lvl="1" algn="just">
              <a:lnSpc>
                <a:spcPct val="150000"/>
              </a:lnSpc>
            </a:pPr>
            <a:r>
              <a:rPr lang="en-IN" sz="2800" b="1" dirty="0">
                <a:latin typeface="Times New Roman" panose="02020603050405020304" pitchFamily="18" charset="0"/>
                <a:cs typeface="Times New Roman" panose="02020603050405020304" pitchFamily="18" charset="0"/>
                <a:sym typeface="+mn-ea"/>
              </a:rPr>
              <a:t>Input:</a:t>
            </a:r>
            <a:r>
              <a:rPr lang="en-IN" sz="2800" dirty="0">
                <a:latin typeface="Times New Roman" panose="02020603050405020304" pitchFamily="18" charset="0"/>
                <a:cs typeface="Times New Roman" panose="02020603050405020304" pitchFamily="18" charset="0"/>
                <a:sym typeface="+mn-ea"/>
              </a:rPr>
              <a:t> </a:t>
            </a:r>
            <a:r>
              <a:rPr sz="2800">
                <a:latin typeface="Times New Roman" panose="02020603050405020304" pitchFamily="18" charset="0"/>
                <a:cs typeface="Times New Roman" panose="02020603050405020304" pitchFamily="18" charset="0"/>
                <a:sym typeface="+mn-ea"/>
              </a:rPr>
              <a:t>The model's input consists of a sequence of </a:t>
            </a:r>
            <a:r>
              <a:rPr lang="en-US" sz="2800">
                <a:latin typeface="Times New Roman" panose="02020603050405020304" pitchFamily="18" charset="0"/>
                <a:cs typeface="Times New Roman" panose="02020603050405020304" pitchFamily="18" charset="0"/>
                <a:sym typeface="+mn-ea"/>
              </a:rPr>
              <a:t>several </a:t>
            </a:r>
            <a:r>
              <a:rPr sz="2800">
                <a:latin typeface="Times New Roman" panose="02020603050405020304" pitchFamily="18" charset="0"/>
                <a:cs typeface="Times New Roman" panose="02020603050405020304" pitchFamily="18" charset="0"/>
                <a:sym typeface="+mn-ea"/>
              </a:rPr>
              <a:t>weather features</a:t>
            </a:r>
            <a:r>
              <a:rPr lang="en-US" sz="2800">
                <a:latin typeface="Times New Roman" panose="02020603050405020304" pitchFamily="18" charset="0"/>
                <a:cs typeface="Times New Roman" panose="02020603050405020304" pitchFamily="18" charset="0"/>
                <a:sym typeface="+mn-ea"/>
              </a:rPr>
              <a:t>, out of these we consider</a:t>
            </a:r>
            <a:r>
              <a:rPr sz="2800">
                <a:latin typeface="Times New Roman" panose="02020603050405020304" pitchFamily="18" charset="0"/>
                <a:cs typeface="Times New Roman" panose="02020603050405020304" pitchFamily="18" charset="0"/>
                <a:sym typeface="+mn-ea"/>
              </a:rPr>
              <a:t> "PrecipitationSumInches"</a:t>
            </a:r>
            <a:r>
              <a:rPr lang="en-US" sz="2800">
                <a:latin typeface="Times New Roman" panose="02020603050405020304" pitchFamily="18" charset="0"/>
                <a:cs typeface="Times New Roman" panose="02020603050405020304" pitchFamily="18" charset="0"/>
                <a:sym typeface="+mn-ea"/>
              </a:rPr>
              <a:t> for the performace evaluation.</a:t>
            </a:r>
            <a:endParaRPr lang="en-US" sz="2800">
              <a:latin typeface="Times New Roman" panose="02020603050405020304" pitchFamily="18" charset="0"/>
              <a:cs typeface="Times New Roman" panose="02020603050405020304" pitchFamily="18" charset="0"/>
              <a:sym typeface="+mn-ea"/>
            </a:endParaRPr>
          </a:p>
          <a:p>
            <a:pPr lvl="1" algn="just">
              <a:lnSpc>
                <a:spcPct val="150000"/>
              </a:lnSpc>
            </a:pPr>
            <a:r>
              <a:rPr sz="2800">
                <a:latin typeface="Times New Roman" panose="02020603050405020304" pitchFamily="18" charset="0"/>
                <a:cs typeface="Times New Roman" panose="02020603050405020304" pitchFamily="18" charset="0"/>
                <a:sym typeface="+mn-ea"/>
              </a:rPr>
              <a:t> </a:t>
            </a:r>
            <a:r>
              <a:rPr lang="en-IN" sz="2800" b="1" dirty="0">
                <a:latin typeface="Times New Roman" panose="02020603050405020304" pitchFamily="18" charset="0"/>
                <a:cs typeface="Times New Roman" panose="02020603050405020304" pitchFamily="18" charset="0"/>
                <a:sym typeface="+mn-ea"/>
              </a:rPr>
              <a:t>Model Architecture:</a:t>
            </a:r>
            <a:r>
              <a:rPr lang="en-IN" sz="2800" dirty="0">
                <a:latin typeface="Times New Roman" panose="02020603050405020304" pitchFamily="18" charset="0"/>
                <a:cs typeface="Times New Roman" panose="02020603050405020304" pitchFamily="18" charset="0"/>
                <a:sym typeface="+mn-ea"/>
              </a:rPr>
              <a:t>  Convolutional Layer (Conv1D): Learns patterns in the sequence of weather data by applying filters to detect features like changes in temperature and humidity over time. </a:t>
            </a:r>
            <a:r>
              <a:rPr lang="en-IN" sz="2800" dirty="0" err="1">
                <a:latin typeface="Times New Roman" panose="02020603050405020304" pitchFamily="18" charset="0"/>
                <a:cs typeface="Times New Roman" panose="02020603050405020304" pitchFamily="18" charset="0"/>
                <a:sym typeface="+mn-ea"/>
              </a:rPr>
              <a:t>MaxPooling</a:t>
            </a:r>
            <a:r>
              <a:rPr lang="en-IN" sz="2800" dirty="0">
                <a:latin typeface="Times New Roman" panose="02020603050405020304" pitchFamily="18" charset="0"/>
                <a:cs typeface="Times New Roman" panose="02020603050405020304" pitchFamily="18" charset="0"/>
                <a:sym typeface="+mn-ea"/>
              </a:rPr>
              <a:t> Layer (MaxPooling1D): Reduces the size of the learned patterns by selecting the maximum value within each window of the feature maps, focusing on the most important information while discarding less relevant details. Dense Layers (Dense): Processes the flattened data from the previous layers, making predictions about rainfall amounts by connecting every neuron in one layer to every neuron in the next, ultimately providing the predicted rainfall amount for each input sequence.</a:t>
            </a:r>
            <a:endParaRPr lang="en-IN" sz="2800"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6795"/>
          </a:xfrm>
        </p:spPr>
        <p:txBody>
          <a:bodyPr/>
          <a:p>
            <a:r>
              <a:rPr lang="en-US" dirty="0">
                <a:cs typeface="Calibri Light" panose="020F0302020204030204"/>
                <a:sym typeface="+mn-ea"/>
              </a:rPr>
              <a:t>Methodology</a:t>
            </a:r>
            <a:endParaRPr lang="en-US"/>
          </a:p>
        </p:txBody>
      </p:sp>
      <p:sp>
        <p:nvSpPr>
          <p:cNvPr id="3" name="Content Placeholder 2"/>
          <p:cNvSpPr>
            <a:spLocks noGrp="1"/>
          </p:cNvSpPr>
          <p:nvPr>
            <p:ph idx="1"/>
          </p:nvPr>
        </p:nvSpPr>
        <p:spPr>
          <a:xfrm>
            <a:off x="838200" y="1314450"/>
            <a:ext cx="10515600" cy="5393055"/>
          </a:xfrm>
        </p:spPr>
        <p:txBody>
          <a:bodyPr>
            <a:normAutofit fontScale="60000"/>
          </a:bodyPr>
          <a:p>
            <a:pPr lvl="1" algn="just">
              <a:lnSpc>
                <a:spcPct val="150000"/>
              </a:lnSpc>
            </a:pPr>
            <a:r>
              <a:rPr lang="en-IN" sz="2800" b="1" dirty="0">
                <a:latin typeface="Times New Roman" panose="02020603050405020304" pitchFamily="18" charset="0"/>
                <a:cs typeface="Times New Roman" panose="02020603050405020304" pitchFamily="18" charset="0"/>
                <a:sym typeface="+mn-ea"/>
              </a:rPr>
              <a:t>Model Training:</a:t>
            </a:r>
            <a:r>
              <a:rPr lang="en-IN" sz="2800" dirty="0">
                <a:latin typeface="Times New Roman" panose="02020603050405020304" pitchFamily="18" charset="0"/>
                <a:cs typeface="Times New Roman" panose="02020603050405020304" pitchFamily="18" charset="0"/>
                <a:sym typeface="+mn-ea"/>
              </a:rPr>
              <a:t> The model is trained using the training data (</a:t>
            </a:r>
            <a:r>
              <a:rPr lang="en-IN" sz="2800" dirty="0" err="1">
                <a:latin typeface="Times New Roman" panose="02020603050405020304" pitchFamily="18" charset="0"/>
                <a:cs typeface="Times New Roman" panose="02020603050405020304" pitchFamily="18" charset="0"/>
                <a:sym typeface="+mn-ea"/>
              </a:rPr>
              <a:t>input_train_reshaped</a:t>
            </a:r>
            <a:r>
              <a:rPr lang="en-IN" sz="2800" dirty="0">
                <a:latin typeface="Times New Roman" panose="02020603050405020304" pitchFamily="18" charset="0"/>
                <a:cs typeface="Times New Roman" panose="02020603050405020304" pitchFamily="18" charset="0"/>
                <a:sym typeface="+mn-ea"/>
              </a:rPr>
              <a:t>) and corresponding output labels (</a:t>
            </a:r>
            <a:r>
              <a:rPr lang="en-IN" sz="2800" dirty="0" err="1">
                <a:latin typeface="Times New Roman" panose="02020603050405020304" pitchFamily="18" charset="0"/>
                <a:cs typeface="Times New Roman" panose="02020603050405020304" pitchFamily="18" charset="0"/>
                <a:sym typeface="+mn-ea"/>
              </a:rPr>
              <a:t>output_train</a:t>
            </a:r>
            <a:r>
              <a:rPr lang="en-IN" sz="2800" dirty="0">
                <a:latin typeface="Times New Roman" panose="02020603050405020304" pitchFamily="18" charset="0"/>
                <a:cs typeface="Times New Roman" panose="02020603050405020304" pitchFamily="18" charset="0"/>
                <a:sym typeface="+mn-ea"/>
              </a:rPr>
              <a:t>) for 10 epochs, with a batch size of 32 and a validation split of 0.2.</a:t>
            </a:r>
            <a:endParaRPr lang="en-IN" sz="2800" dirty="0">
              <a:latin typeface="Times New Roman" panose="02020603050405020304" pitchFamily="18" charset="0"/>
              <a:cs typeface="Times New Roman" panose="02020603050405020304" pitchFamily="18" charset="0"/>
            </a:endParaRPr>
          </a:p>
          <a:p>
            <a:pPr lvl="1" algn="just">
              <a:lnSpc>
                <a:spcPct val="150000"/>
              </a:lnSpc>
            </a:pPr>
            <a:r>
              <a:rPr lang="en-IN" sz="2800" b="1" dirty="0">
                <a:latin typeface="Times New Roman" panose="02020603050405020304" pitchFamily="18" charset="0"/>
                <a:cs typeface="Times New Roman" panose="02020603050405020304" pitchFamily="18" charset="0"/>
                <a:sym typeface="+mn-ea"/>
              </a:rPr>
              <a:t>Model Evaluation:</a:t>
            </a:r>
            <a:r>
              <a:rPr lang="en-IN" sz="2800" dirty="0">
                <a:latin typeface="Times New Roman" panose="02020603050405020304" pitchFamily="18" charset="0"/>
                <a:cs typeface="Times New Roman" panose="02020603050405020304" pitchFamily="18" charset="0"/>
                <a:sym typeface="+mn-ea"/>
              </a:rPr>
              <a:t> The trained model is evaluated on the test set (</a:t>
            </a:r>
            <a:r>
              <a:rPr lang="en-IN" sz="2800" dirty="0" err="1">
                <a:latin typeface="Times New Roman" panose="02020603050405020304" pitchFamily="18" charset="0"/>
                <a:cs typeface="Times New Roman" panose="02020603050405020304" pitchFamily="18" charset="0"/>
                <a:sym typeface="+mn-ea"/>
              </a:rPr>
              <a:t>input_test_reshaped</a:t>
            </a:r>
            <a:r>
              <a:rPr lang="en-IN" sz="2800" dirty="0">
                <a:latin typeface="Times New Roman" panose="02020603050405020304" pitchFamily="18" charset="0"/>
                <a:cs typeface="Times New Roman" panose="02020603050405020304" pitchFamily="18" charset="0"/>
                <a:sym typeface="+mn-ea"/>
              </a:rPr>
              <a:t>) to assess its performance.</a:t>
            </a:r>
            <a:endParaRPr lang="en-IN" sz="2800" dirty="0">
              <a:latin typeface="Times New Roman" panose="02020603050405020304" pitchFamily="18" charset="0"/>
              <a:cs typeface="Times New Roman" panose="02020603050405020304" pitchFamily="18" charset="0"/>
            </a:endParaRPr>
          </a:p>
          <a:p>
            <a:pPr lvl="1" algn="just">
              <a:lnSpc>
                <a:spcPct val="150000"/>
              </a:lnSpc>
            </a:pPr>
            <a:r>
              <a:rPr lang="en-IN" sz="2800" b="1" dirty="0">
                <a:latin typeface="Times New Roman" panose="02020603050405020304" pitchFamily="18" charset="0"/>
                <a:cs typeface="Times New Roman" panose="02020603050405020304" pitchFamily="18" charset="0"/>
                <a:sym typeface="+mn-ea"/>
              </a:rPr>
              <a:t>Correlation Coefficient:</a:t>
            </a:r>
            <a:r>
              <a:rPr lang="en-IN" sz="2800" dirty="0">
                <a:latin typeface="Times New Roman" panose="02020603050405020304" pitchFamily="18" charset="0"/>
                <a:cs typeface="Times New Roman" panose="02020603050405020304" pitchFamily="18" charset="0"/>
                <a:sym typeface="+mn-ea"/>
              </a:rPr>
              <a:t> The correlation coefficient (Pearson's correlation coefficient) between actual and predicted rainfall values is calculated to measure the linear relationship between them and Root Mean Squared Error (RMSE): The RMSE is calculated to quantify the difference between actual and predicted rainfall amounts.</a:t>
            </a:r>
            <a:endParaRPr lang="en-IN" sz="2800" dirty="0">
              <a:latin typeface="Times New Roman" panose="02020603050405020304" pitchFamily="18" charset="0"/>
              <a:cs typeface="Times New Roman" panose="02020603050405020304" pitchFamily="18" charset="0"/>
            </a:endParaRPr>
          </a:p>
          <a:p>
            <a:pPr lvl="1" algn="just">
              <a:lnSpc>
                <a:spcPct val="150000"/>
              </a:lnSpc>
            </a:pPr>
            <a:r>
              <a:rPr lang="en-IN" sz="2800" b="1" dirty="0">
                <a:latin typeface="Times New Roman" panose="02020603050405020304" pitchFamily="18" charset="0"/>
                <a:cs typeface="Times New Roman" panose="02020603050405020304" pitchFamily="18" charset="0"/>
                <a:sym typeface="+mn-ea"/>
              </a:rPr>
              <a:t>Output:</a:t>
            </a:r>
            <a:r>
              <a:rPr lang="en-IN" sz="2800" dirty="0">
                <a:latin typeface="Times New Roman" panose="02020603050405020304" pitchFamily="18" charset="0"/>
                <a:cs typeface="Times New Roman" panose="02020603050405020304" pitchFamily="18" charset="0"/>
                <a:sym typeface="+mn-ea"/>
              </a:rPr>
              <a:t> The output of the model is the predicted rainfall amount for each input sequence.</a:t>
            </a:r>
            <a:endParaRPr lang="en-IN" sz="2800"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IN" sz="2800" dirty="0">
                <a:latin typeface="Times New Roman" panose="02020603050405020304" pitchFamily="18" charset="0"/>
                <a:cs typeface="Times New Roman" panose="02020603050405020304" pitchFamily="18" charset="0"/>
                <a:sym typeface="+mn-ea"/>
              </a:rPr>
              <a:t>Overall, this CNN model learns spatial patterns in the rainfall data through convolutional layers, makes predictions based on these patterns using dense layers, and is trained to minimize the mean squared error between predicted and actual rainfall values.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03 122008"/>
          <p:cNvPicPr>
            <a:picLocks noGrp="1" noChangeAspect="1"/>
          </p:cNvPicPr>
          <p:nvPr>
            <p:ph idx="1"/>
          </p:nvPr>
        </p:nvPicPr>
        <p:blipFill>
          <a:blip r:embed="rId1"/>
          <a:stretch>
            <a:fillRect/>
          </a:stretch>
        </p:blipFill>
        <p:spPr>
          <a:xfrm>
            <a:off x="3280242" y="1045183"/>
            <a:ext cx="6068544" cy="4769223"/>
          </a:xfrm>
        </p:spPr>
      </p:pic>
      <p:sp>
        <p:nvSpPr>
          <p:cNvPr id="3" name="TextBox 2"/>
          <p:cNvSpPr txBox="1"/>
          <p:nvPr/>
        </p:nvSpPr>
        <p:spPr>
          <a:xfrm>
            <a:off x="3252786" y="5812817"/>
            <a:ext cx="6096000" cy="461665"/>
          </a:xfrm>
          <a:prstGeom prst="rect">
            <a:avLst/>
          </a:prstGeom>
          <a:noFill/>
        </p:spPr>
        <p:txBody>
          <a:bodyPr wrap="square">
            <a:spAutoFit/>
          </a:bodyPr>
          <a:lstStyle/>
          <a:p>
            <a:pPr algn="ctr"/>
            <a:r>
              <a:rPr lang="en-IN" sz="2400" b="1" i="1" dirty="0">
                <a:effectLst/>
                <a:latin typeface="Times New Roman" panose="02020603050405020304" pitchFamily="18" charset="0"/>
                <a:ea typeface="Calibri" panose="020F0502020204030204" pitchFamily="34" charset="0"/>
                <a:cs typeface="Times New Roman" panose="02020603050405020304" pitchFamily="18" charset="0"/>
              </a:rPr>
              <a:t>Fig1: CNN Model Architecture</a:t>
            </a:r>
            <a:endParaRPr lang="en-IN" sz="2400" b="1" i="1" dirty="0">
              <a:effectLst/>
              <a:latin typeface="Consolas" panose="020B0609020204030204" pitchFamily="49"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cs typeface="Calibri Light" panose="020F0302020204030204"/>
              </a:rPr>
              <a:t>Methodology</a:t>
            </a:r>
            <a:endParaRPr lang="en-IN" dirty="0"/>
          </a:p>
        </p:txBody>
      </p:sp>
      <p:sp>
        <p:nvSpPr>
          <p:cNvPr id="3" name="Content Placeholder 2"/>
          <p:cNvSpPr>
            <a:spLocks noGrp="1"/>
          </p:cNvSpPr>
          <p:nvPr>
            <p:ph idx="1"/>
          </p:nvPr>
        </p:nvSpPr>
        <p:spPr>
          <a:xfrm>
            <a:off x="838200" y="1476001"/>
            <a:ext cx="10515600" cy="4665102"/>
          </a:xfrm>
        </p:spPr>
        <p:txBody>
          <a:bodyPr vert="horz" lIns="91440" tIns="45720" rIns="91440" bIns="45720" rtlCol="0" anchor="t">
            <a:normAutofit lnSpcReduction="20000"/>
          </a:bodyPr>
          <a:lstStyle/>
          <a:p>
            <a:pPr marL="400050" indent="-400050" algn="just">
              <a:lnSpc>
                <a:spcPct val="150000"/>
              </a:lnSpc>
              <a:buFont typeface="+mj-lt"/>
              <a:buAutoNum type="romanLcPeriod" startAt="2"/>
            </a:pPr>
            <a:r>
              <a:rPr lang="en-IN" sz="1800" b="1" dirty="0">
                <a:latin typeface="Times New Roman" panose="02020603050405020304"/>
                <a:cs typeface="Times New Roman" panose="02020603050405020304"/>
              </a:rPr>
              <a:t>Multilayer Perceptron Regressor (MLPR) model:</a:t>
            </a:r>
            <a:endParaRPr lang="en-US" sz="1800" b="1"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pitchFamily="18" charset="0"/>
                <a:cs typeface="Times New Roman" panose="02020603050405020304" pitchFamily="18" charset="0"/>
              </a:rPr>
              <a:t>Input (</a:t>
            </a:r>
            <a:r>
              <a:rPr lang="en-IN" sz="1800" b="1" dirty="0" err="1">
                <a:latin typeface="Times New Roman" panose="02020603050405020304" pitchFamily="18" charset="0"/>
                <a:cs typeface="Times New Roman" panose="02020603050405020304" pitchFamily="18" charset="0"/>
              </a:rPr>
              <a:t>input_train</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Standardized features such as temperature, humidity,</a:t>
            </a:r>
            <a:r>
              <a:rPr lang="en-US" altLang="en-IN" sz="1800" dirty="0">
                <a:latin typeface="Times New Roman" panose="02020603050405020304" pitchFamily="18" charset="0"/>
                <a:cs typeface="Times New Roman" panose="02020603050405020304" pitchFamily="18" charset="0"/>
              </a:rPr>
              <a:t> precipitation,</a:t>
            </a:r>
            <a:r>
              <a:rPr lang="en-IN" sz="1800" dirty="0">
                <a:latin typeface="Times New Roman" panose="02020603050405020304" pitchFamily="18" charset="0"/>
                <a:cs typeface="Times New Roman" panose="02020603050405020304" pitchFamily="18" charset="0"/>
              </a:rPr>
              <a:t> dew point, etc., </a:t>
            </a:r>
            <a:r>
              <a:rPr lang="en-US" altLang="en-IN" sz="1800" dirty="0">
                <a:latin typeface="Times New Roman" panose="02020603050405020304" pitchFamily="18" charset="0"/>
                <a:cs typeface="Times New Roman" panose="02020603050405020304" pitchFamily="18" charset="0"/>
              </a:rPr>
              <a:t>Out of all these attributes we consdier “PrecipitationSumInches” </a:t>
            </a:r>
            <a:r>
              <a:rPr lang="en-IN" sz="1800" dirty="0">
                <a:latin typeface="Times New Roman" panose="02020603050405020304" pitchFamily="18" charset="0"/>
                <a:cs typeface="Times New Roman" panose="02020603050405020304" pitchFamily="18" charset="0"/>
              </a:rPr>
              <a:t>used to train</a:t>
            </a:r>
            <a:r>
              <a:rPr lang="en-US" altLang="en-IN" sz="1800" dirty="0">
                <a:latin typeface="Times New Roman" panose="02020603050405020304" pitchFamily="18" charset="0"/>
                <a:cs typeface="Times New Roman" panose="02020603050405020304" pitchFamily="18" charset="0"/>
              </a:rPr>
              <a:t> and evaluate</a:t>
            </a:r>
            <a:r>
              <a:rPr lang="en-IN" sz="1800" dirty="0">
                <a:latin typeface="Times New Roman" panose="02020603050405020304" pitchFamily="18" charset="0"/>
                <a:cs typeface="Times New Roman" panose="02020603050405020304" pitchFamily="18" charset="0"/>
              </a:rPr>
              <a:t> the</a:t>
            </a:r>
            <a:r>
              <a:rPr lang="en-US" altLang="en-IN" sz="1800" dirty="0">
                <a:latin typeface="Times New Roman" panose="02020603050405020304" pitchFamily="18" charset="0"/>
                <a:cs typeface="Times New Roman" panose="02020603050405020304" pitchFamily="18" charset="0"/>
              </a:rPr>
              <a:t> performance of</a:t>
            </a:r>
            <a:r>
              <a:rPr lang="en-IN" sz="1800" dirty="0">
                <a:latin typeface="Times New Roman" panose="02020603050405020304" pitchFamily="18" charset="0"/>
                <a:cs typeface="Times New Roman" panose="02020603050405020304" pitchFamily="18" charset="0"/>
              </a:rPr>
              <a:t> MLPR model.</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pitchFamily="18" charset="0"/>
                <a:cs typeface="Times New Roman" panose="02020603050405020304" pitchFamily="18" charset="0"/>
              </a:rPr>
              <a:t>Creating MLPR Model: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hidden_layer_sizes</a:t>
            </a:r>
            <a:r>
              <a:rPr lang="en-IN" sz="1800" dirty="0">
                <a:latin typeface="Times New Roman" panose="02020603050405020304" pitchFamily="18" charset="0"/>
                <a:cs typeface="Times New Roman" panose="02020603050405020304" pitchFamily="18" charset="0"/>
              </a:rPr>
              <a:t>: Specifies the number of neurons in the hidden layer. Here, a single hidden layer with 16 neurons is used. solver: Specifies the optimization algorithm. '</a:t>
            </a:r>
            <a:r>
              <a:rPr lang="en-IN" sz="1800" dirty="0" err="1">
                <a:latin typeface="Times New Roman" panose="02020603050405020304" pitchFamily="18" charset="0"/>
                <a:cs typeface="Times New Roman" panose="02020603050405020304" pitchFamily="18" charset="0"/>
              </a:rPr>
              <a:t>lbfgs</a:t>
            </a:r>
            <a:r>
              <a:rPr lang="en-IN" sz="1800" dirty="0">
                <a:latin typeface="Times New Roman" panose="02020603050405020304" pitchFamily="18" charset="0"/>
                <a:cs typeface="Times New Roman" panose="02020603050405020304" pitchFamily="18" charset="0"/>
              </a:rPr>
              <a:t>' is a quasi-Newton method. </a:t>
            </a:r>
            <a:r>
              <a:rPr lang="en-IN" sz="1800" dirty="0" err="1">
                <a:latin typeface="Times New Roman" panose="02020603050405020304" pitchFamily="18" charset="0"/>
                <a:cs typeface="Times New Roman" panose="02020603050405020304" pitchFamily="18" charset="0"/>
              </a:rPr>
              <a:t>max_iter</a:t>
            </a:r>
            <a:r>
              <a:rPr lang="en-IN" sz="1800" dirty="0">
                <a:latin typeface="Times New Roman" panose="02020603050405020304" pitchFamily="18" charset="0"/>
                <a:cs typeface="Times New Roman" panose="02020603050405020304" pitchFamily="18" charset="0"/>
              </a:rPr>
              <a:t>: Sets the maximum number of iterations for optimization.</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pitchFamily="18" charset="0"/>
                <a:cs typeface="Times New Roman" panose="02020603050405020304" pitchFamily="18" charset="0"/>
              </a:rPr>
              <a:t>Model Training &amp; Prediction: </a:t>
            </a:r>
            <a:r>
              <a:rPr lang="en-IN" sz="1800" dirty="0">
                <a:latin typeface="Times New Roman" panose="02020603050405020304" pitchFamily="18" charset="0"/>
                <a:cs typeface="Times New Roman" panose="02020603050405020304" pitchFamily="18" charset="0"/>
              </a:rPr>
              <a:t>Trains the MLPR model using the standardized input (</a:t>
            </a:r>
            <a:r>
              <a:rPr lang="en-IN" sz="1800" dirty="0" err="1">
                <a:latin typeface="Times New Roman" panose="02020603050405020304" pitchFamily="18" charset="0"/>
                <a:cs typeface="Times New Roman" panose="02020603050405020304" pitchFamily="18" charset="0"/>
              </a:rPr>
              <a:t>input_train</a:t>
            </a:r>
            <a:r>
              <a:rPr lang="en-IN" sz="1800" dirty="0">
                <a:latin typeface="Times New Roman" panose="02020603050405020304" pitchFamily="18" charset="0"/>
                <a:cs typeface="Times New Roman" panose="02020603050405020304" pitchFamily="18" charset="0"/>
              </a:rPr>
              <a:t>) and output (</a:t>
            </a:r>
            <a:r>
              <a:rPr lang="en-IN" sz="1800" dirty="0" err="1">
                <a:latin typeface="Times New Roman" panose="02020603050405020304" pitchFamily="18" charset="0"/>
                <a:cs typeface="Times New Roman" panose="02020603050405020304" pitchFamily="18" charset="0"/>
              </a:rPr>
              <a:t>output_train</a:t>
            </a:r>
            <a:r>
              <a:rPr lang="en-IN" sz="1800" dirty="0">
                <a:latin typeface="Times New Roman" panose="02020603050405020304" pitchFamily="18" charset="0"/>
                <a:cs typeface="Times New Roman" panose="02020603050405020304" pitchFamily="18" charset="0"/>
              </a:rPr>
              <a:t>) data. Prediction uses the trained MLPR model to make predictions on the training input data (</a:t>
            </a:r>
            <a:r>
              <a:rPr lang="en-IN" sz="1800" dirty="0" err="1">
                <a:latin typeface="Times New Roman" panose="02020603050405020304" pitchFamily="18" charset="0"/>
                <a:cs typeface="Times New Roman" panose="02020603050405020304" pitchFamily="18" charset="0"/>
              </a:rPr>
              <a:t>input_train</a:t>
            </a:r>
            <a:r>
              <a:rPr 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pitchFamily="18" charset="0"/>
                <a:cs typeface="Times New Roman" panose="02020603050405020304" pitchFamily="18" charset="0"/>
              </a:rPr>
              <a:t>Root Mean Squared Error (RMSE): </a:t>
            </a:r>
            <a:r>
              <a:rPr lang="en-IN" sz="1800" dirty="0">
                <a:latin typeface="Times New Roman" panose="02020603050405020304" pitchFamily="18" charset="0"/>
                <a:cs typeface="Times New Roman" panose="02020603050405020304" pitchFamily="18" charset="0"/>
              </a:rPr>
              <a:t>Computes the square root of the average of the squared differences between predicted and actual rainfall values.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cs typeface="Calibri Light" panose="020F0302020204030204"/>
              </a:rPr>
              <a:t>Methodology</a:t>
            </a:r>
            <a:endParaRPr lang="en-IN" dirty="0"/>
          </a:p>
        </p:txBody>
      </p:sp>
      <p:sp>
        <p:nvSpPr>
          <p:cNvPr id="3" name="Content Placeholder 2"/>
          <p:cNvSpPr>
            <a:spLocks noGrp="1"/>
          </p:cNvSpPr>
          <p:nvPr>
            <p:ph idx="1"/>
          </p:nvPr>
        </p:nvSpPr>
        <p:spPr>
          <a:xfrm>
            <a:off x="838200" y="1476001"/>
            <a:ext cx="10515600" cy="4665102"/>
          </a:xfrm>
        </p:spPr>
        <p:txBody>
          <a:bodyPr vert="horz" lIns="91440" tIns="45720" rIns="91440" bIns="45720" rtlCol="0" anchor="t">
            <a:normAutofit/>
          </a:bodyPr>
          <a:lstStyle/>
          <a:p>
            <a:pPr lvl="1" algn="just">
              <a:lnSpc>
                <a:spcPct val="150000"/>
              </a:lnSpc>
            </a:pPr>
            <a:r>
              <a:rPr lang="en-IN" sz="1800" b="1" dirty="0">
                <a:latin typeface="Times New Roman" panose="02020603050405020304" pitchFamily="18" charset="0"/>
                <a:cs typeface="Times New Roman" panose="02020603050405020304" pitchFamily="18" charset="0"/>
              </a:rPr>
              <a:t>Correlation Coefficient:</a:t>
            </a:r>
            <a:r>
              <a:rPr lang="en-IN" sz="1800" dirty="0">
                <a:latin typeface="Times New Roman" panose="02020603050405020304" pitchFamily="18" charset="0"/>
                <a:cs typeface="Times New Roman" panose="02020603050405020304" pitchFamily="18" charset="0"/>
              </a:rPr>
              <a:t> Measures the strength and direction of the linear relationship between predicted and actual rainfall values.</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pitchFamily="18" charset="0"/>
                <a:cs typeface="Times New Roman" panose="02020603050405020304" pitchFamily="18" charset="0"/>
              </a:rPr>
              <a:t>Output:</a:t>
            </a:r>
            <a:r>
              <a:rPr lang="en-IN" sz="1800" dirty="0">
                <a:latin typeface="Times New Roman" panose="02020603050405020304" pitchFamily="18" charset="0"/>
                <a:cs typeface="Times New Roman" panose="02020603050405020304" pitchFamily="18" charset="0"/>
              </a:rPr>
              <a:t> Actual rainfall amounts corresponding to the input features used for training the MLPR model.</a:t>
            </a:r>
            <a:endParaRPr lang="en-IN" sz="1800"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IN" sz="1800" dirty="0">
                <a:latin typeface="Times New Roman" panose="02020603050405020304" pitchFamily="18" charset="0"/>
                <a:cs typeface="Times New Roman" panose="02020603050405020304" pitchFamily="18" charset="0"/>
              </a:rPr>
              <a:t>Overall, the MLPR model learns to map the input features to the output (rainfall amounts) through a series of interconnected neurons in the hidden layer, optimizing its parameters to minimize the difference between predicted and actual rainfall values during training.</a:t>
            </a:r>
            <a:endParaRPr lang="en-IN" sz="1800" dirty="0">
              <a:latin typeface="Times New Roman" panose="02020603050405020304" pitchFamily="18" charset="0"/>
              <a:cs typeface="Times New Roman" panose="02020603050405020304" pitchFamily="18" charset="0"/>
            </a:endParaRPr>
          </a:p>
          <a:p>
            <a:pPr lvl="1" algn="just">
              <a:lnSpc>
                <a:spcPct val="15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Methodology</a:t>
            </a:r>
            <a:endParaRPr lang="en-US"/>
          </a:p>
        </p:txBody>
      </p:sp>
      <p:sp>
        <p:nvSpPr>
          <p:cNvPr id="5" name="Content Placeholder 4"/>
          <p:cNvSpPr>
            <a:spLocks noGrp="1"/>
          </p:cNvSpPr>
          <p:nvPr>
            <p:ph idx="1"/>
          </p:nvPr>
        </p:nvSpPr>
        <p:spPr>
          <a:xfrm>
            <a:off x="847165" y="1442385"/>
            <a:ext cx="10515600" cy="4743543"/>
          </a:xfrm>
        </p:spPr>
        <p:txBody>
          <a:bodyPr vert="horz" lIns="91440" tIns="45720" rIns="91440" bIns="45720" rtlCol="0" anchor="t">
            <a:normAutofit lnSpcReduction="10000"/>
          </a:bodyPr>
          <a:lstStyle/>
          <a:p>
            <a:pPr marL="400050" indent="-400050" algn="just">
              <a:lnSpc>
                <a:spcPct val="150000"/>
              </a:lnSpc>
              <a:buFont typeface="+mj-lt"/>
              <a:buAutoNum type="romanLcPeriod" startAt="3"/>
            </a:pPr>
            <a:r>
              <a:rPr lang="en-IN" sz="1800" b="1" dirty="0">
                <a:latin typeface="Times New Roman" panose="02020603050405020304" pitchFamily="18" charset="0"/>
                <a:cs typeface="Times New Roman" panose="02020603050405020304" pitchFamily="18" charset="0"/>
              </a:rPr>
              <a:t>Random Forest Regressor model:</a:t>
            </a:r>
            <a:endParaRPr lang="en-IN" sz="1800" b="1"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a:cs typeface="Times New Roman" panose="02020603050405020304"/>
              </a:rPr>
              <a:t>Input Features (input_train):</a:t>
            </a:r>
            <a:r>
              <a:rPr lang="en-IN" sz="1800" dirty="0">
                <a:latin typeface="Times New Roman" panose="02020603050405020304"/>
                <a:cs typeface="Times New Roman" panose="02020603050405020304"/>
              </a:rPr>
              <a:t> Meteorological data such as temperature, humidity,</a:t>
            </a:r>
            <a:r>
              <a:rPr lang="en-US" altLang="en-IN" sz="1800" dirty="0">
                <a:latin typeface="Times New Roman" panose="02020603050405020304"/>
                <a:cs typeface="Times New Roman" panose="02020603050405020304"/>
              </a:rPr>
              <a:t> precipitation</a:t>
            </a:r>
            <a:r>
              <a:rPr lang="en-IN" sz="1800" dirty="0">
                <a:latin typeface="Times New Roman" panose="02020603050405020304"/>
                <a:cs typeface="Times New Roman" panose="02020603050405020304"/>
              </a:rPr>
              <a:t> dew point, visibility, sea-level pressure, and wind speed.</a:t>
            </a:r>
            <a:r>
              <a:rPr lang="en-US" altLang="en-IN" sz="1800" dirty="0">
                <a:latin typeface="Times New Roman" panose="02020603050405020304"/>
                <a:cs typeface="Times New Roman" panose="02020603050405020304"/>
              </a:rPr>
              <a:t> Out of all these attributes we consider “PrecipitationSumInches” used to train and evaluate the performance of the model.</a:t>
            </a:r>
            <a:endParaRPr lang="en-IN" sz="1800" dirty="0">
              <a:latin typeface="Times New Roman" panose="02020603050405020304"/>
              <a:cs typeface="Times New Roman" panose="02020603050405020304"/>
            </a:endParaRPr>
          </a:p>
          <a:p>
            <a:pPr lvl="1" algn="just">
              <a:lnSpc>
                <a:spcPct val="150000"/>
              </a:lnSpc>
            </a:pPr>
            <a:r>
              <a:rPr lang="en-IN" sz="1800" b="1" dirty="0">
                <a:latin typeface="Times New Roman" panose="02020603050405020304" pitchFamily="18" charset="0"/>
                <a:cs typeface="Times New Roman" panose="02020603050405020304" pitchFamily="18" charset="0"/>
              </a:rPr>
              <a:t>Training:</a:t>
            </a:r>
            <a:r>
              <a:rPr lang="en-IN" sz="1800" dirty="0">
                <a:latin typeface="Times New Roman" panose="02020603050405020304" pitchFamily="18" charset="0"/>
                <a:cs typeface="Times New Roman" panose="02020603050405020304" pitchFamily="18" charset="0"/>
              </a:rPr>
              <a:t> Fits the model to the training data, where input_train represents the input features (meteorological data) and output_train represents the output targets (rainfall amounts).</a:t>
            </a:r>
            <a:endParaRPr lang="en-IN" sz="1800" dirty="0">
              <a:latin typeface="Times New Roman" panose="02020603050405020304" pitchFamily="18" charset="0"/>
              <a:cs typeface="Times New Roman" panose="02020603050405020304" pitchFamily="18" charset="0"/>
            </a:endParaRPr>
          </a:p>
          <a:p>
            <a:pPr lvl="1" algn="just">
              <a:lnSpc>
                <a:spcPct val="150000"/>
              </a:lnSpc>
            </a:pPr>
            <a:r>
              <a:rPr lang="en-IN" sz="1800" b="1" dirty="0">
                <a:latin typeface="Times New Roman" panose="02020603050405020304"/>
                <a:cs typeface="Times New Roman" panose="02020603050405020304"/>
              </a:rPr>
              <a:t>Prediction:</a:t>
            </a:r>
            <a:r>
              <a:rPr lang="en-IN" sz="1800" dirty="0">
                <a:latin typeface="Times New Roman" panose="02020603050405020304"/>
                <a:cs typeface="Times New Roman" panose="02020603050405020304"/>
              </a:rPr>
              <a:t>  The trained model to make predictions on the training “input_train”. </a:t>
            </a:r>
            <a:endParaRPr lang="en-IN" sz="1800" dirty="0">
              <a:latin typeface="Times New Roman" panose="02020603050405020304"/>
              <a:cs typeface="Times New Roman" panose="02020603050405020304"/>
            </a:endParaRPr>
          </a:p>
          <a:p>
            <a:pPr lvl="1" algn="just">
              <a:lnSpc>
                <a:spcPct val="150000"/>
              </a:lnSpc>
            </a:pPr>
            <a:r>
              <a:rPr lang="en-IN" sz="1800" b="1" dirty="0">
                <a:latin typeface="Times New Roman" panose="02020603050405020304"/>
                <a:cs typeface="Times New Roman" panose="02020603050405020304"/>
              </a:rPr>
              <a:t>Root Mean Squared Error (RMSE):</a:t>
            </a:r>
            <a:r>
              <a:rPr lang="en-IN" sz="1800" dirty="0">
                <a:latin typeface="Times New Roman" panose="02020603050405020304"/>
                <a:cs typeface="Times New Roman" panose="02020603050405020304"/>
              </a:rPr>
              <a:t> Computes the square root of the average of the squared differences between predicted and actual rainfall values using cross-validation.</a:t>
            </a:r>
            <a:endParaRPr lang="en-IN" sz="1800" dirty="0">
              <a:latin typeface="Times New Roman" panose="02020603050405020304"/>
              <a:cs typeface="Times New Roman" panose="02020603050405020304"/>
            </a:endParaRPr>
          </a:p>
          <a:p>
            <a:pPr lvl="1" algn="just">
              <a:lnSpc>
                <a:spcPct val="150000"/>
              </a:lnSpc>
            </a:pPr>
            <a:r>
              <a:rPr lang="en-IN" sz="1800" b="1" dirty="0">
                <a:latin typeface="Times New Roman" panose="02020603050405020304"/>
                <a:cs typeface="Times New Roman" panose="02020603050405020304"/>
              </a:rPr>
              <a:t>Correlation Coefficient:</a:t>
            </a:r>
            <a:r>
              <a:rPr lang="en-IN" sz="1800" dirty="0">
                <a:latin typeface="Times New Roman" panose="02020603050405020304"/>
                <a:cs typeface="Times New Roman" panose="02020603050405020304"/>
              </a:rPr>
              <a:t> Measures the strength and direction of the linear relationship between predicted and actual rainfall values.</a:t>
            </a:r>
            <a:endParaRPr lang="en-IN" sz="1800" dirty="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Methodology</a:t>
            </a:r>
            <a:endParaRPr lang="en-US"/>
          </a:p>
        </p:txBody>
      </p:sp>
      <p:sp>
        <p:nvSpPr>
          <p:cNvPr id="5" name="Content Placeholder 4"/>
          <p:cNvSpPr>
            <a:spLocks noGrp="1"/>
          </p:cNvSpPr>
          <p:nvPr>
            <p:ph idx="1"/>
          </p:nvPr>
        </p:nvSpPr>
        <p:spPr>
          <a:xfrm>
            <a:off x="847165" y="1442385"/>
            <a:ext cx="10515600" cy="4743543"/>
          </a:xfrm>
        </p:spPr>
        <p:txBody>
          <a:bodyPr vert="horz" lIns="91440" tIns="45720" rIns="91440" bIns="45720" rtlCol="0" anchor="t">
            <a:normAutofit/>
          </a:bodyPr>
          <a:lstStyle/>
          <a:p>
            <a:pPr lvl="1" algn="just">
              <a:lnSpc>
                <a:spcPct val="150000"/>
              </a:lnSpc>
            </a:pPr>
            <a:r>
              <a:rPr lang="en-IN" sz="1800" b="1" dirty="0">
                <a:latin typeface="Times New Roman" panose="02020603050405020304"/>
                <a:cs typeface="Times New Roman" panose="02020603050405020304"/>
              </a:rPr>
              <a:t>Output Target:</a:t>
            </a:r>
            <a:r>
              <a:rPr lang="en-IN" sz="1800" dirty="0">
                <a:latin typeface="Times New Roman" panose="02020603050405020304"/>
                <a:cs typeface="Times New Roman" panose="02020603050405020304"/>
              </a:rPr>
              <a:t> Rainfall amounts, which the model aims to predict based on the input features. Measures the strength and direction of the linear relationship between predicted and actual rainfall values.</a:t>
            </a:r>
            <a:endParaRPr lang="en-IN" sz="1800" dirty="0">
              <a:latin typeface="Times New Roman" panose="02020603050405020304"/>
              <a:cs typeface="Times New Roman" panose="02020603050405020304"/>
            </a:endParaRPr>
          </a:p>
          <a:p>
            <a:pPr lvl="1" algn="just">
              <a:lnSpc>
                <a:spcPct val="150000"/>
              </a:lnSpc>
            </a:pPr>
            <a:r>
              <a:rPr lang="en-IN" sz="1800" dirty="0">
                <a:latin typeface="Times New Roman" panose="02020603050405020304"/>
                <a:cs typeface="Times New Roman" panose="02020603050405020304"/>
              </a:rPr>
              <a:t>Overall, It's effective for capturing complex relationships between input features and output targets, making it suitable for rainfall analysis. The model's performance is evaluated using RMSE and Correlation Coefficient, providing insights into its accuracy and predictive capabilities. </a:t>
            </a:r>
            <a:endParaRPr lang="en-IN" sz="1800" dirty="0">
              <a:latin typeface="Times New Roman" panose="02020603050405020304"/>
              <a:cs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endParaRPr lang="en-IN" dirty="0"/>
          </a:p>
        </p:txBody>
      </p:sp>
      <p:sp>
        <p:nvSpPr>
          <p:cNvPr id="3" name="Content Placeholder 2"/>
          <p:cNvSpPr>
            <a:spLocks noGrp="1"/>
          </p:cNvSpPr>
          <p:nvPr>
            <p:ph idx="1"/>
          </p:nvPr>
        </p:nvSpPr>
        <p:spPr>
          <a:xfrm>
            <a:off x="838200" y="1407459"/>
            <a:ext cx="10515600" cy="4769504"/>
          </a:xfrm>
        </p:spPr>
        <p:txBody>
          <a:bodyPr>
            <a:normAutofit/>
          </a:bodyPr>
          <a:lstStyle/>
          <a:p>
            <a:pPr marL="0" indent="0">
              <a:lnSpc>
                <a:spcPct val="150000"/>
              </a:lnSpc>
              <a:buNone/>
            </a:pPr>
            <a:r>
              <a:rPr lang="en-US" sz="1900"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Software requirements encompass the specifications of necessary software resources and prerequisites essential for ensuring the optimal performance of an application on a computer. These requirements, not typically included in the software installation package, must be installed separately prior to deploying the software for seamless operation.</a:t>
            </a:r>
            <a:endParaRPr lang="en-US" sz="190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lnSpc>
                <a:spcPct val="150000"/>
              </a:lnSpc>
              <a:buNone/>
            </a:pPr>
            <a:r>
              <a:rPr lang="en-US" sz="1900" dirty="0">
                <a:effectLst/>
                <a:latin typeface="Times New Roman" panose="02020603050405020304" pitchFamily="18" charset="0"/>
                <a:ea typeface="Verdana" panose="020B0604030504040204" pitchFamily="34" charset="0"/>
                <a:cs typeface="Times New Roman" panose="02020603050405020304" pitchFamily="18" charset="0"/>
              </a:rPr>
              <a:t>The used requirements are :</a:t>
            </a:r>
            <a:endParaRPr lang="en-IN" sz="190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Python:</a:t>
            </a:r>
            <a:endParaRPr lang="en-IN" sz="1800" b="1" dirty="0">
              <a:latin typeface="Times New Roman" panose="02020603050405020304" pitchFamily="18" charset="0"/>
              <a:cs typeface="Times New Roman" panose="02020603050405020304" pitchFamily="18" charset="0"/>
            </a:endParaRPr>
          </a:p>
          <a:p>
            <a:pPr>
              <a:lnSpc>
                <a:spcPct val="160000"/>
              </a:lnSpc>
            </a:pPr>
            <a:r>
              <a:rPr lang="en-IN" sz="1800" dirty="0">
                <a:latin typeface="Times New Roman" panose="02020603050405020304" pitchFamily="18" charset="0"/>
                <a:cs typeface="Times New Roman" panose="02020603050405020304" pitchFamily="18" charset="0"/>
              </a:rPr>
              <a:t>Python serves as the primary programming language for implementing machine learning and deep learning algorithms.</a:t>
            </a: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sym typeface="+mn-ea"/>
              </a:rPr>
              <a:t>Integrated Development Environment (IDE):</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Choose a suitable IDE for Python development, such as Google Colab, </a:t>
            </a:r>
            <a:r>
              <a:rPr lang="en-IN" sz="1800" dirty="0" err="1">
                <a:latin typeface="Times New Roman" panose="02020603050405020304" pitchFamily="18" charset="0"/>
                <a:cs typeface="Times New Roman" panose="02020603050405020304" pitchFamily="18" charset="0"/>
                <a:sym typeface="+mn-ea"/>
              </a:rPr>
              <a:t>Jupyter</a:t>
            </a:r>
            <a:r>
              <a:rPr lang="en-IN" sz="1800" dirty="0">
                <a:latin typeface="Times New Roman" panose="02020603050405020304" pitchFamily="18" charset="0"/>
                <a:cs typeface="Times New Roman" panose="02020603050405020304" pitchFamily="18" charset="0"/>
                <a:sym typeface="+mn-ea"/>
              </a:rPr>
              <a:t> Notebook, or </a:t>
            </a:r>
            <a:r>
              <a:rPr lang="en-IN" sz="1800" dirty="0" err="1">
                <a:latin typeface="Times New Roman" panose="02020603050405020304" pitchFamily="18" charset="0"/>
                <a:cs typeface="Times New Roman" panose="02020603050405020304" pitchFamily="18" charset="0"/>
                <a:sym typeface="+mn-ea"/>
              </a:rPr>
              <a:t>VSCode</a:t>
            </a:r>
            <a:r>
              <a:rPr lang="en-IN" sz="1800" dirty="0">
                <a:latin typeface="Times New Roman" panose="02020603050405020304" pitchFamily="18" charset="0"/>
                <a:cs typeface="Times New Roman" panose="02020603050405020304" pitchFamily="18" charset="0"/>
                <a:sym typeface="+mn-ea"/>
              </a:rPr>
              <a:t>.</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endParaRPr lang="en-IN" dirty="0"/>
          </a:p>
        </p:txBody>
      </p:sp>
      <p:sp>
        <p:nvSpPr>
          <p:cNvPr id="3" name="Text Placeholder 2"/>
          <p:cNvSpPr>
            <a:spLocks noGrp="1"/>
          </p:cNvSpPr>
          <p:nvPr>
            <p:ph type="body" idx="1"/>
          </p:nvPr>
        </p:nvSpPr>
        <p:spPr/>
        <p:txBody>
          <a:bodyPr>
            <a:normAutofit lnSpcReduction="10000"/>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Machine Learning Libraries:</a:t>
            </a:r>
            <a:endParaRPr lang="en-IN" sz="1800" b="1"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scikit-learn: For implementing machine learning algorithms.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TensorFlow and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For building and training deep learning models.</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b="1" dirty="0">
              <a:latin typeface="Times New Roman" panose="02020603050405020304" pitchFamily="18" charset="0"/>
              <a:cs typeface="Times New Roman" panose="02020603050405020304" pitchFamily="18" charset="0"/>
            </a:endParaRPr>
          </a:p>
          <a:p>
            <a:pPr marL="0" indent="0">
              <a:lnSpc>
                <a:spcPct val="150000"/>
              </a:lnSpc>
              <a:buNone/>
            </a:pPr>
            <a:r>
              <a:rPr lang="en-IN" sz="1800" b="1" dirty="0">
                <a:latin typeface="Times New Roman" panose="02020603050405020304" pitchFamily="18" charset="0"/>
                <a:cs typeface="Times New Roman" panose="02020603050405020304" pitchFamily="18" charset="0"/>
              </a:rPr>
              <a:t>Data Visualization Libraries:</a:t>
            </a:r>
            <a:endParaRPr lang="en-IN" sz="1800" b="1"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Matplotlib, Seaborn, </a:t>
            </a:r>
            <a:r>
              <a:rPr lang="en-IN" sz="1800" dirty="0" err="1">
                <a:latin typeface="Times New Roman" panose="02020603050405020304" pitchFamily="18" charset="0"/>
                <a:cs typeface="Times New Roman" panose="02020603050405020304" pitchFamily="18" charset="0"/>
              </a:rPr>
              <a:t>Plotly</a:t>
            </a:r>
            <a:r>
              <a:rPr lang="en-IN" sz="1800" dirty="0">
                <a:latin typeface="Times New Roman" panose="02020603050405020304" pitchFamily="18" charset="0"/>
                <a:cs typeface="Times New Roman" panose="02020603050405020304" pitchFamily="18" charset="0"/>
              </a:rPr>
              <a:t>: For creating visualizations.</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sym typeface="+mn-ea"/>
              </a:rPr>
              <a:t>Other Python Libraries:</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Pandas: For data manipulation and analysis.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NumPy: For numerical operations.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21385"/>
          </a:xfrm>
        </p:spPr>
        <p:txBody>
          <a:bodyPr/>
          <a:lstStyle/>
          <a:p>
            <a:r>
              <a:rPr lang="en-US"/>
              <a:t>Table of Contents</a:t>
            </a:r>
            <a:endParaRPr lang="en-US"/>
          </a:p>
        </p:txBody>
      </p:sp>
      <p:sp>
        <p:nvSpPr>
          <p:cNvPr id="5" name="Text Placeholder 4"/>
          <p:cNvSpPr>
            <a:spLocks noGrp="1"/>
          </p:cNvSpPr>
          <p:nvPr>
            <p:ph type="body" idx="1"/>
          </p:nvPr>
        </p:nvSpPr>
        <p:spPr>
          <a:xfrm>
            <a:off x="838200" y="1565910"/>
            <a:ext cx="10515600" cy="4987290"/>
          </a:xfrm>
        </p:spPr>
        <p:txBody>
          <a:bodyPr>
            <a:normAutofit/>
          </a:bodyPr>
          <a:lstStyle/>
          <a:p>
            <a:r>
              <a:rPr lang="en-US" sz="2400"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Software and Hardware Requirements</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Performace</a:t>
            </a:r>
            <a:r>
              <a:rPr lang="en-US" sz="2400" dirty="0">
                <a:latin typeface="Times New Roman" panose="02020603050405020304" pitchFamily="18" charset="0"/>
                <a:cs typeface="Times New Roman" panose="02020603050405020304" pitchFamily="18" charset="0"/>
              </a:rPr>
              <a:t> Evaluation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Analysis of Experimental data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470"/>
            <a:ext cx="10515600" cy="1050925"/>
          </a:xfrm>
        </p:spPr>
        <p:txBody>
          <a:bodyPr>
            <a:normAutofit/>
          </a:bodyPr>
          <a:lstStyle/>
          <a:p>
            <a:r>
              <a:rPr lang="en-US" dirty="0"/>
              <a:t>Hardware Requirements</a:t>
            </a:r>
            <a:endParaRPr lang="en-IN" dirty="0"/>
          </a:p>
        </p:txBody>
      </p:sp>
      <p:sp>
        <p:nvSpPr>
          <p:cNvPr id="3" name="Content Placeholder 2"/>
          <p:cNvSpPr>
            <a:spLocks noGrp="1"/>
          </p:cNvSpPr>
          <p:nvPr>
            <p:ph idx="1"/>
          </p:nvPr>
        </p:nvSpPr>
        <p:spPr>
          <a:xfrm>
            <a:off x="838200" y="1637030"/>
            <a:ext cx="10515600" cy="4636135"/>
          </a:xfrm>
        </p:spPr>
        <p:txBody>
          <a:bodyPr>
            <a:normAutofit fontScale="25000" lnSpcReduction="20000"/>
          </a:bodyPr>
          <a:lstStyle/>
          <a:p>
            <a:pPr marL="0" indent="0">
              <a:lnSpc>
                <a:spcPct val="170000"/>
              </a:lnSpc>
              <a:buNone/>
            </a:pPr>
            <a:r>
              <a:rPr lang="en-US" sz="7200"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Hardware requirements are crucial considerations when assessing system compatibility for hardware devices. These requirements, often outlined by operating systems or software applications, encompass the essential physical resources of a computer system.</a:t>
            </a:r>
            <a:endParaRPr lang="en-US" sz="7200"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endParaRPr>
          </a:p>
          <a:p>
            <a:pPr marL="0" indent="0">
              <a:lnSpc>
                <a:spcPct val="170000"/>
              </a:lnSpc>
              <a:buNone/>
            </a:pPr>
            <a:r>
              <a:rPr lang="en-US" sz="7200" dirty="0">
                <a:latin typeface="Times New Roman" panose="02020603050405020304" pitchFamily="18" charset="0"/>
                <a:cs typeface="Times New Roman" panose="02020603050405020304" pitchFamily="18" charset="0"/>
                <a:sym typeface="+mn-ea"/>
              </a:rPr>
              <a:t>The used requirements are:</a:t>
            </a:r>
            <a:endParaRPr lang="en-IN" sz="7200" b="1"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sym typeface="+mn-ea"/>
              </a:rPr>
              <a:t>Computer:</a:t>
            </a:r>
            <a:endParaRPr lang="en-IN" sz="7200" b="1" dirty="0">
              <a:latin typeface="Times New Roman" panose="02020603050405020304" pitchFamily="18" charset="0"/>
              <a:cs typeface="Times New Roman" panose="02020603050405020304" pitchFamily="18" charset="0"/>
            </a:endParaRPr>
          </a:p>
          <a:p>
            <a:pPr marL="0" indent="0">
              <a:lnSpc>
                <a:spcPct val="170000"/>
              </a:lnSpc>
              <a:buNone/>
            </a:pPr>
            <a:r>
              <a:rPr lang="en-IN" sz="7200" dirty="0">
                <a:latin typeface="Times New Roman" panose="02020603050405020304" pitchFamily="18" charset="0"/>
                <a:cs typeface="Times New Roman" panose="02020603050405020304" pitchFamily="18" charset="0"/>
                <a:sym typeface="+mn-ea"/>
              </a:rPr>
              <a:t>A computer with sufficient processing power to handle machine learning and deep learning computations.</a:t>
            </a:r>
            <a:endParaRPr lang="en-IN" sz="7200" dirty="0">
              <a:latin typeface="Times New Roman" panose="02020603050405020304" pitchFamily="18" charset="0"/>
              <a:cs typeface="Times New Roman" panose="02020603050405020304" pitchFamily="18" charset="0"/>
              <a:sym typeface="+mn-ea"/>
            </a:endParaRPr>
          </a:p>
          <a:p>
            <a:pPr marL="0" indent="0">
              <a:lnSpc>
                <a:spcPct val="100000"/>
              </a:lnSpc>
              <a:buNone/>
            </a:pPr>
            <a:endParaRPr lang="en-IN" sz="7200" dirty="0">
              <a:effectLst/>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IN" sz="7200" b="1" dirty="0">
                <a:latin typeface="Times New Roman" panose="02020603050405020304" pitchFamily="18" charset="0"/>
                <a:cs typeface="Times New Roman" panose="02020603050405020304" pitchFamily="18" charset="0"/>
                <a:sym typeface="+mn-ea"/>
              </a:rPr>
              <a:t>Memory (RAM):</a:t>
            </a:r>
            <a:endParaRPr lang="en-IN" sz="7200" b="1" dirty="0">
              <a:latin typeface="Times New Roman" panose="02020603050405020304" pitchFamily="18" charset="0"/>
              <a:cs typeface="Times New Roman" panose="02020603050405020304" pitchFamily="18" charset="0"/>
            </a:endParaRPr>
          </a:p>
          <a:p>
            <a:pPr>
              <a:lnSpc>
                <a:spcPct val="150000"/>
              </a:lnSpc>
            </a:pPr>
            <a:r>
              <a:rPr lang="en-IN" sz="7200" dirty="0">
                <a:latin typeface="Times New Roman" panose="02020603050405020304" pitchFamily="18" charset="0"/>
                <a:cs typeface="Times New Roman" panose="02020603050405020304" pitchFamily="18" charset="0"/>
                <a:sym typeface="+mn-ea"/>
              </a:rPr>
              <a:t>Adequate RAM to support data processing and model training.</a:t>
            </a:r>
            <a:endParaRPr lang="en-IN" sz="7200" dirty="0">
              <a:latin typeface="Times New Roman" panose="02020603050405020304" pitchFamily="18" charset="0"/>
              <a:cs typeface="Times New Roman" panose="02020603050405020304" pitchFamily="18" charset="0"/>
              <a:sym typeface="+mn-ea"/>
            </a:endParaRPr>
          </a:p>
          <a:p>
            <a:pPr>
              <a:lnSpc>
                <a:spcPct val="150000"/>
              </a:lnSpc>
            </a:pPr>
            <a:endParaRPr lang="en-IN" sz="7200" dirty="0">
              <a:latin typeface="Times New Roman" panose="02020603050405020304" pitchFamily="18" charset="0"/>
              <a:cs typeface="Times New Roman" panose="02020603050405020304" pitchFamily="18" charset="0"/>
            </a:endParaRPr>
          </a:p>
          <a:p>
            <a:pPr marL="0" indent="0">
              <a:lnSpc>
                <a:spcPct val="150000"/>
              </a:lnSpc>
              <a:buNone/>
            </a:pPr>
            <a:endParaRPr lang="en-IN" sz="7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endParaRPr lang="en-IN" dirty="0"/>
          </a:p>
        </p:txBody>
      </p:sp>
      <p:sp>
        <p:nvSpPr>
          <p:cNvPr id="3" name="Text Placeholder 2"/>
          <p:cNvSpPr>
            <a:spLocks noGrp="1"/>
          </p:cNvSpPr>
          <p:nvPr>
            <p:ph type="body" idx="1"/>
          </p:nvPr>
        </p:nvSpPr>
        <p:spPr/>
        <p:txBody>
          <a:bodyPr>
            <a:norm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sym typeface="+mn-ea"/>
              </a:rPr>
              <a:t>Storage:</a:t>
            </a:r>
            <a:endParaRPr lang="en-IN" sz="1800" b="1"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sym typeface="+mn-ea"/>
              </a:rPr>
              <a:t>Storage space for storing datasets, model files, and other project-related data.</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b="1" dirty="0">
                <a:latin typeface="Times New Roman" panose="02020603050405020304" pitchFamily="18" charset="0"/>
                <a:cs typeface="Times New Roman" panose="02020603050405020304" pitchFamily="18" charset="0"/>
                <a:sym typeface="+mn-ea"/>
              </a:rPr>
              <a:t>Internet Connectivity:</a:t>
            </a:r>
            <a:endParaRPr lang="en-IN" sz="1800" b="1"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sym typeface="+mn-ea"/>
              </a:rPr>
              <a:t>Required for accessing weather station data and downloading necessary libraries.</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b="1" dirty="0">
                <a:latin typeface="Times New Roman" panose="02020603050405020304" pitchFamily="18" charset="0"/>
                <a:cs typeface="Times New Roman" panose="02020603050405020304" pitchFamily="18" charset="0"/>
              </a:rPr>
              <a:t>Operating System:</a:t>
            </a:r>
            <a:endParaRPr lang="en-IN" sz="1800" b="1"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The project can be developed on Windows, macOS, or Linux.</a:t>
            </a:r>
            <a:endParaRPr lang="en-IN"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Performance Evaluation</a:t>
            </a:r>
            <a:endParaRPr lang="en-IN" dirty="0"/>
          </a:p>
        </p:txBody>
      </p:sp>
      <p:sp>
        <p:nvSpPr>
          <p:cNvPr id="6" name="Rectangle 5"/>
          <p:cNvSpPr/>
          <p:nvPr/>
        </p:nvSpPr>
        <p:spPr>
          <a:xfrm>
            <a:off x="838200" y="1583839"/>
            <a:ext cx="10515600" cy="490903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RSME</a:t>
            </a:r>
            <a:r>
              <a:rPr lang="en-IN" dirty="0">
                <a:latin typeface="Times New Roman" panose="02020603050405020304" pitchFamily="18" charset="0"/>
                <a:cs typeface="Times New Roman" panose="02020603050405020304" pitchFamily="18" charset="0"/>
              </a:rPr>
              <a:t> measures the average magnitude of the errors between predicted values and actual values. It is calculated by taking the square root of the average of the squared differences between predicted and actual values.</a:t>
            </a:r>
            <a:endParaRPr lang="en-US" dirty="0">
              <a:latin typeface="Times New Roman" panose="02020603050405020304" pitchFamily="18"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𝑛</a:t>
            </a:r>
            <a:r>
              <a:rPr lang="en-IN"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is the number of data points,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𝑦𝑖</a:t>
            </a:r>
            <a:r>
              <a:rPr lang="en-IN" i="1" dirty="0" err="1">
                <a:latin typeface="Times New Roman" panose="02020603050405020304" pitchFamily="18" charset="0"/>
                <a:cs typeface="Times New Roman" panose="02020603050405020304" pitchFamily="18" charset="0"/>
              </a:rPr>
              <a:t>yi</a:t>
            </a:r>
            <a:r>
              <a:rPr lang="en-IN" dirty="0">
                <a:latin typeface="Times New Roman" panose="02020603050405020304" pitchFamily="18" charset="0"/>
                <a:cs typeface="Times New Roman" panose="02020603050405020304" pitchFamily="18" charset="0"/>
              </a:rPr>
              <a:t>​ is the actual value,</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𝑦^𝑖</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the predicted value.</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Correlation Coefficient: The correlation coefficient measures the strength and direction of the linear relationship between two variables. In the context of regression models, it indicates how well the predicted values correlate with the actual values.</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pic>
        <p:nvPicPr>
          <p:cNvPr id="7" name="Picture 2" descr="Evaluation Metric for Regression Models - Analytics Vidhy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9761" y="2565581"/>
            <a:ext cx="4370292" cy="13255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Performance Evaluation</a:t>
            </a:r>
            <a:endParaRPr lang="en-IN" dirty="0"/>
          </a:p>
        </p:txBody>
      </p:sp>
      <p:sp>
        <p:nvSpPr>
          <p:cNvPr id="6" name="Rectangle 5"/>
          <p:cNvSpPr/>
          <p:nvPr/>
        </p:nvSpPr>
        <p:spPr>
          <a:xfrm>
            <a:off x="838201" y="1425390"/>
            <a:ext cx="10744200" cy="5355312"/>
          </a:xfrm>
          <a:prstGeom prst="rect">
            <a:avLst/>
          </a:prstGeom>
        </p:spPr>
        <p:txBody>
          <a:bodyPr wrap="square">
            <a:spAutoFit/>
          </a:bodyPr>
          <a:lstStyle/>
          <a:p>
            <a:pPr lvl="1"/>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where:</a:t>
            </a:r>
            <a:endParaRPr lang="en-IN" i="1" dirty="0">
              <a:latin typeface="Times New Roman" panose="02020603050405020304" pitchFamily="18" charset="0"/>
              <a:cs typeface="Times New Roman" panose="02020603050405020304" pitchFamily="18" charset="0"/>
            </a:endParaRPr>
          </a:p>
          <a:p>
            <a:pPr lvl="1"/>
            <a:r>
              <a:rPr lang="en-IN"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is the number of data points,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𝑥ˉ and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ˉ​ are the means of the two variables.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𝑥𝑖</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a:t>
            </a:r>
            <a:r>
              <a:rPr lang="en-IN" i="1" dirty="0" err="1">
                <a:latin typeface="Times New Roman" panose="02020603050405020304" pitchFamily="18" charset="0"/>
                <a:cs typeface="Times New Roman" panose="02020603050405020304" pitchFamily="18" charset="0"/>
              </a:rPr>
              <a:t>yi</a:t>
            </a:r>
            <a:r>
              <a:rPr lang="en-IN" dirty="0">
                <a:latin typeface="Times New Roman" panose="02020603050405020304" pitchFamily="18" charset="0"/>
                <a:cs typeface="Times New Roman" panose="02020603050405020304" pitchFamily="18" charset="0"/>
              </a:rPr>
              <a:t>​ are the individual data points for the two variables,</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RMSE value, according to NDEP (National Digital Elevation Guidelines) and FEMA guidelines, a measure of accuracy can be computed: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Accuracy = 1.96 * RMSE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formula, the RMSE represents the Root Mean Squared Error. Multiplying the RMSE by 1.96 provides a measure of accuracy that corresponds to a specific confidence level, typically associated with a 95% confidence interval. This measure of accuracy indicates the range within which the true values are likely to fall around the predicted values.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pic>
        <p:nvPicPr>
          <p:cNvPr id="8" name="Picture 4" descr="How is the Pearson correlation coefficient calculated, and what does it  measure in terms of the strength and direction of a linear relationship  between two continuous variables? | by Sujatha Mudadla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1299882"/>
            <a:ext cx="3547502" cy="1451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Performance Evaluation</a:t>
            </a:r>
            <a:endParaRPr lang="en-IN" dirty="0"/>
          </a:p>
        </p:txBody>
      </p:sp>
      <p:graphicFrame>
        <p:nvGraphicFramePr>
          <p:cNvPr id="4" name="Table 3"/>
          <p:cNvGraphicFramePr>
            <a:graphicFrameLocks noGrp="1"/>
          </p:cNvGraphicFramePr>
          <p:nvPr/>
        </p:nvGraphicFramePr>
        <p:xfrm>
          <a:off x="705970" y="1916205"/>
          <a:ext cx="10640004" cy="3409962"/>
        </p:xfrm>
        <a:graphic>
          <a:graphicData uri="http://schemas.openxmlformats.org/drawingml/2006/table">
            <a:tbl>
              <a:tblPr bandRow="1">
                <a:tableStyleId>{5C22544A-7EE6-4342-B048-85BDC9FD1C3A}</a:tableStyleId>
              </a:tblPr>
              <a:tblGrid>
                <a:gridCol w="3347757"/>
                <a:gridCol w="2485777"/>
                <a:gridCol w="2450919"/>
                <a:gridCol w="2355551"/>
              </a:tblGrid>
              <a:tr h="484283">
                <a:tc>
                  <a:txBody>
                    <a:bodyPr/>
                    <a:lstStyle/>
                    <a:p>
                      <a:pPr>
                        <a:lnSpc>
                          <a:spcPct val="107000"/>
                        </a:lnSpc>
                        <a:spcAft>
                          <a:spcPts val="0"/>
                        </a:spcAft>
                      </a:pPr>
                      <a:r>
                        <a:rPr lang="en-US" sz="2000" b="1" dirty="0">
                          <a:effectLst/>
                          <a:latin typeface="Times New Roman" panose="02020603050405020304"/>
                          <a:ea typeface="Calibri" panose="020F0502020204030204" pitchFamily="34" charset="0"/>
                          <a:cs typeface="Times New Roman" panose="02020603050405020304"/>
                        </a:rPr>
                        <a:t>Algorithm name</a:t>
                      </a:r>
                      <a:endParaRPr lang="en-US" sz="2000" dirty="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b="1" dirty="0">
                          <a:effectLst/>
                          <a:latin typeface="Times New Roman" panose="02020603050405020304"/>
                          <a:ea typeface="Calibri" panose="020F0502020204030204" pitchFamily="34" charset="0"/>
                          <a:cs typeface="Times New Roman" panose="02020603050405020304"/>
                        </a:rPr>
                        <a:t>RMSE</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b="1" dirty="0">
                          <a:effectLst/>
                          <a:latin typeface="Times New Roman" panose="02020603050405020304"/>
                          <a:ea typeface="Calibri" panose="020F0502020204030204" pitchFamily="34" charset="0"/>
                          <a:cs typeface="Times New Roman" panose="02020603050405020304"/>
                        </a:rPr>
                        <a:t>Correlation</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b="1" dirty="0">
                          <a:effectLst/>
                          <a:latin typeface="Times New Roman" panose="02020603050405020304"/>
                          <a:ea typeface="Calibri" panose="020F0502020204030204" pitchFamily="34" charset="0"/>
                          <a:cs typeface="Times New Roman" panose="02020603050405020304"/>
                        </a:rPr>
                        <a:t>Accuracy</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84283">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RNN</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0.2556</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0.63569</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99.7443</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84283">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LSTM</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0.2640</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0.6304</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99.7359</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84283">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CNN</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0.2333</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0.7144</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99.7666</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84283">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XG Boost</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0.2640</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0.6304</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99.7359</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04264">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Multilayer perceptron</a:t>
                      </a:r>
                      <a:endParaRPr lang="en-US" sz="2000" dirty="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0.2470</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0.5594</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99.7359</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84283">
                <a:tc>
                  <a:txBody>
                    <a:bodyPr/>
                    <a:lstStyle/>
                    <a:p>
                      <a:pPr>
                        <a:lnSpc>
                          <a:spcPct val="107000"/>
                        </a:lnSpc>
                        <a:spcAft>
                          <a:spcPts val="0"/>
                        </a:spcAft>
                      </a:pPr>
                      <a:r>
                        <a:rPr lang="en-US" sz="2000" dirty="0">
                          <a:effectLst/>
                          <a:latin typeface="Times New Roman" panose="02020603050405020304"/>
                          <a:ea typeface="Calibri" panose="020F0502020204030204" pitchFamily="34" charset="0"/>
                          <a:cs typeface="Times New Roman" panose="02020603050405020304"/>
                        </a:rPr>
                        <a:t>Random Forest</a:t>
                      </a:r>
                      <a:endParaRPr lang="en-US" sz="2000" dirty="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0.2254</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0.9629</a:t>
                      </a:r>
                      <a:endParaRPr lang="en-US" sz="200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0"/>
                        </a:spcAft>
                      </a:pPr>
                      <a:r>
                        <a:rPr lang="en-US" sz="2000" dirty="0">
                          <a:solidFill>
                            <a:srgbClr val="212121"/>
                          </a:solidFill>
                          <a:effectLst/>
                          <a:highlight>
                            <a:srgbClr val="FFFFFF"/>
                          </a:highlight>
                          <a:latin typeface="Times New Roman" panose="02020603050405020304"/>
                          <a:ea typeface="Calibri" panose="020F0502020204030204" pitchFamily="34" charset="0"/>
                          <a:cs typeface="Times New Roman" panose="02020603050405020304"/>
                        </a:rPr>
                        <a:t>99.7359</a:t>
                      </a:r>
                      <a:endParaRPr lang="en-US" sz="2000" dirty="0">
                        <a:effectLst/>
                        <a:latin typeface="Times New Roman" panose="02020603050405020304"/>
                        <a:cs typeface="Times New Roman" panose="02020603050405020304"/>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TextBox 4"/>
          <p:cNvSpPr txBox="1"/>
          <p:nvPr/>
        </p:nvSpPr>
        <p:spPr>
          <a:xfrm>
            <a:off x="3250687" y="5675126"/>
            <a:ext cx="6096000" cy="407670"/>
          </a:xfrm>
          <a:prstGeom prst="rect">
            <a:avLst/>
          </a:prstGeom>
          <a:noFill/>
        </p:spPr>
        <p:txBody>
          <a:bodyPr wrap="square">
            <a:spAutoFit/>
          </a:bodyPr>
          <a:lstStyle/>
          <a:p>
            <a:pPr marL="74930" marR="30480" indent="-6350" algn="ctr">
              <a:lnSpc>
                <a:spcPct val="103000"/>
              </a:lnSpc>
              <a:spcAft>
                <a:spcPts val="25"/>
              </a:spcAft>
            </a:pPr>
            <a:r>
              <a:rPr lang="en-US" altLang="en-IN" sz="2000" b="1" i="1" kern="100" dirty="0">
                <a:solidFill>
                  <a:srgbClr val="000000"/>
                </a:solidFill>
                <a:effectLst/>
                <a:latin typeface="Times New Roman" panose="02020603050405020304" pitchFamily="18" charset="0"/>
                <a:ea typeface="Times New Roman" panose="02020603050405020304" pitchFamily="18" charset="0"/>
              </a:rPr>
              <a:t>Table 1</a:t>
            </a:r>
            <a:r>
              <a:rPr lang="en-IN" sz="2000" b="1" i="1" kern="100" dirty="0">
                <a:solidFill>
                  <a:srgbClr val="000000"/>
                </a:solidFill>
                <a:effectLst/>
                <a:latin typeface="Times New Roman" panose="02020603050405020304" pitchFamily="18" charset="0"/>
                <a:ea typeface="Times New Roman" panose="02020603050405020304" pitchFamily="18" charset="0"/>
              </a:rPr>
              <a:t>: Performance Comparison</a:t>
            </a:r>
            <a:endParaRPr lang="en-IN" sz="2000" b="1" i="1"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0044" y="1897344"/>
            <a:ext cx="5612109" cy="4351338"/>
          </a:xfr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342" y="1851590"/>
            <a:ext cx="5283922" cy="4442845"/>
          </a:xfrm>
          <a:prstGeom prst="rect">
            <a:avLst/>
          </a:prstGeom>
        </p:spPr>
      </p:pic>
      <p:sp>
        <p:nvSpPr>
          <p:cNvPr id="4" name="TextBox 3"/>
          <p:cNvSpPr txBox="1"/>
          <p:nvPr/>
        </p:nvSpPr>
        <p:spPr>
          <a:xfrm>
            <a:off x="2984303" y="6306299"/>
            <a:ext cx="6096000" cy="375920"/>
          </a:xfrm>
          <a:prstGeom prst="rect">
            <a:avLst/>
          </a:prstGeom>
          <a:noFill/>
        </p:spPr>
        <p:txBody>
          <a:bodyPr wrap="square">
            <a:spAutoFit/>
          </a:bodyPr>
          <a:lstStyle/>
          <a:p>
            <a:pPr marL="74930" marR="30480" indent="-6350" algn="ctr">
              <a:lnSpc>
                <a:spcPct val="103000"/>
              </a:lnSpc>
              <a:spcAft>
                <a:spcPts val="25"/>
              </a:spcAft>
            </a:pPr>
            <a:r>
              <a:rPr lang="en-IN" b="1" i="1" kern="100" dirty="0">
                <a:solidFill>
                  <a:srgbClr val="000000"/>
                </a:solidFill>
                <a:effectLst/>
                <a:latin typeface="Times New Roman" panose="02020603050405020304" pitchFamily="18" charset="0"/>
                <a:ea typeface="Times New Roman" panose="02020603050405020304" pitchFamily="18" charset="0"/>
              </a:rPr>
              <a:t>Fig</a:t>
            </a:r>
            <a:r>
              <a:rPr lang="en-US" altLang="en-IN" b="1" i="1" kern="100" dirty="0">
                <a:solidFill>
                  <a:srgbClr val="000000"/>
                </a:solidFill>
                <a:effectLst/>
                <a:latin typeface="Times New Roman" panose="02020603050405020304" pitchFamily="18" charset="0"/>
                <a:ea typeface="Times New Roman" panose="02020603050405020304" pitchFamily="18" charset="0"/>
              </a:rPr>
              <a:t> 2</a:t>
            </a:r>
            <a:r>
              <a:rPr lang="en-IN" b="1" i="1" kern="100" dirty="0">
                <a:solidFill>
                  <a:srgbClr val="000000"/>
                </a:solidFill>
                <a:effectLst/>
                <a:latin typeface="Times New Roman" panose="02020603050405020304" pitchFamily="18" charset="0"/>
                <a:ea typeface="Times New Roman" panose="02020603050405020304" pitchFamily="18" charset="0"/>
              </a:rPr>
              <a:t>: Comparison of the result among different algorithms </a:t>
            </a:r>
            <a:endParaRPr lang="en-IN" b="1" i="1"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Experimental data</a:t>
            </a:r>
            <a:endParaRPr lang="en-IN" dirty="0"/>
          </a:p>
        </p:txBody>
      </p:sp>
      <p:sp>
        <p:nvSpPr>
          <p:cNvPr id="3" name="Content Placeholder 2"/>
          <p:cNvSpPr>
            <a:spLocks noGrp="1"/>
          </p:cNvSpPr>
          <p:nvPr>
            <p:ph idx="1"/>
          </p:nvPr>
        </p:nvSpPr>
        <p:spPr>
          <a:xfrm>
            <a:off x="838200" y="1574613"/>
            <a:ext cx="10515600" cy="475446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performance of different machine learning algorithms for rainfall prediction is assessed using three key metrics: RMSE (Root Mean Square Error), correlation, and accuracy. These metrics gauge the magnitude of error, linearity of relationships, and percentage of correctly classified instances, respectively.</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CNN and Random Forest algorithms demonstrated the highest accuracy levels, both achieving an accuracy of 99.7666%. This suggests that these models efficiently classify rainfall patterns with highly accurate results.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high accuracy scores imply that CNN and Random Forest algorithms are effective in forecasting rainfall, minimizing deviation from observed values to a minimal level.</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Other algorithms such as Recurrent Neural Network (RNN), Long Short-Term Memory (LSTM), and XG Boost showed competitive performance but with relatively larger RMSE values and lower correlation coefficients compared to CNN and Random Forest.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endParaRPr lang="en-US" dirty="0"/>
          </a:p>
        </p:txBody>
      </p:sp>
      <p:sp>
        <p:nvSpPr>
          <p:cNvPr id="5" name="Content Placeholder 4"/>
          <p:cNvSpPr>
            <a:spLocks noGrp="1"/>
          </p:cNvSpPr>
          <p:nvPr>
            <p:ph idx="1"/>
          </p:nvPr>
        </p:nvSpPr>
        <p:spPr>
          <a:xfrm>
            <a:off x="762000" y="1398494"/>
            <a:ext cx="10591800" cy="4778469"/>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results concluded that Convolutional Neural Network (CNN) and Random Forest are shown as most effective methods for rainfall forecasts in all considered indicators. In particular, CNN shows excellent results in terms of accuracy which proves it as a rainfall prediction task has to be one the best options. Having a low RMSE value, random forest demonstrates higher performance in psyching values of prediction errors by implying the effectiveness nature to come up with rainfall predictions that closely match observed. Additionally, the Correlation coefficient for CNN is quite high indicating a fairly linear relationship between predicted versus observed rainfall values. Moreover, CNN and Random Forest reaches the best specificity value showing their ability in rain pattern classification with high accuracy.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935"/>
            <a:ext cx="10515600" cy="1068070"/>
          </a:xfrm>
        </p:spPr>
        <p:txBody>
          <a:bodyPr>
            <a:normAutofit fontScale="90000"/>
          </a:bodyPr>
          <a:lstStyle/>
          <a:p>
            <a:r>
              <a:rPr lang="en-US" dirty="0">
                <a:ea typeface="Verdana" panose="020B0604030504040204" pitchFamily="34" charset="0"/>
                <a:cs typeface="Verdana" panose="020B0604030504040204" pitchFamily="34" charset="0"/>
              </a:rPr>
              <a:t>Future</a:t>
            </a:r>
            <a:r>
              <a:rPr lang="en-US" sz="4400" dirty="0">
                <a:effectLst/>
                <a:ea typeface="Verdana" panose="020B0604030504040204" pitchFamily="34" charset="0"/>
                <a:cs typeface="Verdana" panose="020B0604030504040204" pitchFamily="34" charset="0"/>
              </a:rPr>
              <a:t> </a:t>
            </a:r>
            <a:r>
              <a:rPr lang="en-US" dirty="0">
                <a:ea typeface="Verdana" panose="020B0604030504040204" pitchFamily="34" charset="0"/>
                <a:cs typeface="Verdana" panose="020B0604030504040204" pitchFamily="34" charset="0"/>
              </a:rPr>
              <a:t>W</a:t>
            </a:r>
            <a:r>
              <a:rPr lang="en-US" sz="4400" dirty="0">
                <a:effectLst/>
                <a:ea typeface="Verdana" panose="020B0604030504040204" pitchFamily="34" charset="0"/>
                <a:cs typeface="Verdana" panose="020B0604030504040204" pitchFamily="34" charset="0"/>
              </a:rPr>
              <a:t>ork</a:t>
            </a:r>
            <a:br>
              <a:rPr lang="en-IN" sz="4400"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3" name="Content Placeholder 2"/>
          <p:cNvSpPr>
            <a:spLocks noGrp="1"/>
          </p:cNvSpPr>
          <p:nvPr>
            <p:ph idx="1"/>
          </p:nvPr>
        </p:nvSpPr>
        <p:spPr>
          <a:xfrm>
            <a:off x="838200" y="1489710"/>
            <a:ext cx="10515600" cy="4686935"/>
          </a:xfrm>
        </p:spPr>
        <p:txBody>
          <a:bodyPr/>
          <a:lstStyle/>
          <a:p>
            <a:pPr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In the future, our aim is to advance rainfall prediction capabilities by expanding the dataset to include more diverse regions, longer time spans, and additional meteorological variables to improve model robustness and accuracy. Additionally, we plan to explore advanced feature engineering techniques, such as incorporating spatial and temporal features, to better capture complex rainfall patterns. Furthermore, implementing uncertainty quantification methods and optimizing models for real-time inference are crucial steps towards practical utility in operational forecasting systems, benefiting sectors such as agriculture, water resource management, and disaster preparedness.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marR="79375" lvl="0" indent="0" algn="just" fontAlgn="base">
              <a:lnSpc>
                <a:spcPct val="103000"/>
              </a:lnSpc>
              <a:spcAft>
                <a:spcPts val="100"/>
              </a:spcAft>
              <a:buClr>
                <a:srgbClr val="000000"/>
              </a:buClr>
              <a:buSzPts val="900"/>
              <a:buNone/>
            </a:pPr>
            <a:r>
              <a:rPr lang="en-IN" sz="1800" dirty="0">
                <a:latin typeface="Times New Roman" panose="02020603050405020304"/>
                <a:ea typeface="+mn-lt"/>
                <a:cs typeface="+mn-lt"/>
              </a:rPr>
              <a:t>[1]</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Molla, T., Khan, B., &amp; Singh, P, A comprehensive analysis of smart home energy management system optimization techniques. </a:t>
            </a:r>
            <a:r>
              <a:rPr lang="en-IN" sz="1800"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Journal of Autonomous Intelligence</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sz="1800"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 15-21, </a:t>
            </a:r>
            <a:r>
              <a:rPr lang="en-IN" sz="1800"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mn-ea"/>
              </a:rPr>
              <a:t>2018</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79375" lvl="0" indent="0" algn="just" fontAlgn="base">
              <a:lnSpc>
                <a:spcPct val="103000"/>
              </a:lnSpc>
              <a:spcAft>
                <a:spcPts val="100"/>
              </a:spcAft>
              <a:buClr>
                <a:srgbClr val="000000"/>
              </a:buClr>
              <a:buSzPts val="9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  P.  Singhal, P.  Singh and A.  Vidyarthi, Interpretation and localization of Thorax diseases using DCNN in Chest X-Ray. Journal of Informatics Electrical and Electronics Engineering,1(1), 1, 1-7, </a:t>
            </a:r>
            <a:r>
              <a:rPr lang="en-IN" sz="1800"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mn-ea"/>
              </a:rPr>
              <a:t>2020.</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79375" lvl="0" indent="0" algn="just" fontAlgn="base">
              <a:lnSpc>
                <a:spcPct val="103000"/>
              </a:lnSpc>
              <a:spcAft>
                <a:spcPts val="100"/>
              </a:spcAft>
              <a:buClr>
                <a:srgbClr val="000000"/>
              </a:buClr>
              <a:buSzPts val="9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M.  Vinny, P.  Singh, Review on the Artificial Brain Technology: </a:t>
            </a:r>
            <a:r>
              <a:rPr lang="en-IN" sz="18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BlueBrain</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Journal of Informatics Electrical and Electronics Engineering,1(1), 3, 1-11 , 2</a:t>
            </a:r>
            <a:r>
              <a:rPr lang="en-IN" sz="1800"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mn-ea"/>
              </a:rPr>
              <a:t>020.</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79375" lvl="0" indent="0" algn="just" fontAlgn="base">
              <a:lnSpc>
                <a:spcPct val="103000"/>
              </a:lnSpc>
              <a:spcAft>
                <a:spcPts val="100"/>
              </a:spcAft>
              <a:buClr>
                <a:srgbClr val="000000"/>
              </a:buClr>
              <a:buSzPts val="9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 A. Sahani, P. Singh and A. Kumar, Introduction to Blockchain. Journal of Informatics Electrical and Electronics Engineering, 1(1), 4, 1-9 , </a:t>
            </a:r>
            <a:r>
              <a:rPr lang="en-IN" sz="1800"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mn-ea"/>
              </a:rPr>
              <a:t>2020.</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79375" lvl="0" indent="0" algn="just" fontAlgn="base">
              <a:lnSpc>
                <a:spcPct val="103000"/>
              </a:lnSpc>
              <a:spcAft>
                <a:spcPts val="100"/>
              </a:spcAft>
              <a:buClr>
                <a:srgbClr val="000000"/>
              </a:buClr>
              <a:buSzPts val="9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[5] M. Misra, P. Singh , Energy Optimization for Smart Housing Systems. Journal of Informatics Electrical and Electronics Engineering,1(1), 5, 1-6, </a:t>
            </a:r>
            <a:r>
              <a:rPr lang="en-IN" sz="1800"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mn-ea"/>
              </a:rPr>
              <a:t>2020</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79375" lvl="0" indent="0" algn="just" fontAlgn="base">
              <a:lnSpc>
                <a:spcPct val="103000"/>
              </a:lnSpc>
              <a:spcAft>
                <a:spcPts val="100"/>
              </a:spcAft>
              <a:buClr>
                <a:srgbClr val="000000"/>
              </a:buClr>
              <a:buSzPts val="9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[6] K. Chane, F.M. Gebru, B. Khan, Short Term Load Forecasting of Distribution   Feeder   Using   Artificial   Neural Network </a:t>
            </a:r>
            <a:r>
              <a:rPr lang="en-IN" sz="1800" kern="100" dirty="0">
                <a:solidFill>
                  <a:srgbClr val="000000"/>
                </a:solidFill>
                <a:effectLst/>
                <a:latin typeface="Calibri" panose="020F0502020204030204" pitchFamily="34" charset="0"/>
                <a:ea typeface="Calibri" panose="020F0502020204030204" pitchFamily="34" charset="0"/>
              </a:rPr>
              <a:t>Technique. Journal of Informatics Electrical and Electronics Engineering, Vol. 02, </a:t>
            </a:r>
            <a:r>
              <a:rPr lang="en-IN" sz="1800" kern="100" dirty="0" err="1">
                <a:solidFill>
                  <a:srgbClr val="000000"/>
                </a:solidFill>
                <a:effectLst/>
                <a:latin typeface="Calibri" panose="020F0502020204030204" pitchFamily="34" charset="0"/>
                <a:ea typeface="Calibri" panose="020F0502020204030204" pitchFamily="34" charset="0"/>
              </a:rPr>
              <a:t>Iss</a:t>
            </a:r>
            <a:r>
              <a:rPr lang="en-IN" sz="1800" kern="100" dirty="0">
                <a:solidFill>
                  <a:srgbClr val="000000"/>
                </a:solidFill>
                <a:effectLst/>
                <a:latin typeface="Calibri" panose="020F0502020204030204" pitchFamily="34" charset="0"/>
                <a:ea typeface="Calibri" panose="020F0502020204030204" pitchFamily="34" charset="0"/>
              </a:rPr>
              <a:t>. 01,S. No. 002, pp. 1-22, 2021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sz="18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US" dirty="0"/>
              <a:t>Abstract</a:t>
            </a:r>
            <a:endParaRPr lang="en-IN" dirty="0"/>
          </a:p>
        </p:txBody>
      </p:sp>
      <p:sp>
        <p:nvSpPr>
          <p:cNvPr id="3" name="Content Placeholder 2"/>
          <p:cNvSpPr>
            <a:spLocks noGrp="1"/>
          </p:cNvSpPr>
          <p:nvPr>
            <p:ph idx="1"/>
          </p:nvPr>
        </p:nvSpPr>
        <p:spPr>
          <a:xfrm>
            <a:off x="838200" y="1326776"/>
            <a:ext cx="10515600" cy="4850187"/>
          </a:xfrm>
        </p:spPr>
        <p:txBody>
          <a:bodyPr vert="horz" lIns="91440" tIns="45720" rIns="91440" bIns="45720" rtlCol="0" anchor="t">
            <a:normAutofit/>
          </a:bodyPr>
          <a:lstStyle/>
          <a:p>
            <a:pPr marL="0" indent="0" algn="just">
              <a:lnSpc>
                <a:spcPct val="150000"/>
              </a:lnSpc>
              <a:buNone/>
            </a:pPr>
            <a:r>
              <a:rPr lang="en-US" sz="1800" dirty="0">
                <a:solidFill>
                  <a:srgbClr val="000000"/>
                </a:solidFill>
                <a:effectLst/>
                <a:latin typeface="Times New Roman" panose="02020603050405020304"/>
                <a:ea typeface="Times New Roman" panose="02020603050405020304" pitchFamily="18" charset="0"/>
                <a:cs typeface="Times New Roman" panose="02020603050405020304"/>
              </a:rPr>
              <a:t>Rainfall distribution serves a variety of purposes in meteorology, hydrology, and environmental science, flood forecasting, agriculture, meteorological analysis, and more around. The gathered dataset is collected from meteorological observations which helps to depict the patterns of rainfall for the area and period of study. We applied a variety of Machine Learning and Deep Learning algorithms such as Random Forest, Convolutional Neural Networks (CNN), and Multilayer Perceptron (MLP), to predict and classify rainfall using Austin weather dataset and obtain valuable conclusions from the dataset. The algorithms selected were found suitable as they were able to represent the complex trends and relationships between the temporal and spatial dimensions. From our results, the best performing algorithms in rainfall classification were Random Forest based on RMSE (Root Mean Square Error), and CNN based on classification accuracy and these two algorithms outperformed the other existing algorithms.</a:t>
            </a:r>
            <a:endParaRPr lang="en-IN" sz="1900" dirty="0">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References</a:t>
            </a:r>
            <a:endParaRPr lang="en-US" dirty="0">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dirty="0">
                <a:latin typeface="Times New Roman" panose="02020603050405020304"/>
                <a:ea typeface="+mn-lt"/>
                <a:cs typeface="+mn-lt"/>
              </a:rPr>
              <a:t>[7]</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 Tang, D. Long, Y. Hong, J. Gao, and W. Wan, “Documentation of multifactorial relationships between precipitation and topography of the Tibetan Plateau using spaceborne precipitation radars,”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Remote Sensing of Environment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208, pp. 82–96, 2018.</a:t>
            </a:r>
            <a:endParaRPr lang="en-US" sz="1800" dirty="0">
              <a:latin typeface="Times New Roman" panose="02020603050405020304"/>
              <a:ea typeface="+mn-lt"/>
              <a:cs typeface="Times New Roman" panose="02020603050405020304"/>
            </a:endParaRPr>
          </a:p>
          <a:p>
            <a:pPr marL="0" lvl="0" indent="0" algn="just" fontAlgn="base">
              <a:lnSpc>
                <a:spcPct val="101000"/>
              </a:lnSpc>
              <a:spcAft>
                <a:spcPts val="65"/>
              </a:spcAft>
              <a:buClr>
                <a:srgbClr val="000000"/>
              </a:buClr>
              <a:buSzPts val="800"/>
              <a:buNone/>
            </a:pPr>
            <a:r>
              <a:rPr lang="en-US" sz="1800" dirty="0">
                <a:latin typeface="Times New Roman" panose="02020603050405020304"/>
                <a:ea typeface="+mn-lt"/>
                <a:cs typeface="+mn-lt"/>
              </a:rPr>
              <a:t>[8]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 Chandrasekar, H. Chen, and B. Philips, “Principles of high-resolution radar network for hazard mitigation and disaster management in an urban environment,”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 Meteor. Soc. Japan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96A, pp. 119–139, 2018.</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a:ea typeface="+mn-lt"/>
                <a:cs typeface="+mn-lt"/>
              </a:rPr>
              <a:t>[9] P. Xie, R. Joyce, S. Wu, S. Yoo, Y. Yarosh, F. Sun, and R. Lin, “Re processed, bias-corrected CMORPH global high-resolution precipitation estimates from 1998,” J. Hydrometeor., vol. 18, pp. 1617–1641, 2017.</a:t>
            </a:r>
            <a:endParaRPr lang="en-US" sz="1800" dirty="0">
              <a:latin typeface="Times New Roman" panose="02020603050405020304"/>
              <a:ea typeface="+mn-lt"/>
              <a:cs typeface="Times New Roman" panose="02020603050405020304"/>
            </a:endParaRPr>
          </a:p>
          <a:p>
            <a:pPr marL="0" indent="0">
              <a:buNone/>
            </a:pPr>
            <a:r>
              <a:rPr lang="en-US" sz="1800" dirty="0">
                <a:latin typeface="Times New Roman" panose="02020603050405020304"/>
                <a:ea typeface="+mn-lt"/>
                <a:cs typeface="+mn-lt"/>
              </a:rPr>
              <a:t>[10] G. J. Huffman, D. T. Bolvin, D. Braithwaite, K. Hsu, and Coauthors, “NASA Global Precipitation Measurement (GPM) Integrated Multi satellite Retrievals for GPM (IMERG),” Algorithm Theoretical Basis Document (ATBD), Version 5.2, pp. Greenbelt, MD, 35 pp., 2018.</a:t>
            </a:r>
            <a:endParaRPr lang="en-US" sz="1800" dirty="0">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0049"/>
          </a:xfrm>
        </p:spPr>
        <p:txBody>
          <a:bodyPr>
            <a:normAutofit/>
          </a:bodyPr>
          <a:lstStyle/>
          <a:p>
            <a:pPr algn="ctr"/>
            <a:r>
              <a:rPr lang="en-US" sz="7200" dirty="0">
                <a:cs typeface="Calibri Light" panose="020F0302020204030204"/>
              </a:rPr>
              <a:t>THANK YOU</a:t>
            </a:r>
            <a:endParaRPr lang="en-US" sz="7200" dirty="0">
              <a:cs typeface="Calibri Light" panose="020F03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Introduction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lgn="just">
              <a:lnSpc>
                <a:spcPct val="150000"/>
              </a:lnSpc>
              <a:buNone/>
            </a:pPr>
            <a:r>
              <a:rPr lang="en-US" sz="1800" dirty="0">
                <a:latin typeface="Times New Roman" panose="02020603050405020304"/>
                <a:ea typeface="+mn-lt"/>
                <a:cs typeface="+mn-lt"/>
              </a:rPr>
              <a:t>Rainfall classification plays a pivotal role in diverse scientific disciplines, offering critical insights into precipitation patterns that have far-reaching implications for meteorology, hydrology, and environmental science. The journey begins with the meticulous collection of data, recognizing the importance of diversity and comprehensiveness in capturing the nuances of rainfall events. To harness the full potential of this data, we employ rigorous preprocessing and feature engineering techniques, ensuring that the information is refined, standardized, and optimized for subsequent analysis. Through this innovative and holistic approach, we aim to not only advance the scientific understanding of rainfall but also provide practical and actionable insights for those who depend on this information to make impactful decisions in a rapidly changing world.</a:t>
            </a:r>
            <a:endParaRPr lang="en-US" sz="18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vert="horz" lIns="91440" tIns="45720" rIns="91440" bIns="45720" rtlCol="0" anchor="t">
            <a:normAutofit/>
          </a:bodyPr>
          <a:lstStyle/>
          <a:p>
            <a:pPr marL="0" indent="0" algn="just">
              <a:lnSpc>
                <a:spcPct val="150000"/>
              </a:lnSpc>
              <a:buNone/>
            </a:pPr>
            <a:r>
              <a:rPr lang="en-US" sz="1800" dirty="0">
                <a:latin typeface="Times New Roman" panose="02020603050405020304"/>
                <a:cs typeface="Times New Roman" panose="02020603050405020304"/>
              </a:rPr>
              <a:t>The problem statement addressed by this research is the need for a robust and sophisticated framework for rainfall classification and pattern analysis. Current methods often lack the ability to comprehensively capture the complex dynamics of rainfall, hindering their effectiveness in applications such as flood prediction, water resource management, agriculture, and climate studies. Traditional approaches may struggle to handle the intricacies of diverse data sources, temporal and spatial dependencies, and evolving patterns. The challenge lies in developing a solution that incorporates advanced machine learning techniques, including decision trees, random forests, support vector machines, and neural networks, to accurately classify rainfall and identify intricate patterns. This research aims to address these gaps by proposing an advanced framework that not only classifies rainfall accurately but also provides meaningful insights into temporal and spatial patterns.</a:t>
            </a:r>
            <a:endParaRPr lang="en-IN" sz="180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693"/>
            <a:ext cx="10515600" cy="1380565"/>
          </a:xfrm>
        </p:spPr>
        <p:txBody>
          <a:bodyPr/>
          <a:lstStyle/>
          <a:p>
            <a:r>
              <a:rPr lang="en-US" dirty="0"/>
              <a:t>Objectives</a:t>
            </a:r>
            <a:endParaRPr lang="en-IN" dirty="0"/>
          </a:p>
        </p:txBody>
      </p:sp>
      <p:sp>
        <p:nvSpPr>
          <p:cNvPr id="3" name="Content Placeholder 2"/>
          <p:cNvSpPr>
            <a:spLocks noGrp="1"/>
          </p:cNvSpPr>
          <p:nvPr>
            <p:ph idx="1"/>
          </p:nvPr>
        </p:nvSpPr>
        <p:spPr>
          <a:xfrm>
            <a:off x="838200" y="1622611"/>
            <a:ext cx="10515600" cy="4554351"/>
          </a:xfrm>
        </p:spPr>
        <p:txBody>
          <a:bodyPr vert="horz" lIns="91440" tIns="45720" rIns="91440" bIns="45720" rtlCol="0" anchor="t">
            <a:noAutofit/>
          </a:bodyPr>
          <a:lstStyle/>
          <a:p>
            <a:pPr algn="just">
              <a:lnSpc>
                <a:spcPct val="100000"/>
              </a:lnSpc>
            </a:pPr>
            <a:r>
              <a:rPr lang="en-US" sz="1800" dirty="0">
                <a:latin typeface="Times New Roman" panose="02020603050405020304"/>
                <a:cs typeface="Times New Roman" panose="02020603050405020304"/>
              </a:rPr>
              <a:t>To develop a Machine Learning algorithm for rainfall prediction using  weather station dataset.</a:t>
            </a:r>
            <a:endParaRPr lang="en-US" dirty="0"/>
          </a:p>
          <a:p>
            <a:pPr algn="just">
              <a:lnSpc>
                <a:spcPct val="100000"/>
              </a:lnSpc>
            </a:pPr>
            <a:r>
              <a:rPr lang="en-US" sz="1800" dirty="0">
                <a:latin typeface="Times New Roman" panose="02020603050405020304"/>
                <a:cs typeface="Times New Roman" panose="02020603050405020304"/>
              </a:rPr>
              <a:t>To develop an efficient Deep Learning algorithm for rainfall prediction.</a:t>
            </a:r>
            <a:endParaRPr lang="en-US" sz="1800" dirty="0">
              <a:latin typeface="Times New Roman" panose="02020603050405020304"/>
              <a:cs typeface="Times New Roman" panose="02020603050405020304"/>
            </a:endParaRPr>
          </a:p>
          <a:p>
            <a:pPr algn="just">
              <a:lnSpc>
                <a:spcPct val="100000"/>
              </a:lnSpc>
            </a:pPr>
            <a:r>
              <a:rPr lang="en-US" sz="1800" dirty="0">
                <a:latin typeface="Times New Roman" panose="02020603050405020304"/>
                <a:cs typeface="Times New Roman" panose="02020603050405020304"/>
              </a:rPr>
              <a:t>To evaluate performance using RMSE value, Correlation and Accuracy </a:t>
            </a:r>
            <a:endParaRPr lang="en-US" sz="1800" dirty="0">
              <a:latin typeface="Times New Roman" panose="02020603050405020304"/>
              <a:cs typeface="Times New Roman" panose="02020603050405020304"/>
            </a:endParaRPr>
          </a:p>
          <a:p>
            <a:pPr marL="457200" lvl="1"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195"/>
            <a:ext cx="10515600" cy="1325563"/>
          </a:xfrm>
        </p:spPr>
        <p:txBody>
          <a:bodyPr/>
          <a:lstStyle/>
          <a:p>
            <a:r>
              <a:rPr lang="en-US" dirty="0"/>
              <a:t>Literature Survey</a:t>
            </a:r>
            <a:endParaRPr lang="en-IN" dirty="0"/>
          </a:p>
        </p:txBody>
      </p:sp>
      <p:sp>
        <p:nvSpPr>
          <p:cNvPr id="3" name="Content Placeholder 2"/>
          <p:cNvSpPr>
            <a:spLocks noGrp="1"/>
          </p:cNvSpPr>
          <p:nvPr>
            <p:ph idx="1"/>
          </p:nvPr>
        </p:nvSpPr>
        <p:spPr>
          <a:xfrm>
            <a:off x="838200" y="1609382"/>
            <a:ext cx="10515600" cy="4567581"/>
          </a:xfrm>
        </p:spPr>
        <p:txBody>
          <a:bodyPr vert="horz" lIns="91440" tIns="45720" rIns="91440" bIns="45720" rtlCol="0" anchor="t">
            <a:normAutofit/>
          </a:bodyPr>
          <a:lstStyle/>
          <a:p>
            <a:pPr marL="68580" marR="30480" indent="0" algn="just">
              <a:lnSpc>
                <a:spcPct val="107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To demonstrate the importance of this work, a survey was done on different research papers to understand various techniques. A few of them are discussed here.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50000"/>
              </a:lnSpc>
              <a:buAutoNum type="arabicParenR"/>
            </a:pPr>
            <a:r>
              <a:rPr lang="en-IN" sz="1800" kern="100" dirty="0">
                <a:solidFill>
                  <a:srgbClr val="000000"/>
                </a:solidFill>
                <a:effectLst/>
                <a:latin typeface="Times New Roman" panose="02020603050405020304" pitchFamily="18" charset="0"/>
                <a:ea typeface="Times New Roman" panose="02020603050405020304" pitchFamily="18" charset="0"/>
              </a:rPr>
              <a:t>The authors Smith, J., et al. [1] utilized machine learning approaches to classify rainfall characteristics from remote sensing data archive. Their paper aimed to investigate characteristic features superior from satellite imagery and then apply the supervised learning algorithm for binary classification by distinction rainfall intensity levels.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b="1" kern="100" dirty="0">
                <a:solidFill>
                  <a:srgbClr val="000000"/>
                </a:solidFill>
                <a:latin typeface="Times New Roman" panose="02020603050405020304" pitchFamily="18" charset="0"/>
                <a:ea typeface="Times New Roman" panose="02020603050405020304" pitchFamily="18" charset="0"/>
              </a:rPr>
              <a:t>Limitation : </a:t>
            </a:r>
            <a:endParaRPr lang="en-IN" sz="1800" b="1" kern="1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r>
              <a:rPr lang="en-IN" sz="1800" kern="100" dirty="0">
                <a:solidFill>
                  <a:srgbClr val="000000"/>
                </a:solidFill>
                <a:effectLst/>
                <a:latin typeface="Times New Roman" panose="02020603050405020304" pitchFamily="18" charset="0"/>
                <a:ea typeface="Times New Roman" panose="02020603050405020304" pitchFamily="18" charset="0"/>
              </a:rPr>
              <a:t>This work lacks fine details concerning the machine learning methods and algorithms in the task of      classification. The discussion of the challenges or limitations that could limit the processes of classification is also non-existent.</a:t>
            </a:r>
            <a:endParaRPr lang="en-US" sz="1800" dirty="0">
              <a:latin typeface="Times New Roman" panose="020206030504050203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Literature Survey</a:t>
            </a:r>
            <a:endParaRPr lang="en-US" dirty="0"/>
          </a:p>
        </p:txBody>
      </p:sp>
      <p:sp>
        <p:nvSpPr>
          <p:cNvPr id="3" name="Content Placeholder 2"/>
          <p:cNvSpPr>
            <a:spLocks noGrp="1"/>
          </p:cNvSpPr>
          <p:nvPr>
            <p:ph idx="1"/>
          </p:nvPr>
        </p:nvSpPr>
        <p:spPr>
          <a:xfrm>
            <a:off x="735106" y="1559859"/>
            <a:ext cx="10618694" cy="4617104"/>
          </a:xfrm>
        </p:spPr>
        <p:txBody>
          <a:bodyPr vert="horz" lIns="91440" tIns="45720" rIns="91440" bIns="45720" rtlCol="0" anchor="t">
            <a:normAutofit/>
          </a:bodyPr>
          <a:lstStyle/>
          <a:p>
            <a:pPr marL="0" indent="0" algn="just">
              <a:lnSpc>
                <a:spcPct val="150000"/>
              </a:lnSpc>
              <a:buNone/>
            </a:pPr>
            <a:r>
              <a:rPr lang="en-US" sz="1900" dirty="0">
                <a:latin typeface="Times New Roman" panose="02020603050405020304"/>
                <a:cs typeface="Calibri" panose="020F0502020204030204"/>
              </a:rPr>
              <a:t>2) </a:t>
            </a:r>
            <a:r>
              <a:rPr lang="en-IN" sz="1900" kern="100" dirty="0">
                <a:solidFill>
                  <a:srgbClr val="000000"/>
                </a:solidFill>
                <a:effectLst/>
                <a:latin typeface="Times New Roman" panose="02020603050405020304" pitchFamily="18" charset="0"/>
                <a:ea typeface="Times New Roman" panose="02020603050405020304" pitchFamily="18" charset="0"/>
              </a:rPr>
              <a:t>Chen, Q., et al. [2] put forward a new method which combines the CNN with radar data to classify rainfall types. Their paper does not have an in-depth analysis and interpretation of the Convolutional Neural Network model in connection with radar data for rainfall classification.</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b="1" kern="100" dirty="0">
                <a:solidFill>
                  <a:srgbClr val="000000"/>
                </a:solidFill>
                <a:latin typeface="Times New Roman" panose="02020603050405020304" pitchFamily="18" charset="0"/>
                <a:ea typeface="Times New Roman" panose="02020603050405020304" pitchFamily="18" charset="0"/>
              </a:rPr>
              <a:t>Limitation : </a:t>
            </a:r>
            <a:endParaRPr lang="en-IN" sz="1800" b="1" kern="1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r>
              <a:rPr lang="en-IN" sz="1800" kern="100" dirty="0">
                <a:solidFill>
                  <a:srgbClr val="000000"/>
                </a:solidFill>
                <a:effectLst/>
                <a:latin typeface="Times New Roman" panose="02020603050405020304" pitchFamily="18" charset="0"/>
                <a:ea typeface="Times New Roman" panose="02020603050405020304" pitchFamily="18" charset="0"/>
              </a:rPr>
              <a:t>CNN is highly efficient in predictive performance, it is also explained as “black box” model which make it difficult to understand the underlying decision-making process</a:t>
            </a:r>
            <a:endParaRPr lang="en-US" sz="1800" dirty="0">
              <a:latin typeface="Times New Roman" panose="02020603050405020304"/>
              <a:cs typeface="Calibri" panose="020F0502020204030204"/>
            </a:endParaRPr>
          </a:p>
          <a:p>
            <a:pPr marL="0" indent="0" algn="just">
              <a:lnSpc>
                <a:spcPct val="150000"/>
              </a:lnSpc>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Literature Survey</a:t>
            </a:r>
            <a:endParaRPr lang="en-IN" dirty="0"/>
          </a:p>
        </p:txBody>
      </p:sp>
      <p:sp>
        <p:nvSpPr>
          <p:cNvPr id="3" name="Text Placeholder 2"/>
          <p:cNvSpPr>
            <a:spLocks noGrp="1"/>
          </p:cNvSpPr>
          <p:nvPr>
            <p:ph type="body" idx="1"/>
          </p:nvPr>
        </p:nvSpPr>
        <p:spPr/>
        <p:txBody>
          <a:bodyPr>
            <a:normAutofit fontScale="85000" lnSpcReduction="10000"/>
          </a:bodyPr>
          <a:lstStyle/>
          <a:p>
            <a:pPr marL="0" indent="0" algn="just">
              <a:lnSpc>
                <a:spcPct val="150000"/>
              </a:lnSpc>
              <a:buNone/>
            </a:pPr>
            <a:r>
              <a:rPr lang="en-US" sz="2100" dirty="0">
                <a:latin typeface="Times New Roman" panose="02020603050405020304"/>
                <a:cs typeface="Calibri" panose="020F0502020204030204"/>
              </a:rPr>
              <a:t>3) </a:t>
            </a:r>
            <a:r>
              <a:rPr lang="en-IN" sz="2100" kern="100" dirty="0">
                <a:solidFill>
                  <a:srgbClr val="000000"/>
                </a:solidFill>
                <a:effectLst/>
                <a:latin typeface="Times New Roman" panose="02020603050405020304" pitchFamily="18" charset="0"/>
                <a:ea typeface="Times New Roman" panose="02020603050405020304" pitchFamily="18" charset="0"/>
              </a:rPr>
              <a:t>Kumar, A., et al. [3] </a:t>
            </a:r>
            <a:r>
              <a:rPr lang="en-IN" sz="2300" kern="100" dirty="0">
                <a:solidFill>
                  <a:srgbClr val="000000"/>
                </a:solidFill>
                <a:effectLst/>
                <a:latin typeface="Times New Roman" panose="02020603050405020304" pitchFamily="18" charset="0"/>
                <a:ea typeface="Times New Roman" panose="02020603050405020304" pitchFamily="18" charset="0"/>
              </a:rPr>
              <a:t>proposed a fuzzy logic- based rainfall classification system for agricultural applications. Their system took into consideration aspects of rainfall in terms of intensity, duration and frequency therefore offering on-farm farmers details that could help them come up with operational principles for irrigation scheduling as well crop control. This, in turn, could turn out in obstacles during adaptation of the system to different regions of the planet or environmental conditions where the degree of the required expert knowledge may differ or be insufficient.</a:t>
            </a:r>
            <a:endParaRPr lang="en-IN" sz="2300" kern="1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2100" b="1" kern="100" dirty="0">
                <a:solidFill>
                  <a:srgbClr val="000000"/>
                </a:solidFill>
                <a:latin typeface="Times New Roman" panose="02020603050405020304" pitchFamily="18" charset="0"/>
                <a:ea typeface="Times New Roman" panose="02020603050405020304" pitchFamily="18" charset="0"/>
              </a:rPr>
              <a:t>Limitation : </a:t>
            </a:r>
            <a:endParaRPr lang="en-IN" sz="2100" b="1" kern="1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r>
              <a:rPr lang="en-US" sz="2100" kern="100" dirty="0">
                <a:solidFill>
                  <a:srgbClr val="000000"/>
                </a:solidFill>
                <a:latin typeface="Times New Roman" panose="02020603050405020304" pitchFamily="18" charset="0"/>
                <a:ea typeface="Times New Roman" panose="02020603050405020304" pitchFamily="18" charset="0"/>
              </a:rPr>
              <a:t>One of the possible shortcomings of the system proposed is that it can be applied only to limited geographical areas, while its generalizability is limited.</a:t>
            </a:r>
            <a:endParaRPr lang="en-IN" sz="2100" kern="1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endParaRPr lang="en-IN" sz="2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19062</Words>
  <Application>WPS Presentation</Application>
  <PresentationFormat>Widescreen</PresentationFormat>
  <Paragraphs>305</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Times New Roman</vt:lpstr>
      <vt:lpstr>Calibri</vt:lpstr>
      <vt:lpstr>Times New Roman</vt:lpstr>
      <vt:lpstr>Calibri Light</vt:lpstr>
      <vt:lpstr>Calibri</vt:lpstr>
      <vt:lpstr>Microsoft YaHei</vt:lpstr>
      <vt:lpstr>Arial Unicode MS</vt:lpstr>
      <vt:lpstr>Consolas</vt:lpstr>
      <vt:lpstr>Verdana</vt:lpstr>
      <vt:lpstr>BatangChe</vt:lpstr>
      <vt:lpstr>Segoe Print</vt:lpstr>
      <vt:lpstr>Office Theme</vt:lpstr>
      <vt:lpstr>PowerPoint 演示文稿</vt:lpstr>
      <vt:lpstr>Table of Contents</vt:lpstr>
      <vt:lpstr>Abstract</vt:lpstr>
      <vt:lpstr>Introduction</vt:lpstr>
      <vt:lpstr>Problem Statement</vt:lpstr>
      <vt:lpstr>Objectives</vt:lpstr>
      <vt:lpstr>Literature Survey</vt:lpstr>
      <vt:lpstr>Literature Survey</vt:lpstr>
      <vt:lpstr>Literature Survey</vt:lpstr>
      <vt:lpstr>Literature Survey</vt:lpstr>
      <vt:lpstr>Methodology</vt:lpstr>
      <vt:lpstr>Methodology</vt:lpstr>
      <vt:lpstr>PowerPoint 演示文稿</vt:lpstr>
      <vt:lpstr>Methodology</vt:lpstr>
      <vt:lpstr>Methodology</vt:lpstr>
      <vt:lpstr>Methodology</vt:lpstr>
      <vt:lpstr>Methodology</vt:lpstr>
      <vt:lpstr>Software Requirements</vt:lpstr>
      <vt:lpstr>Software Requirements</vt:lpstr>
      <vt:lpstr>Hardware Requirements</vt:lpstr>
      <vt:lpstr>Hardware Requirements</vt:lpstr>
      <vt:lpstr>Performance Evaluation</vt:lpstr>
      <vt:lpstr>Performance Evaluation</vt:lpstr>
      <vt:lpstr>Performance Evaluation</vt:lpstr>
      <vt:lpstr>Performance Evaluation</vt:lpstr>
      <vt:lpstr>Analysis of Experimental data</vt:lpstr>
      <vt:lpstr>Conclusion</vt:lpstr>
      <vt:lpstr>Future Work </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Rainfall Classification and Pattern Analysis using Machine Learning Techniques</dc:title>
  <dc:creator>M Chandrika</dc:creator>
  <cp:lastModifiedBy>madup</cp:lastModifiedBy>
  <cp:revision>342</cp:revision>
  <dcterms:created xsi:type="dcterms:W3CDTF">2023-12-19T04:59:00Z</dcterms:created>
  <dcterms:modified xsi:type="dcterms:W3CDTF">2024-05-10T04:27:11Z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5DD6DEF64C32435C859B634D082030F1_12</vt:lpwstr>
  </property>
  <property fmtid="{D5CDD505-2E9C-101B-9397-08002B2CF9AE}" pid="3" name="KSOProductBuildVer">
    <vt:lpwstr>1033-12.2.0.16909</vt:lpwstr>
  </property>
</Properties>
</file>