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8"/>
    <p:restoredTop sz="94691"/>
  </p:normalViewPr>
  <p:slideViewPr>
    <p:cSldViewPr snapToGrid="0" snapToObjects="1">
      <p:cViewPr varScale="1">
        <p:scale>
          <a:sx n="128" d="100"/>
          <a:sy n="128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Data_analyti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-supervised_learning" TargetMode="External"/><Relationship Id="rId4" Type="http://schemas.openxmlformats.org/officeDocument/2006/relationships/hyperlink" Target="https://en.wikipedia.org/wiki/Active_learning_(machine_learning)" TargetMode="External"/><Relationship Id="rId5" Type="http://schemas.openxmlformats.org/officeDocument/2006/relationships/hyperlink" Target="https://en.wikipedia.org/wiki/Unsupervised_learning" TargetMode="External"/><Relationship Id="rId6" Type="http://schemas.openxmlformats.org/officeDocument/2006/relationships/hyperlink" Target="https://en.wikipedia.org/wiki/Reinforcement_learn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upervised_learn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gression_analysis" TargetMode="External"/><Relationship Id="rId4" Type="http://schemas.openxmlformats.org/officeDocument/2006/relationships/hyperlink" Target="https://en.wikipedia.org/wiki/Cluster_analysis" TargetMode="External"/><Relationship Id="rId5" Type="http://schemas.openxmlformats.org/officeDocument/2006/relationships/hyperlink" Target="https://en.wikipedia.org/wiki/Density_estimation" TargetMode="External"/><Relationship Id="rId6" Type="http://schemas.openxmlformats.org/officeDocument/2006/relationships/hyperlink" Target="https://en.wikipedia.org/wiki/Dimensionality_redu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tatistical_classifica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wardsdatascience.com/" TargetMode="Externa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wardsdatascience.com/" TargetMode="Externa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wardsdatascience.com/" TargetMode="Externa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1376987"/>
            <a:ext cx="8689976" cy="2509213"/>
          </a:xfrm>
        </p:spPr>
        <p:txBody>
          <a:bodyPr/>
          <a:lstStyle/>
          <a:p>
            <a:r>
              <a:rPr kumimoji="1" lang="en-US" altLang="zh-CN" dirty="0" smtClean="0"/>
              <a:t>Machine learning workshop	10.22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kumimoji="1" lang="en-US" altLang="zh-CN" dirty="0" smtClean="0"/>
          </a:p>
          <a:p>
            <a:pPr algn="r"/>
            <a:r>
              <a:rPr kumimoji="1" lang="en-US" altLang="zh-CN" dirty="0" smtClean="0"/>
              <a:t>Chaoran </a:t>
            </a:r>
            <a:r>
              <a:rPr kumimoji="1" lang="en-US" altLang="zh-CN" dirty="0" err="1" smtClean="0"/>
              <a:t>zhang</a:t>
            </a:r>
            <a:r>
              <a:rPr kumimoji="1" lang="en-US" altLang="zh-CN" dirty="0" smtClean="0"/>
              <a:t>, deep </a:t>
            </a:r>
            <a:r>
              <a:rPr kumimoji="1" lang="en-US" altLang="zh-CN" dirty="0" err="1" smtClean="0"/>
              <a:t>chatterjee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34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665922"/>
            <a:ext cx="10363826" cy="534725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i="1" dirty="0"/>
              <a:t>k</a:t>
            </a:r>
            <a:r>
              <a:rPr lang="en-US" altLang="zh-CN" dirty="0"/>
              <a:t>-nearest </a:t>
            </a:r>
            <a:r>
              <a:rPr lang="en-US" altLang="zh-CN" dirty="0" smtClean="0"/>
              <a:t>neighbors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classifier--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(credit:</a:t>
            </a:r>
            <a:r>
              <a:rPr lang="zh-CN" altLang="en-US" dirty="0" smtClean="0"/>
              <a:t> </a:t>
            </a:r>
            <a:r>
              <a:rPr lang="en-US" altLang="zh-CN" dirty="0" smtClean="0"/>
              <a:t>wiki)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887" y="1459948"/>
            <a:ext cx="41656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3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556592"/>
            <a:ext cx="10363826" cy="5546034"/>
          </a:xfrm>
        </p:spPr>
        <p:txBody>
          <a:bodyPr/>
          <a:lstStyle/>
          <a:p>
            <a:r>
              <a:rPr kumimoji="1" lang="en-US" altLang="zh-CN" dirty="0" smtClean="0"/>
              <a:t>Decision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classifier--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03" y="1113182"/>
            <a:ext cx="8383367" cy="475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1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Positives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negatives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948070"/>
            <a:ext cx="10363826" cy="3843129"/>
          </a:xfrm>
        </p:spPr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targeting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positive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negative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</a:p>
          <a:p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positives(TP):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actually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positive,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right</a:t>
            </a:r>
          </a:p>
          <a:p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positives(FP):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actually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negative,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wrong</a:t>
            </a:r>
          </a:p>
          <a:p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negatives(TN):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actually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negative,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right</a:t>
            </a:r>
          </a:p>
          <a:p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negatives(FN):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actually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positive,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wrong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93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438883"/>
          </a:xfrm>
        </p:spPr>
        <p:txBody>
          <a:bodyPr/>
          <a:lstStyle/>
          <a:p>
            <a:r>
              <a:rPr kumimoji="1" lang="en-US" altLang="zh-CN" dirty="0" smtClean="0"/>
              <a:t>Completeness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contamination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𝐶𝑜𝑚𝑝𝑙𝑒𝑡𝑒𝑛𝑒𝑠𝑠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charset="0"/>
                          </a:rPr>
                          <m:t>𝑇𝑟𝑢𝑒</m:t>
                        </m:r>
                        <m:r>
                          <a:rPr kumimoji="1"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𝑃𝑜𝑠𝑖𝑡𝑖𝑣𝑒𝑠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𝑇𝑃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charset="0"/>
                          </a:rPr>
                          <m:t>𝑇𝑟𝑢𝑒</m:t>
                        </m:r>
                        <m:r>
                          <a:rPr kumimoji="1"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𝑃𝑜𝑠𝑖𝑡𝑖𝑣𝑒𝑠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𝑇𝑃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)+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𝐹𝑎𝑙𝑠𝑒</m:t>
                        </m:r>
                        <m:r>
                          <a:rPr kumimoji="1"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𝑁𝑒𝑔𝑎𝑡𝑖𝑣𝑒𝑠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𝐹𝑁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zh-CN" altLang="en-US" dirty="0"/>
                  <a:t> 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higher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better</a:t>
                </a:r>
              </a:p>
              <a:p>
                <a:endParaRPr kumimoji="1" lang="en-US" altLang="zh-CN" b="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𝐶𝑜𝑛𝑡𝑎𝑚𝑖𝑛𝑎𝑡𝑖𝑜𝑛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charset="0"/>
                          </a:rPr>
                          <m:t>𝐹𝑎𝑙𝑠𝑒</m:t>
                        </m:r>
                        <m:r>
                          <a:rPr kumimoji="1"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𝑃𝑜𝑠𝑖𝑡𝑖𝑣𝑒𝑠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𝐹𝑃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charset="0"/>
                          </a:rPr>
                          <m:t>𝑇𝑟𝑢𝑒</m:t>
                        </m:r>
                        <m:r>
                          <a:rPr kumimoji="1"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𝑃𝑜𝑠𝑖𝑡𝑖𝑣𝑒𝑠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𝑇𝑃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)+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𝐹𝑎𝑙𝑠𝑒</m:t>
                        </m:r>
                        <m:r>
                          <a:rPr kumimoji="1"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𝑃𝑜𝑠𝑖𝑡𝑖𝑣𝑒𝑠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𝐹𝑃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1" lang="zh-CN" altLang="en-US" dirty="0" smtClean="0"/>
                  <a:t>   </a:t>
                </a:r>
                <a:r>
                  <a:rPr kumimoji="1" lang="en-US" altLang="zh-CN" dirty="0" smtClean="0"/>
                  <a:t>lower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better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 smtClean="0"/>
                  <a:t>Weight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can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be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added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027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Receiver operating </a:t>
            </a:r>
            <a:r>
              <a:rPr lang="en-US" altLang="zh-CN" dirty="0" smtClean="0"/>
              <a:t>characteristic(ROC)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997765"/>
                <a:ext cx="10363826" cy="4144617"/>
              </a:xfrm>
            </p:spPr>
            <p:txBody>
              <a:bodyPr/>
              <a:lstStyle/>
              <a:p>
                <a:r>
                  <a:rPr kumimoji="1" lang="en-US" altLang="zh-CN" dirty="0" smtClean="0"/>
                  <a:t>Often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times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can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give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likelihood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score(e.g.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k-nearest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neighbors)</a:t>
                </a:r>
              </a:p>
              <a:p>
                <a:r>
                  <a:rPr kumimoji="1" lang="en-US" altLang="zh-CN" dirty="0" smtClean="0"/>
                  <a:t>Free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choose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threshold</a:t>
                </a:r>
              </a:p>
              <a:p>
                <a:r>
                  <a:rPr kumimoji="1" lang="en-US" altLang="zh-CN" dirty="0" smtClean="0"/>
                  <a:t>Want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optimize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your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threshold,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use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ROC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curve</a:t>
                </a:r>
              </a:p>
              <a:p>
                <a:r>
                  <a:rPr kumimoji="1" lang="en-US" altLang="zh-CN" dirty="0" smtClean="0"/>
                  <a:t>Ture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positive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rate</a:t>
                </a:r>
                <a:r>
                  <a:rPr kumimoji="1" lang="en-US" altLang="zh-CN" dirty="0" smtClean="0">
                    <a:sym typeface="Wingdings"/>
                  </a:rPr>
                  <a:t>(TPR):</a:t>
                </a:r>
                <a:r>
                  <a:rPr kumimoji="1" lang="zh-CN" altLang="en-US" dirty="0" smtClean="0">
                    <a:sym typeface="Wingdings"/>
                  </a:rPr>
                  <a:t>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sym typeface="Wingdings"/>
                      </a:rPr>
                      <m:t>𝑇</m:t>
                    </m:r>
                    <m:r>
                      <a:rPr kumimoji="1" lang="en-US" altLang="zh-CN" b="0" i="1" smtClean="0">
                        <a:latin typeface="Cambria Math" charset="0"/>
                        <a:sym typeface="Wingdings"/>
                      </a:rPr>
                      <m:t>𝑃𝑅</m:t>
                    </m:r>
                    <m:r>
                      <a:rPr kumimoji="1" lang="en-US" altLang="zh-CN" b="0" i="0" smtClean="0">
                        <a:latin typeface="Cambria Math" charset="0"/>
                        <a:sym typeface="Wingdings"/>
                      </a:rPr>
                      <m:t>=</m:t>
                    </m:r>
                    <m:f>
                      <m:fPr>
                        <m:ctrlPr>
                          <a:rPr kumimoji="1" lang="mr-IN" altLang="zh-CN" i="1" smtClean="0">
                            <a:latin typeface="Cambria Math" charset="0"/>
                            <a:sym typeface="Wingdings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charset="0"/>
                            <a:sym typeface="Wingdings"/>
                          </a:rPr>
                          <m:t>𝑇𝑃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charset="0"/>
                            <a:sym typeface="Wingdings"/>
                          </a:rPr>
                          <m:t>𝑃</m:t>
                        </m:r>
                      </m:den>
                    </m:f>
                    <m:r>
                      <a:rPr kumimoji="1" lang="en-US" altLang="zh-CN" b="0" i="1" smtClean="0">
                        <a:latin typeface="Cambria Math" charset="0"/>
                        <a:sym typeface="Wingdings"/>
                      </a:rPr>
                      <m:t>=</m:t>
                    </m:r>
                    <m:f>
                      <m:fPr>
                        <m:ctrlPr>
                          <a:rPr kumimoji="1" lang="mr-IN" altLang="zh-CN" b="0" i="1" smtClean="0">
                            <a:latin typeface="Cambria Math" charset="0"/>
                            <a:sym typeface="Wingdings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charset="0"/>
                            <a:sym typeface="Wingdings"/>
                          </a:rPr>
                          <m:t>𝑇𝑃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charset="0"/>
                            <a:sym typeface="Wingdings"/>
                          </a:rPr>
                          <m:t>𝑇𝑃</m:t>
                        </m:r>
                        <m:r>
                          <a:rPr kumimoji="1" lang="en-US" altLang="zh-CN" b="0" i="1" smtClean="0">
                            <a:latin typeface="Cambria Math" charset="0"/>
                            <a:sym typeface="Wingdings"/>
                          </a:rPr>
                          <m:t>+</m:t>
                        </m:r>
                        <m:r>
                          <a:rPr kumimoji="1" lang="en-US" altLang="zh-CN" b="0" i="1" smtClean="0">
                            <a:latin typeface="Cambria Math" charset="0"/>
                            <a:sym typeface="Wingdings"/>
                          </a:rPr>
                          <m:t>𝐹𝑁</m:t>
                        </m:r>
                      </m:den>
                    </m:f>
                    <m:r>
                      <a:rPr kumimoji="1" lang="en-US" altLang="zh-CN" b="0" i="1" smtClean="0">
                        <a:latin typeface="Cambria Math" charset="0"/>
                        <a:sym typeface="Wingdings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  <a:sym typeface="Wingdings"/>
                      </a:rPr>
                      <m:t>𝐶𝑜𝑚𝑝𝑙𝑒𝑡𝑒𝑛𝑒𝑠𝑠</m:t>
                    </m:r>
                  </m:oMath>
                </a14:m>
                <a:endParaRPr kumimoji="1" lang="en-US" altLang="zh-CN" dirty="0" smtClean="0"/>
              </a:p>
              <a:p>
                <a:r>
                  <a:rPr kumimoji="1" lang="en-US" altLang="zh-CN" dirty="0" smtClean="0"/>
                  <a:t>False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positive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rate(FPR):</a:t>
                </a:r>
                <a:r>
                  <a:rPr kumimoji="1" lang="zh-CN" altLang="en-US" dirty="0" smtClean="0"/>
                  <a:t>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𝐹𝑃𝑅</m:t>
                    </m:r>
                    <m:r>
                      <a:rPr kumimoji="1" lang="en-US" altLang="zh-CN" b="0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charset="0"/>
                          </a:rPr>
                          <m:t>𝐹𝑃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charset="0"/>
                          </a:rPr>
                          <m:t>𝐹𝑃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charset="0"/>
                          </a:rPr>
                          <m:t>𝐹𝑃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+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𝑇𝑁</m:t>
                        </m:r>
                      </m:den>
                    </m:f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𝐶𝑜𝑛𝑡𝑎𝑚𝑖𝑛𝑎𝑡𝑖𝑜𝑛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997765"/>
                <a:ext cx="10363826" cy="4144617"/>
              </a:xfrm>
              <a:blipFill rotWithShape="0"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629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82292"/>
          </a:xfrm>
        </p:spPr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curve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913774" y="1371600"/>
            <a:ext cx="10363826" cy="4890052"/>
          </a:xfrm>
        </p:spPr>
        <p:txBody>
          <a:bodyPr>
            <a:normAutofit fontScale="92500" lnSpcReduction="10000"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(Credit:</a:t>
            </a:r>
            <a:r>
              <a:rPr kumimoji="1" lang="zh-CN" altLang="en-US" dirty="0" smtClean="0"/>
              <a:t> </a:t>
            </a:r>
            <a:r>
              <a:rPr lang="en-US" altLang="zh-CN" dirty="0"/>
              <a:t>The Astronomical Journal, 153:73 (15pp), 2017 February </a:t>
            </a:r>
            <a:r>
              <a:rPr kumimoji="1" lang="en-US" altLang="zh-CN" dirty="0" smtClean="0">
                <a:sym typeface="Wingdings"/>
              </a:rPr>
              <a:t>)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356" y="1500810"/>
            <a:ext cx="5823182" cy="41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9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Learning(ML)?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/>
              <a:t>Machine learning</a:t>
            </a:r>
            <a:r>
              <a:rPr lang="en-US" altLang="zh-CN" dirty="0"/>
              <a:t> is a field of </a:t>
            </a:r>
            <a:r>
              <a:rPr lang="en-US" altLang="zh-CN" dirty="0" smtClean="0"/>
              <a:t>artificial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intelligence</a:t>
            </a:r>
            <a:r>
              <a:rPr lang="en-US" altLang="zh-CN" dirty="0"/>
              <a:t> that uses statistical techniques to give </a:t>
            </a:r>
            <a:r>
              <a:rPr lang="en-US" altLang="zh-CN" dirty="0" smtClean="0"/>
              <a:t>computer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systems</a:t>
            </a:r>
            <a:r>
              <a:rPr lang="en-US" altLang="zh-CN" dirty="0"/>
              <a:t> the ability to </a:t>
            </a:r>
            <a:r>
              <a:rPr lang="en-US" altLang="zh-CN" dirty="0" smtClean="0"/>
              <a:t>“learn” from</a:t>
            </a:r>
            <a:r>
              <a:rPr lang="en-US" altLang="zh-CN" dirty="0"/>
              <a:t> </a:t>
            </a:r>
            <a:r>
              <a:rPr lang="en-US" altLang="zh-CN" dirty="0" smtClean="0"/>
              <a:t>data, </a:t>
            </a:r>
            <a:r>
              <a:rPr lang="en-US" altLang="zh-CN" dirty="0"/>
              <a:t>without being explicitly programmed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Within the field of </a:t>
            </a:r>
            <a:r>
              <a:rPr lang="en-US" altLang="zh-CN" dirty="0">
                <a:hlinkClick r:id="rId2" tooltip="Data analytics"/>
              </a:rPr>
              <a:t>data analytics</a:t>
            </a:r>
            <a:r>
              <a:rPr lang="en-US" altLang="zh-CN" dirty="0"/>
              <a:t>, machine learning is a method used to devise complex models and algorithms that lend themselves to </a:t>
            </a:r>
            <a:r>
              <a:rPr lang="en-US" altLang="zh-CN" dirty="0" smtClean="0"/>
              <a:t>prediction. </a:t>
            </a:r>
            <a:r>
              <a:rPr lang="en-US" altLang="zh-CN" dirty="0"/>
              <a:t>These analytical models allow </a:t>
            </a:r>
            <a:r>
              <a:rPr lang="en-US" altLang="zh-CN" dirty="0" smtClean="0"/>
              <a:t>researchers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</a:t>
            </a:r>
            <a:r>
              <a:rPr lang="en-US" altLang="zh-CN" dirty="0"/>
              <a:t>"produce reliable, repeatable decisions and results" and uncover "hidden insights" through learning from historical relationships and trends in the data.</a:t>
            </a:r>
            <a:endParaRPr lang="en-US" altLang="zh-CN" dirty="0" smtClean="0"/>
          </a:p>
          <a:p>
            <a:r>
              <a:rPr lang="en-US" altLang="zh-CN" dirty="0" smtClean="0"/>
              <a:t>(credit:</a:t>
            </a:r>
            <a:r>
              <a:rPr lang="zh-CN" altLang="en-US" dirty="0" smtClean="0"/>
              <a:t> </a:t>
            </a:r>
            <a:r>
              <a:rPr lang="en-US" altLang="zh-CN" dirty="0" smtClean="0"/>
              <a:t>wiki)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09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don’t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studied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knowledge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you’re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trying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</a:t>
            </a:r>
          </a:p>
          <a:p>
            <a:r>
              <a:rPr kumimoji="1" lang="en-US" altLang="zh-CN" dirty="0" smtClean="0"/>
              <a:t>Uncover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behind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</a:p>
          <a:p>
            <a:r>
              <a:rPr kumimoji="1" lang="en-US" altLang="zh-CN" dirty="0" smtClean="0"/>
              <a:t>More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85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149" y="377688"/>
            <a:ext cx="10364451" cy="1489137"/>
          </a:xfrm>
        </p:spPr>
        <p:txBody>
          <a:bodyPr/>
          <a:lstStyle/>
          <a:p>
            <a:r>
              <a:rPr lang="en-US" altLang="zh-CN" dirty="0"/>
              <a:t>Machine learning </a:t>
            </a:r>
            <a:r>
              <a:rPr lang="en-US" altLang="zh-CN" dirty="0" smtClean="0"/>
              <a:t>tasks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699592"/>
            <a:ext cx="10363826" cy="4091608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hlinkClick r:id="rId2" tooltip="Supervised learning"/>
              </a:rPr>
              <a:t>Supervised learning</a:t>
            </a:r>
            <a:r>
              <a:rPr lang="en-US" altLang="zh-CN" sz="1400" dirty="0"/>
              <a:t>: The computer is presented with example inputs and their desired outputs, given by a </a:t>
            </a:r>
            <a:r>
              <a:rPr lang="en-US" altLang="zh-CN" sz="1400" dirty="0" smtClean="0"/>
              <a:t>“teacher”, </a:t>
            </a:r>
            <a:r>
              <a:rPr lang="en-US" altLang="zh-CN" sz="1400" dirty="0"/>
              <a:t>and the goal is to learn a general rule that </a:t>
            </a:r>
            <a:r>
              <a:rPr lang="en-US" altLang="zh-CN" sz="1400" dirty="0" smtClean="0"/>
              <a:t>maps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inputs </a:t>
            </a:r>
            <a:r>
              <a:rPr lang="en-US" altLang="zh-CN" sz="1400" dirty="0"/>
              <a:t>to outputs</a:t>
            </a:r>
            <a:r>
              <a:rPr lang="en-US" altLang="zh-CN" sz="1400" dirty="0" smtClean="0"/>
              <a:t>.</a:t>
            </a:r>
          </a:p>
          <a:p>
            <a:r>
              <a:rPr lang="en-US" altLang="zh-CN" sz="1400" dirty="0">
                <a:hlinkClick r:id="rId3" tooltip="Semi-supervised learning"/>
              </a:rPr>
              <a:t>Semi-supervised learning</a:t>
            </a:r>
            <a:r>
              <a:rPr lang="en-US" altLang="zh-CN" sz="1400" dirty="0"/>
              <a:t>: The computer is given only an incomplete training signal: a training set with some (often many) of the target outputs missing</a:t>
            </a:r>
            <a:r>
              <a:rPr lang="en-US" altLang="zh-CN" sz="1400" dirty="0" smtClean="0"/>
              <a:t>.</a:t>
            </a:r>
          </a:p>
          <a:p>
            <a:r>
              <a:rPr lang="en-US" altLang="zh-CN" sz="1400" dirty="0">
                <a:hlinkClick r:id="rId4" tooltip="Active learning (machine learning)"/>
              </a:rPr>
              <a:t>Active learning</a:t>
            </a:r>
            <a:r>
              <a:rPr lang="en-US" altLang="zh-CN" sz="1400" dirty="0"/>
              <a:t>: The computer can only obtain training labels for a limited set of instances (based on a budget), and also has to optimize its choice of objects to acquire labels for. When used interactively, these can be presented to the user for labeling.</a:t>
            </a:r>
          </a:p>
          <a:p>
            <a:r>
              <a:rPr lang="en-US" altLang="zh-CN" sz="1400" dirty="0">
                <a:hlinkClick r:id="rId5" tooltip="Unsupervised learning"/>
              </a:rPr>
              <a:t>Unsupervised learning</a:t>
            </a:r>
            <a:r>
              <a:rPr lang="en-US" altLang="zh-CN" sz="1400" dirty="0"/>
              <a:t>: No labels are given to the learning algorithm, leaving it on its own to find structure in its input. Unsupervised learning can be a goal in itself (discovering hidden patterns in data) or a means towards an end </a:t>
            </a:r>
            <a:r>
              <a:rPr lang="en-US" altLang="zh-CN" sz="1400" dirty="0" smtClean="0"/>
              <a:t>(feature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learning).</a:t>
            </a:r>
            <a:endParaRPr lang="en-US" altLang="zh-CN" sz="1400" dirty="0"/>
          </a:p>
          <a:p>
            <a:r>
              <a:rPr lang="en-US" altLang="zh-CN" sz="1400" dirty="0">
                <a:hlinkClick r:id="rId6" tooltip="Reinforcement learning"/>
              </a:rPr>
              <a:t>Reinforcement learning</a:t>
            </a:r>
            <a:r>
              <a:rPr lang="en-US" altLang="zh-CN" sz="1400" dirty="0"/>
              <a:t>: Data (in form of rewards and punishments) are given only as feedback to the </a:t>
            </a:r>
            <a:r>
              <a:rPr lang="en-US" altLang="zh-CN" sz="1400" dirty="0" smtClean="0"/>
              <a:t>program‘s </a:t>
            </a:r>
            <a:r>
              <a:rPr lang="en-US" altLang="zh-CN" sz="1400" dirty="0"/>
              <a:t>actions in a dynamic environment, such as </a:t>
            </a:r>
            <a:r>
              <a:rPr lang="en-US" altLang="zh-CN" sz="1400" dirty="0" smtClean="0"/>
              <a:t>driving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vehicle</a:t>
            </a:r>
            <a:r>
              <a:rPr lang="en-US" altLang="zh-CN" sz="1400" dirty="0"/>
              <a:t> or playing a game against an opponent.</a:t>
            </a:r>
          </a:p>
          <a:p>
            <a:r>
              <a:rPr lang="en-US" altLang="zh-CN" sz="1400" dirty="0" smtClean="0"/>
              <a:t>(Credit: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wiki)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3806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119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Machine learning applications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31234"/>
            <a:ext cx="10363826" cy="4359965"/>
          </a:xfrm>
        </p:spPr>
        <p:txBody>
          <a:bodyPr>
            <a:normAutofit/>
          </a:bodyPr>
          <a:lstStyle/>
          <a:p>
            <a:r>
              <a:rPr lang="en-US" altLang="zh-CN" sz="1400" dirty="0"/>
              <a:t>In </a:t>
            </a:r>
            <a:r>
              <a:rPr lang="en-US" altLang="zh-CN" sz="1400" dirty="0">
                <a:hlinkClick r:id="rId2" tooltip="Statistical classification"/>
              </a:rPr>
              <a:t>classification</a:t>
            </a:r>
            <a:r>
              <a:rPr lang="en-US" altLang="zh-CN" sz="1400" dirty="0"/>
              <a:t>, inputs are divided into two or more classes, and the learner must produce a model that assigns unseen inputs to one or more </a:t>
            </a:r>
            <a:r>
              <a:rPr lang="en-US" altLang="zh-CN" sz="1400" dirty="0" smtClean="0"/>
              <a:t>of </a:t>
            </a:r>
            <a:r>
              <a:rPr lang="en-US" altLang="zh-CN" sz="1400" dirty="0"/>
              <a:t>these classes. This is typically tackled in a supervised way. Spam filtering is an example of classification, where the inputs are email (or other) messages and the classes are "spam" and "not spam".</a:t>
            </a:r>
          </a:p>
          <a:p>
            <a:r>
              <a:rPr lang="en-US" altLang="zh-CN" sz="1400" dirty="0"/>
              <a:t>In </a:t>
            </a:r>
            <a:r>
              <a:rPr lang="en-US" altLang="zh-CN" sz="1400" dirty="0">
                <a:hlinkClick r:id="rId3" tooltip="Regression analysis"/>
              </a:rPr>
              <a:t>regression</a:t>
            </a:r>
            <a:r>
              <a:rPr lang="en-US" altLang="zh-CN" sz="1400" dirty="0"/>
              <a:t>, also a supervised problem, the outputs are continuous rather than discrete.</a:t>
            </a:r>
          </a:p>
          <a:p>
            <a:r>
              <a:rPr lang="en-US" altLang="zh-CN" sz="1400" dirty="0"/>
              <a:t>In </a:t>
            </a:r>
            <a:r>
              <a:rPr lang="en-US" altLang="zh-CN" sz="1400" dirty="0">
                <a:hlinkClick r:id="rId4" tooltip="Cluster analysis"/>
              </a:rPr>
              <a:t>clustering</a:t>
            </a:r>
            <a:r>
              <a:rPr lang="en-US" altLang="zh-CN" sz="1400" dirty="0"/>
              <a:t>, a set of inputs is to be divided into groups. Unlike in classification, the groups are not known beforehand, making this typically an unsupervised task.</a:t>
            </a:r>
          </a:p>
          <a:p>
            <a:r>
              <a:rPr lang="en-US" altLang="zh-CN" sz="1400" dirty="0">
                <a:hlinkClick r:id="rId5"/>
              </a:rPr>
              <a:t>Density estimation</a:t>
            </a:r>
            <a:r>
              <a:rPr lang="en-US" altLang="zh-CN" sz="1400" dirty="0"/>
              <a:t> finds the </a:t>
            </a:r>
            <a:r>
              <a:rPr lang="en-US" altLang="zh-CN" sz="1400" dirty="0" smtClean="0"/>
              <a:t>distribution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of </a:t>
            </a:r>
            <a:r>
              <a:rPr lang="en-US" altLang="zh-CN" sz="1400" dirty="0"/>
              <a:t>inputs in some space.</a:t>
            </a:r>
          </a:p>
          <a:p>
            <a:r>
              <a:rPr lang="en-US" altLang="zh-CN" sz="1400" dirty="0">
                <a:hlinkClick r:id="rId6"/>
              </a:rPr>
              <a:t>Dimensionality reduction</a:t>
            </a:r>
            <a:r>
              <a:rPr lang="en-US" altLang="zh-CN" sz="1400" dirty="0"/>
              <a:t> simplifies inputs by mapping them into a lower-dimensional space. </a:t>
            </a:r>
            <a:r>
              <a:rPr lang="en-US" altLang="zh-CN" sz="1400" dirty="0"/>
              <a:t>t</a:t>
            </a:r>
            <a:r>
              <a:rPr lang="en-US" altLang="zh-CN" sz="1400" dirty="0" smtClean="0"/>
              <a:t>opic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modeling</a:t>
            </a:r>
            <a:r>
              <a:rPr lang="en-US" altLang="zh-CN" sz="1400" dirty="0"/>
              <a:t> is a related problem, where a program is given a list of </a:t>
            </a:r>
            <a:r>
              <a:rPr lang="en-US" altLang="zh-CN" sz="1400" dirty="0" smtClean="0"/>
              <a:t>human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language</a:t>
            </a:r>
            <a:r>
              <a:rPr lang="en-US" altLang="zh-CN" sz="1400" dirty="0"/>
              <a:t> documents and is tasked to find out which documents cover similar topics.</a:t>
            </a:r>
          </a:p>
          <a:p>
            <a:r>
              <a:rPr kumimoji="1" lang="en-US" altLang="zh-CN" sz="1400" dirty="0" smtClean="0"/>
              <a:t>(credit: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wiki)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244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Classical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4400" y="1967948"/>
            <a:ext cx="10363826" cy="3823251"/>
          </a:xfrm>
        </p:spPr>
        <p:txBody>
          <a:bodyPr/>
          <a:lstStyle/>
          <a:p>
            <a:r>
              <a:rPr kumimoji="1" lang="en-US" altLang="zh-CN" dirty="0" smtClean="0"/>
              <a:t>Differ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older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fashion</a:t>
            </a:r>
          </a:p>
          <a:p>
            <a:r>
              <a:rPr kumimoji="1" lang="en-US" altLang="zh-CN" dirty="0" smtClean="0"/>
              <a:t>Abundant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algorithms: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regression/classification,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regression/</a:t>
            </a:r>
            <a:r>
              <a:rPr kumimoji="1" lang="en-US" altLang="zh-CN" dirty="0"/>
              <a:t>classification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k-nearest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neighbors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regression/</a:t>
            </a:r>
            <a:r>
              <a:rPr kumimoji="1" lang="en-US" altLang="zh-CN" dirty="0"/>
              <a:t>classification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Support Vector </a:t>
            </a:r>
            <a:r>
              <a:rPr kumimoji="1" lang="en-US" altLang="zh-CN" dirty="0" smtClean="0"/>
              <a:t>Machines,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Bayes Decision </a:t>
            </a:r>
            <a:r>
              <a:rPr kumimoji="1" lang="en-US" altLang="zh-CN" dirty="0" smtClean="0"/>
              <a:t>Boundary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r>
              <a:rPr kumimoji="1" lang="en-US" altLang="zh-CN" dirty="0" smtClean="0"/>
              <a:t>“Class”: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given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classifiers</a:t>
            </a:r>
          </a:p>
          <a:p>
            <a:r>
              <a:rPr kumimoji="1" lang="en-US" altLang="zh-CN" dirty="0" smtClean="0"/>
              <a:t>“features”: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describe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characteristic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25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149" y="499248"/>
            <a:ext cx="10364451" cy="772961"/>
          </a:xfrm>
        </p:spPr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examples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methods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913774" y="1152939"/>
            <a:ext cx="10363826" cy="5357191"/>
          </a:xfrm>
        </p:spPr>
        <p:txBody>
          <a:bodyPr>
            <a:normAutofit fontScale="92500" lnSpcReduction="10000"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(credit:</a:t>
            </a:r>
            <a:r>
              <a:rPr kumimoji="1" lang="zh-CN" altLang="en-US" dirty="0" smtClean="0"/>
              <a:t> </a:t>
            </a:r>
            <a:r>
              <a:rPr lang="en-US" altLang="zh-CN" b="1" dirty="0">
                <a:hlinkClick r:id="rId2" tooltip="Go to Towards Data Science"/>
              </a:rPr>
              <a:t>Towards Data </a:t>
            </a:r>
            <a:r>
              <a:rPr lang="en-US" altLang="zh-CN" b="1" dirty="0" smtClean="0">
                <a:hlinkClick r:id="rId2" tooltip="Go to Towards Data Science"/>
              </a:rPr>
              <a:t>Science</a:t>
            </a:r>
            <a:r>
              <a:rPr kumimoji="1" lang="en-US" altLang="zh-CN" dirty="0" smtClean="0"/>
              <a:t>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269" y="1272209"/>
            <a:ext cx="5520210" cy="45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0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665922"/>
            <a:ext cx="10363826" cy="5506278"/>
          </a:xfrm>
        </p:spPr>
        <p:txBody>
          <a:bodyPr/>
          <a:lstStyle/>
          <a:p>
            <a:r>
              <a:rPr kumimoji="1" lang="en-US" altLang="zh-CN" dirty="0" smtClean="0"/>
              <a:t>Linear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(credit:</a:t>
            </a:r>
            <a:r>
              <a:rPr kumimoji="1" lang="zh-CN" altLang="en-US" dirty="0"/>
              <a:t> </a:t>
            </a:r>
            <a:r>
              <a:rPr lang="en-US" altLang="zh-CN" b="1" dirty="0">
                <a:hlinkClick r:id="rId2" tooltip="Go to Towards Data Science"/>
              </a:rPr>
              <a:t>Towards Data Science</a:t>
            </a:r>
            <a:r>
              <a:rPr kumimoji="1" lang="en-US" altLang="zh-CN" dirty="0"/>
              <a:t>)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551" y="1198927"/>
            <a:ext cx="6094272" cy="421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675861"/>
            <a:ext cx="10363826" cy="5993295"/>
          </a:xfrm>
        </p:spPr>
        <p:txBody>
          <a:bodyPr/>
          <a:lstStyle/>
          <a:p>
            <a:r>
              <a:rPr lang="en-US" altLang="zh-CN" dirty="0"/>
              <a:t>Support Vector Machines(SVM</a:t>
            </a:r>
            <a:r>
              <a:rPr lang="en-US" altLang="zh-CN" dirty="0" smtClean="0"/>
              <a:t>)--supervised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kumimoji="1" lang="en-US" altLang="zh-CN" dirty="0"/>
              <a:t>(credit:</a:t>
            </a:r>
            <a:r>
              <a:rPr kumimoji="1" lang="zh-CN" altLang="en-US" dirty="0"/>
              <a:t> </a:t>
            </a:r>
            <a:r>
              <a:rPr lang="en-US" altLang="zh-CN" b="1" dirty="0">
                <a:hlinkClick r:id="rId2" tooltip="Go to Towards Data Science"/>
              </a:rPr>
              <a:t>Towards Data Science</a:t>
            </a:r>
            <a:r>
              <a:rPr kumimoji="1" lang="en-US" altLang="zh-CN" dirty="0"/>
              <a:t>)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218" y="1183722"/>
            <a:ext cx="6336937" cy="470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12544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252</TotalTime>
  <Words>309</Words>
  <Application>Microsoft Macintosh PowerPoint</Application>
  <PresentationFormat>宽屏</PresentationFormat>
  <Paragraphs>118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Cambria Math</vt:lpstr>
      <vt:lpstr>Mangal</vt:lpstr>
      <vt:lpstr>Tw Cen MT</vt:lpstr>
      <vt:lpstr>Wingdings</vt:lpstr>
      <vt:lpstr>宋体</vt:lpstr>
      <vt:lpstr>Arial</vt:lpstr>
      <vt:lpstr>水滴</vt:lpstr>
      <vt:lpstr>Machine learning workshop 10.22</vt:lpstr>
      <vt:lpstr>What is Machine Learning(ML)?</vt:lpstr>
      <vt:lpstr>Why machine learning?</vt:lpstr>
      <vt:lpstr>Machine learning tasks</vt:lpstr>
      <vt:lpstr>Machine learning applications </vt:lpstr>
      <vt:lpstr>Classical machine learning</vt:lpstr>
      <vt:lpstr>A few examples of ML methods</vt:lpstr>
      <vt:lpstr>PowerPoint 演示文稿</vt:lpstr>
      <vt:lpstr>PowerPoint 演示文稿</vt:lpstr>
      <vt:lpstr>PowerPoint 演示文稿</vt:lpstr>
      <vt:lpstr>PowerPoint 演示文稿</vt:lpstr>
      <vt:lpstr>Positives &amp; negatives in classification</vt:lpstr>
      <vt:lpstr>Completeness &amp; contamination</vt:lpstr>
      <vt:lpstr>Receiver operating characteristic(ROC)</vt:lpstr>
      <vt:lpstr>A example of ROC curve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workshop 10.22</dc:title>
  <dc:creator>Chaoran Zhang</dc:creator>
  <cp:lastModifiedBy>Chaoran Zhang</cp:lastModifiedBy>
  <cp:revision>86</cp:revision>
  <dcterms:created xsi:type="dcterms:W3CDTF">2018-10-22T05:54:51Z</dcterms:created>
  <dcterms:modified xsi:type="dcterms:W3CDTF">2018-10-22T10:07:45Z</dcterms:modified>
</cp:coreProperties>
</file>