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5"/>
  </p:notesMasterIdLst>
  <p:handoutMasterIdLst>
    <p:handoutMasterId r:id="rId26"/>
  </p:handoutMasterIdLst>
  <p:sldIdLst>
    <p:sldId id="902" r:id="rId18"/>
    <p:sldId id="992" r:id="rId19"/>
    <p:sldId id="1005" r:id="rId20"/>
    <p:sldId id="998" r:id="rId21"/>
    <p:sldId id="996" r:id="rId22"/>
    <p:sldId id="1004" r:id="rId23"/>
    <p:sldId id="1003" r:id="rId24"/>
  </p:sldIdLst>
  <p:sldSz cx="12198350" cy="6858000"/>
  <p:notesSz cx="7099300" cy="10234613"/>
  <p:custDataLst>
    <p:custData r:id="rId6"/>
    <p:tags r:id="rId2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6E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 autoAdjust="0"/>
    <p:restoredTop sz="94705" autoAdjust="0"/>
  </p:normalViewPr>
  <p:slideViewPr>
    <p:cSldViewPr snapToObjects="1" showGuides="1">
      <p:cViewPr varScale="1">
        <p:scale>
          <a:sx n="63" d="100"/>
          <a:sy n="63" d="100"/>
        </p:scale>
        <p:origin x="896" y="4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customXml" Target="../../customXml/item8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8.xml"/><Relationship Id="rId1" Type="http://schemas.openxmlformats.org/officeDocument/2006/relationships/customXml" Target="../../customXml/item12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customXml" Target="../../customXml/item1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customXml" Target="../../customXml/item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Please insert Unrestrictedity 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Please insert Unrestrictedity 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  <p:grpSp>
        <p:nvGrpSpPr>
          <p:cNvPr id="11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4769" y="3446792"/>
            <a:ext cx="8820484" cy="2355702"/>
          </a:xfrm>
        </p:spPr>
        <p:txBody>
          <a:bodyPr/>
          <a:lstStyle/>
          <a:p>
            <a:r>
              <a:rPr lang="en-US" sz="4800" dirty="0"/>
              <a:t>Deep Code Curator</a:t>
            </a:r>
            <a:br>
              <a:rPr lang="en-US" sz="4800" dirty="0"/>
            </a:br>
            <a:r>
              <a:rPr lang="en-US" sz="3400" dirty="0"/>
              <a:t>DARPA ASKE – Phase 2 Kickoff meeting </a:t>
            </a:r>
            <a:r>
              <a:rPr lang="en-US" sz="3600" dirty="0"/>
              <a:t> </a:t>
            </a:r>
            <a:br>
              <a:rPr lang="en-US" sz="4800" dirty="0"/>
            </a:br>
            <a:br>
              <a:rPr lang="en-US" sz="1100" b="0" noProof="0" dirty="0"/>
            </a:br>
            <a:r>
              <a:rPr lang="en-US" sz="2000" b="0" noProof="0" dirty="0"/>
              <a:t>Ioannis Akrotirianakis &amp; Amar Viswanathan Kannan</a:t>
            </a:r>
            <a:br>
              <a:rPr lang="en-US" sz="2200" b="0" noProof="0" dirty="0"/>
            </a:br>
            <a:r>
              <a:rPr lang="en-US" sz="1800" b="0" dirty="0"/>
              <a:t>Siemens Corporate Technology, Princeton, NJ</a:t>
            </a:r>
            <a:endParaRPr lang="en-US" sz="18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820484" cy="324000"/>
          </a:xfrm>
        </p:spPr>
        <p:txBody>
          <a:bodyPr/>
          <a:lstStyle/>
          <a:p>
            <a:r>
              <a:rPr lang="en-US" noProof="0" dirty="0" err="1"/>
              <a:t>siemens.tld</a:t>
            </a:r>
            <a:r>
              <a:rPr lang="en-US" noProof="0" dirty="0"/>
              <a:t>/keyword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© Siemens AG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6603-A70D-477D-A418-DE591823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DCC demo -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9422D-FC64-4BE3-A64D-6EE9EFA2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88740"/>
            <a:ext cx="932180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6603-A70D-477D-A418-DE591823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DCC within the ASKE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0F85-9EAE-4670-872D-47CA498F1E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1" y="1304764"/>
            <a:ext cx="11053228" cy="52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2C1-5683-453F-B06E-5D12C224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Text2Graph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982F-193A-41BF-BFB3-6669072A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5" y="1448780"/>
            <a:ext cx="5760640" cy="49773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End-to-End extraction framework (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BiLSTM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based models)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Extracts :</a:t>
            </a:r>
            <a:endParaRPr lang="en-US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Methods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(CNN, RNN, Auto-Encoders, etc.)</a:t>
            </a:r>
            <a:endParaRPr lang="en-US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Tasks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(e.g., forecasting, image processing, etc.)</a:t>
            </a:r>
            <a:endParaRPr lang="en-US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 Metrics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(e.g., precision, recall, f1 test, etc.)</a:t>
            </a:r>
            <a:endParaRPr lang="en-US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Material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(e.g., datasets, corpus, etc.)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output is a KG built from extracted components.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654 DL papers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with source code is the starting corpus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CAC49B-6092-428A-AEBB-A80A6307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005" y="762000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6">
            <a:extLst>
              <a:ext uri="{FF2B5EF4-FFF2-40B4-BE49-F238E27FC236}">
                <a16:creationId xmlns:a16="http://schemas.microsoft.com/office/drawing/2014/main" id="{198AD99B-79E8-4371-AF03-9112E8C6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05" y="1709700"/>
            <a:ext cx="5943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85F40A-8090-4813-91D2-2088CBE42410}"/>
              </a:ext>
            </a:extLst>
          </p:cNvPr>
          <p:cNvSpPr/>
          <p:nvPr/>
        </p:nvSpPr>
        <p:spPr bwMode="auto">
          <a:xfrm>
            <a:off x="5602408" y="4406021"/>
            <a:ext cx="6336704" cy="1613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9899AB3-9DFE-4FAD-8EF8-A1A52D282C43}"/>
              </a:ext>
            </a:extLst>
          </p:cNvPr>
          <p:cNvSpPr/>
          <p:nvPr/>
        </p:nvSpPr>
        <p:spPr bwMode="auto">
          <a:xfrm rot="16200000">
            <a:off x="8372491" y="858936"/>
            <a:ext cx="792355" cy="6336704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Image2Graph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78" y="1217631"/>
            <a:ext cx="6150942" cy="2499153"/>
          </a:xfrm>
          <a:prstGeom prst="rect">
            <a:avLst/>
          </a:prstGeom>
          <a:noFill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AEDFC-430F-4B25-8122-021194A7873B}"/>
              </a:ext>
            </a:extLst>
          </p:cNvPr>
          <p:cNvGrpSpPr/>
          <p:nvPr/>
        </p:nvGrpSpPr>
        <p:grpSpPr>
          <a:xfrm>
            <a:off x="5786078" y="4432788"/>
            <a:ext cx="6012719" cy="1475107"/>
            <a:chOff x="554559" y="4551954"/>
            <a:chExt cx="11341261" cy="203796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8F2F494-04FB-4DA2-99A7-9C17D331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59" y="4913518"/>
              <a:ext cx="23241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4BD8FB8A-F054-47BA-9A03-F0EE6A5B7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851" y="4999243"/>
              <a:ext cx="2362200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32145835-9324-4FCB-BD42-359ED2EB7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147" y="5001164"/>
              <a:ext cx="280987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CA206FC5-DD22-4262-A798-ED90A7ED6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054" y="4989718"/>
              <a:ext cx="2807766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096781-8766-4816-85FB-707A78ACF680}"/>
                </a:ext>
              </a:extLst>
            </p:cNvPr>
            <p:cNvSpPr txBox="1"/>
            <p:nvPr/>
          </p:nvSpPr>
          <p:spPr>
            <a:xfrm>
              <a:off x="690478" y="4560734"/>
              <a:ext cx="914400" cy="315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Neuron plots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D35BB6-EB67-41DB-B759-5B2F656B96C1}"/>
                </a:ext>
              </a:extLst>
            </p:cNvPr>
            <p:cNvSpPr txBox="1"/>
            <p:nvPr/>
          </p:nvSpPr>
          <p:spPr>
            <a:xfrm>
              <a:off x="3816623" y="4560734"/>
              <a:ext cx="914400" cy="315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2D box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D8D16D-2E69-4C0B-BDDC-75D98DB70F1C}"/>
                </a:ext>
              </a:extLst>
            </p:cNvPr>
            <p:cNvSpPr txBox="1"/>
            <p:nvPr/>
          </p:nvSpPr>
          <p:spPr>
            <a:xfrm>
              <a:off x="5919637" y="4560734"/>
              <a:ext cx="914400" cy="315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Stacked 2D box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2A9CD-7149-42B6-AF1D-70BBA0410F87}"/>
                </a:ext>
              </a:extLst>
            </p:cNvPr>
            <p:cNvSpPr txBox="1"/>
            <p:nvPr/>
          </p:nvSpPr>
          <p:spPr>
            <a:xfrm>
              <a:off x="9829291" y="4551954"/>
              <a:ext cx="914400" cy="315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3D box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CC469C6-F647-4972-8E0B-9C84EA7B5693}"/>
              </a:ext>
            </a:extLst>
          </p:cNvPr>
          <p:cNvSpPr txBox="1">
            <a:spLocks/>
          </p:cNvSpPr>
          <p:nvPr/>
        </p:nvSpPr>
        <p:spPr bwMode="auto">
          <a:xfrm>
            <a:off x="330368" y="1182734"/>
            <a:ext cx="5194379" cy="56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  <a:endParaRPr lang="en-US" b="1" kern="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figures showing DL architectures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Perform diagram analysis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Locate nodes, edges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Text detection </a:t>
            </a: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within nodes/layers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Flow detection </a:t>
            </a: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direction of arrows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Build Image KG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used: nodes, edges and text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987 images extracted and have been classified.</a:t>
            </a:r>
          </a:p>
        </p:txBody>
      </p:sp>
    </p:spTree>
    <p:extLst>
      <p:ext uri="{BB962C8B-B14F-4D97-AF65-F5344CB8AC3E}">
        <p14:creationId xmlns:p14="http://schemas.microsoft.com/office/powerpoint/2010/main" val="26424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72A-1F40-4EA7-82EB-827768C9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sz="3600" dirty="0"/>
              <a:t>Code2Graph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E62CF-29D4-441A-A299-07972F68293A}"/>
              </a:ext>
            </a:extLst>
          </p:cNvPr>
          <p:cNvSpPr txBox="1"/>
          <p:nvPr/>
        </p:nvSpPr>
        <p:spPr>
          <a:xfrm>
            <a:off x="266527" y="1590472"/>
            <a:ext cx="8568952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Lightweight approach: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a deep code finder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 syntactically traverses the code by looking for keywords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AST extraction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Captures the syntactic structure of the Python/TF code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 AST structure consists of modules and methods used in Deep Learning applications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us to extract the DL architecture and create the relevant ontology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2834B-2585-41FB-9269-5A83E6AF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31740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image6.png">
            <a:extLst>
              <a:ext uri="{FF2B5EF4-FFF2-40B4-BE49-F238E27FC236}">
                <a16:creationId xmlns:a16="http://schemas.microsoft.com/office/drawing/2014/main" id="{6845D6ED-DBA6-47F2-B947-28A788B7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79" y="4437112"/>
            <a:ext cx="7200800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3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2C1-5683-453F-B06E-5D12C224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Grounding - Graph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982F-193A-41BF-BFB3-6669072A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5" y="1196752"/>
            <a:ext cx="5004060" cy="475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Graph Construction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Hand curation and machine curation: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Domain constraints represented in </a:t>
            </a: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OWL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Hierarchies in </a:t>
            </a: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RDF- Schema (RDFS)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Order is explored in </a:t>
            </a: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SHACL – Shapes constrained language.</a:t>
            </a: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Graph Alignment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alignment: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uses structural features to align nodes with similar definitions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Instance alignment: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uses data aware methodology where the features of the node define a similarity metric</a:t>
            </a:r>
          </a:p>
          <a:p>
            <a:pPr>
              <a:spcBef>
                <a:spcPts val="0"/>
              </a:spcBef>
            </a:pP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Major challenges:</a:t>
            </a:r>
          </a:p>
          <a:p>
            <a:pPr marL="46513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Representation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CE15-2E92-4BB6-BAA7-0B531D113B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55" y="1340768"/>
            <a:ext cx="58686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34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 + Navigation</Name>
  <PpLayout>32</PpLayout>
  <Index>22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One object (large) + Navigation</Name>
  <PpLayout>32</PpLayout>
  <Index>17</Index>
</p4ppTags>
</file>

<file path=customXml/item15.xml><?xml version="1.0" encoding="utf-8"?>
<p4ppTags>
  <Name>Three columns</Name>
  <PpLayout>32</PpLayout>
  <Index>14</Index>
</p4ppTags>
</file>

<file path=customXml/item16.xml><?xml version="1.0" encoding="utf-8"?>
<p4ppTags>
  <Name>Two rows</Name>
  <PpLayout>32</PpLayout>
  <Index>13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/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EAB520BC-C6EC-457E-8AB5-55DB67C86858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85D77EE6-52B7-48BE-9EDB-748F1EBB53DE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B27F640E-84DF-4F97-BC70-D045F1E6594F}">
  <ds:schemaRefs/>
</ds:datastoreItem>
</file>

<file path=customXml/itemProps15.xml><?xml version="1.0" encoding="utf-8"?>
<ds:datastoreItem xmlns:ds="http://schemas.openxmlformats.org/officeDocument/2006/customXml" ds:itemID="{15CF3461-70D1-4B54-AFAB-DAFDA0A238CD}">
  <ds:schemaRefs/>
</ds:datastoreItem>
</file>

<file path=customXml/itemProps16.xml><?xml version="1.0" encoding="utf-8"?>
<ds:datastoreItem xmlns:ds="http://schemas.openxmlformats.org/officeDocument/2006/customXml" ds:itemID="{38AB8DE4-FD9B-4166-BEC3-3F1753596133}">
  <ds:schemaRefs/>
</ds:datastoreItem>
</file>

<file path=customXml/itemProps2.xml><?xml version="1.0" encoding="utf-8"?>
<ds:datastoreItem xmlns:ds="http://schemas.openxmlformats.org/officeDocument/2006/customXml" ds:itemID="{7E35FEDB-1F0E-4D67-A313-4AC59C26FF29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80661B8B-A327-44F9-823B-4D9EE0B3EC78}">
  <ds:schemaRefs/>
</ds:datastoreItem>
</file>

<file path=customXml/itemProps6.xml><?xml version="1.0" encoding="utf-8"?>
<ds:datastoreItem xmlns:ds="http://schemas.openxmlformats.org/officeDocument/2006/customXml" ds:itemID="{572FBA73-6DBF-45DA-8282-9342320CFAB0}">
  <ds:schemaRefs/>
</ds:datastoreItem>
</file>

<file path=customXml/itemProps7.xml><?xml version="1.0" encoding="utf-8"?>
<ds:datastoreItem xmlns:ds="http://schemas.openxmlformats.org/officeDocument/2006/customXml" ds:itemID="{D7BABA95-BFFE-422B-8591-3271669EEA88}">
  <ds:schemaRefs/>
</ds:datastoreItem>
</file>

<file path=customXml/itemProps8.xml><?xml version="1.0" encoding="utf-8"?>
<ds:datastoreItem xmlns:ds="http://schemas.openxmlformats.org/officeDocument/2006/customXml" ds:itemID="{1581BFFB-B4CE-47A8-BE77-DC1339B1E5A7}">
  <ds:schemaRefs/>
</ds:datastoreItem>
</file>

<file path=customXml/itemProps9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4249</TotalTime>
  <Words>288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Siemens 2016 – 16:9</vt:lpstr>
      <vt:lpstr>Deep Code Curator DARPA ASKE – Phase 2 Kickoff meeting    Ioannis Akrotirianakis &amp; Amar Viswanathan Kannan Siemens Corporate Technology, Princeton, NJ</vt:lpstr>
      <vt:lpstr>DCC demo - overview</vt:lpstr>
      <vt:lpstr>DCC within the ASKE framework</vt:lpstr>
      <vt:lpstr>Text2Graph</vt:lpstr>
      <vt:lpstr>Image2Graph</vt:lpstr>
      <vt:lpstr>Code2Graph</vt:lpstr>
      <vt:lpstr>Grounding - Graph Alignment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Akrotirianakis, Ioannis (CT RDA BAM PDA-US)</dc:creator>
  <cp:keywords>C_Unrestricted</cp:keywords>
  <cp:lastModifiedBy>Akrotirianakis, Ioannis (CT RDA BAM PDA-US)</cp:lastModifiedBy>
  <cp:revision>322</cp:revision>
  <cp:lastPrinted>2012-10-29T09:59:01Z</cp:lastPrinted>
  <dcterms:created xsi:type="dcterms:W3CDTF">2006-04-07T10:01:45Z</dcterms:created>
  <dcterms:modified xsi:type="dcterms:W3CDTF">2019-10-17T22:07:34Z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NewReviewCycle">
    <vt:lpwstr/>
  </property>
  <property fmtid="{D5CDD505-2E9C-101B-9397-08002B2CF9AE}" pid="7" name="Document Confidentiality">
    <vt:lpwstr>Unrestricted</vt:lpwstr>
  </property>
  <property fmtid="{D5CDD505-2E9C-101B-9397-08002B2CF9AE}" pid="8" name="sodocoClasLang">
    <vt:lpwstr>Unrestricted</vt:lpwstr>
  </property>
  <property fmtid="{D5CDD505-2E9C-101B-9397-08002B2CF9AE}" pid="9" name="sodocoClasLangId">
    <vt:i4>0</vt:i4>
  </property>
  <property fmtid="{D5CDD505-2E9C-101B-9397-08002B2CF9AE}" pid="10" name="sodocoClasId">
    <vt:i4>0</vt:i4>
  </property>
</Properties>
</file>