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SE305 </a:t>
            </a:r>
            <a:br/>
            <a:r>
              <a:t>Database System Technology</a:t>
            </a:r>
          </a:p>
        </p:txBody>
      </p:sp>
      <p:sp>
        <p:nvSpPr>
          <p:cNvPr id="113" name="Shape 11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18/09/2018</a:t>
            </a:r>
          </a:p>
          <a:p>
            <a:pPr/>
            <a:r>
              <a:t>Quiz-1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body" idx="1"/>
          </p:nvPr>
        </p:nvSpPr>
        <p:spPr>
          <a:xfrm>
            <a:off x="457200" y="476672"/>
            <a:ext cx="8229600" cy="564949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>
                <a:solidFill>
                  <a:srgbClr val="FF0000"/>
                </a:solidFill>
              </a:defRPr>
            </a:pPr>
            <a:r>
              <a:t>1. Which information is </a:t>
            </a:r>
            <a:r>
              <a:rPr b="1" i="1"/>
              <a:t>NOT </a:t>
            </a:r>
            <a:r>
              <a:t>the drawback of using file systems to store data?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a) Failures may leave database in an inconsistent state with partial updates carried out 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b) Uncontrolled concurrent accesses can lead to inconsistencies 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c) Security problems</a:t>
            </a:r>
          </a:p>
          <a:p>
            <a:pPr lvl="1" marL="0" indent="745623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</a:t>
            </a:r>
            <a:r>
              <a:rPr>
                <a:solidFill>
                  <a:srgbClr val="628DCF"/>
                </a:solidFill>
              </a:rPr>
              <a:t>d) Hard to provide user access to all data </a:t>
            </a:r>
            <a:endParaRPr>
              <a:solidFill>
                <a:srgbClr val="628DCF"/>
              </a:solidFill>
            </a:endParaRP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>
                <a:solidFill>
                  <a:srgbClr val="FF0000"/>
                </a:solidFill>
              </a:defRPr>
            </a:pPr>
            <a:r>
              <a:t>2. Which is not the level of abstraction?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</a:t>
            </a:r>
            <a:r>
              <a:t>a) Physical Level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b) Logical Level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</a:t>
            </a:r>
            <a:r>
              <a:rPr>
                <a:solidFill>
                  <a:srgbClr val="628DCF"/>
                </a:solidFill>
              </a:rPr>
              <a:t>c) Database Level</a:t>
            </a:r>
          </a:p>
          <a:p>
            <a:pPr marL="0" indent="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2871"/>
            </a:pPr>
            <a:r>
              <a:t>	d) View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"/>
          </p:nvPr>
        </p:nvSpPr>
        <p:spPr>
          <a:xfrm>
            <a:off x="446856" y="365753"/>
            <a:ext cx="8229601" cy="579350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3. Which option is </a:t>
            </a:r>
            <a:r>
              <a:rPr b="1" i="1"/>
              <a:t>NOT</a:t>
            </a:r>
            <a:r>
              <a:t> a data model?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a) Network model 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b) Entity-Relationship data model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c) Object-relational model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</a:t>
            </a:r>
            <a:r>
              <a:rPr>
                <a:solidFill>
                  <a:srgbClr val="558ED5"/>
                </a:solidFill>
              </a:rPr>
              <a:t>d) Semi-Object model</a:t>
            </a:r>
            <a:endParaRPr>
              <a:solidFill>
                <a:srgbClr val="558ED5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 sz="2900">
                <a:solidFill>
                  <a:srgbClr val="FF0000"/>
                </a:solidFill>
              </a:defRPr>
            </a:pPr>
            <a:r>
              <a:t>4. Which statement about relational model is </a:t>
            </a:r>
            <a:r>
              <a:rPr b="1" i="1"/>
              <a:t>FALSE</a:t>
            </a:r>
            <a:r>
              <a:t>?</a:t>
            </a:r>
          </a:p>
          <a:p>
            <a:pPr lvl="1" marL="0" indent="0">
              <a:spcBef>
                <a:spcPts val="600"/>
              </a:spcBef>
              <a:buSzTx/>
              <a:buNone/>
              <a:defRPr sz="2500"/>
            </a:pPr>
            <a:r>
              <a:t>	</a:t>
            </a:r>
            <a:r>
              <a:rPr sz="2900"/>
              <a:t>a) Collection of tables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b) Flat, “atomic” values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</a:t>
            </a:r>
            <a:r>
              <a:rPr>
                <a:solidFill>
                  <a:srgbClr val="558ED5"/>
                </a:solidFill>
              </a:rPr>
              <a:t>c) Semi-structured</a:t>
            </a:r>
          </a:p>
          <a:p>
            <a:pPr marL="0" indent="0">
              <a:spcBef>
                <a:spcPts val="600"/>
              </a:spcBef>
              <a:buSzTx/>
              <a:buNone/>
              <a:defRPr sz="2900"/>
            </a:pPr>
            <a:r>
              <a:t>	d) Can contain null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457200" y="404663"/>
            <a:ext cx="8229600" cy="612068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>
                <a:solidFill>
                  <a:srgbClr val="FF0000"/>
                </a:solidFill>
              </a:defRPr>
            </a:pPr>
            <a:r>
              <a:t>5. If K is chosen as the principal means of identifying tuples within a relation, then K is?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a) Superkey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b) Candidate Key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</a:t>
            </a:r>
            <a:r>
              <a:rPr>
                <a:solidFill>
                  <a:srgbClr val="558ED5"/>
                </a:solidFill>
              </a:rPr>
              <a:t>c) Primary Key</a:t>
            </a:r>
            <a:endParaRPr>
              <a:solidFill>
                <a:srgbClr val="558ED5"/>
              </a:solidFill>
            </a:endParaRPr>
          </a:p>
          <a:p>
            <a:pPr marL="0" indent="0">
              <a:lnSpc>
                <a:spcPct val="90000"/>
              </a:lnSpc>
              <a:buSzTx/>
              <a:buNone/>
            </a:pPr>
            <a:r>
              <a:t>	d) Foreign key</a:t>
            </a:r>
          </a:p>
          <a:p>
            <a:pPr marL="0" indent="0">
              <a:lnSpc>
                <a:spcPct val="90000"/>
              </a:lnSpc>
              <a:buSzTx/>
              <a:buNone/>
              <a:defRPr>
                <a:solidFill>
                  <a:srgbClr val="FF0000"/>
                </a:solidFill>
              </a:defRPr>
            </a:pPr>
            <a:r>
              <a:t>6. Which language is </a:t>
            </a:r>
            <a:r>
              <a:rPr b="1" i="1"/>
              <a:t>NOT</a:t>
            </a:r>
            <a:r>
              <a:t> a “Pure” language?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a) Relational algebra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b) Tuple relational calculus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c) Domain relational calculus</a:t>
            </a:r>
          </a:p>
          <a:p>
            <a:pPr marL="0" indent="0">
              <a:lnSpc>
                <a:spcPct val="90000"/>
              </a:lnSpc>
              <a:buSzTx/>
              <a:buNone/>
            </a:pPr>
            <a:r>
              <a:t>	</a:t>
            </a:r>
            <a:r>
              <a:rPr>
                <a:solidFill>
                  <a:srgbClr val="558ED5"/>
                </a:solidFill>
              </a:rPr>
              <a:t>d)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body" idx="1"/>
          </p:nvPr>
        </p:nvSpPr>
        <p:spPr>
          <a:xfrm>
            <a:off x="457200" y="332655"/>
            <a:ext cx="8229600" cy="59766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1691680" y="3246963"/>
            <a:ext cx="6484697" cy="3138453"/>
            <a:chOff x="0" y="0"/>
            <a:chExt cx="6484696" cy="3138452"/>
          </a:xfrm>
        </p:grpSpPr>
        <p:grpSp>
          <p:nvGrpSpPr>
            <p:cNvPr id="124" name="Group 124"/>
            <p:cNvGrpSpPr/>
            <p:nvPr/>
          </p:nvGrpSpPr>
          <p:grpSpPr>
            <a:xfrm>
              <a:off x="4752528" y="-1"/>
              <a:ext cx="1732169" cy="3138454"/>
              <a:chOff x="0" y="0"/>
              <a:chExt cx="1732168" cy="3138452"/>
            </a:xfrm>
          </p:grpSpPr>
          <p:pic>
            <p:nvPicPr>
              <p:cNvPr id="122" name="image2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-1" y="0"/>
                <a:ext cx="766536" cy="313845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3" name="image3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1220105" y="-1"/>
                <a:ext cx="512064" cy="15692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5" name="image4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1194236"/>
              <a:ext cx="723901" cy="16859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" name="image5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00144" y="1618451"/>
              <a:ext cx="714376" cy="1200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image6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693341" y="1637305"/>
              <a:ext cx="714376" cy="1190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520280" y="1284880"/>
              <a:ext cx="704851" cy="1543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body" idx="1"/>
          </p:nvPr>
        </p:nvSpPr>
        <p:spPr>
          <a:xfrm>
            <a:off x="107503" y="404663"/>
            <a:ext cx="8928994" cy="612068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