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SE305 </a:t>
            </a:r>
            <a:br/>
            <a:r>
              <a:t>Database System Technology</a:t>
            </a:r>
          </a:p>
        </p:txBody>
      </p:sp>
      <p:sp>
        <p:nvSpPr>
          <p:cNvPr id="113" name="Shape 11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Quiz-2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body" idx="1"/>
          </p:nvPr>
        </p:nvSpPr>
        <p:spPr>
          <a:xfrm>
            <a:off x="558800" y="532246"/>
            <a:ext cx="8229600" cy="5793508"/>
          </a:xfrm>
          <a:prstGeom prst="rect">
            <a:avLst/>
          </a:prstGeom>
        </p:spPr>
        <p:txBody>
          <a:bodyPr/>
          <a:lstStyle/>
          <a:p>
            <a:pPr marL="0" indent="0" defTabSz="859536">
              <a:lnSpc>
                <a:spcPct val="80000"/>
              </a:lnSpc>
              <a:spcBef>
                <a:spcPts val="600"/>
              </a:spcBef>
              <a:buSzTx/>
              <a:buNone/>
              <a:defRPr sz="2700">
                <a:solidFill>
                  <a:srgbClr val="FF0000"/>
                </a:solidFill>
              </a:defRPr>
            </a:pPr>
            <a:r>
              <a:t>1.</a:t>
            </a:r>
            <a:r>
              <a:rPr>
                <a:solidFill>
                  <a:srgbClr val="FF2600"/>
                </a:solidFill>
              </a:rPr>
              <a:t> </a:t>
            </a:r>
            <a:r>
              <a:rPr>
                <a:solidFill>
                  <a:srgbClr val="FF2600"/>
                </a:solidFill>
                <a:latin typeface="Times"/>
                <a:ea typeface="Times"/>
                <a:cs typeface="Times"/>
                <a:sym typeface="Times"/>
              </a:rPr>
              <a:t>Aggregate operation</a:t>
            </a:r>
            <a:r>
              <a:rPr>
                <a:solidFill>
                  <a:srgbClr val="CC33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t>in relational algebra</a:t>
            </a:r>
          </a:p>
          <a:p>
            <a:pPr marL="0" indent="0" defTabSz="859536">
              <a:lnSpc>
                <a:spcPct val="80000"/>
              </a:lnSpc>
              <a:spcBef>
                <a:spcPts val="600"/>
              </a:spcBef>
              <a:buSzTx/>
              <a:buNone/>
              <a:defRPr sz="2700">
                <a:solidFill>
                  <a:srgbClr val="FF0000"/>
                </a:solidFill>
              </a:defRPr>
            </a:pPr>
            <a:br/>
            <a:endParaRPr sz="1100">
              <a:latin typeface="Times"/>
              <a:ea typeface="Times"/>
              <a:cs typeface="Times"/>
              <a:sym typeface="Times"/>
            </a:endParaRPr>
          </a:p>
          <a:p>
            <a:pPr marL="0" indent="0" defTabSz="859536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 	</a:t>
            </a:r>
          </a:p>
          <a:p>
            <a:pPr marL="0" indent="0" defTabSz="859536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   </a:t>
            </a:r>
            <a:r>
              <a:rPr>
                <a:solidFill>
                  <a:srgbClr val="FF2600"/>
                </a:solidFill>
              </a:rPr>
              <a:t> </a:t>
            </a:r>
            <a:r>
              <a:rPr i="1">
                <a:solidFill>
                  <a:srgbClr val="FF2600"/>
                </a:solidFill>
                <a:latin typeface="Times"/>
                <a:ea typeface="Times"/>
                <a:cs typeface="Times"/>
                <a:sym typeface="Times"/>
              </a:rPr>
              <a:t>E</a:t>
            </a:r>
            <a:r>
              <a:rPr>
                <a:solidFill>
                  <a:srgbClr val="FF26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FF2600"/>
                </a:solidFill>
              </a:rPr>
              <a:t>is any relational-algebra expression, which statement is </a:t>
            </a:r>
            <a:r>
              <a:rPr b="1" i="1">
                <a:solidFill>
                  <a:srgbClr val="FF2600"/>
                </a:solidFill>
              </a:rPr>
              <a:t>False</a:t>
            </a:r>
            <a:r>
              <a:rPr>
                <a:solidFill>
                  <a:srgbClr val="FF2600"/>
                </a:solidFill>
              </a:rPr>
              <a:t>?</a:t>
            </a:r>
            <a:br>
              <a:rPr>
                <a:solidFill>
                  <a:srgbClr val="FF2600"/>
                </a:solidFill>
              </a:rPr>
            </a:br>
            <a:endParaRPr sz="1100">
              <a:latin typeface="Times"/>
              <a:ea typeface="Times"/>
              <a:cs typeface="Times"/>
              <a:sym typeface="Times"/>
            </a:endParaRPr>
          </a:p>
          <a:p>
            <a:pPr marL="0" indent="0" defTabSz="429768">
              <a:lnSpc>
                <a:spcPts val="5300"/>
              </a:lnSpc>
              <a:spcBef>
                <a:spcPts val="110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0" indent="707965" defTabSz="859536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  a)</a:t>
            </a:r>
            <a:r>
              <a:rPr>
                <a:latin typeface="Times"/>
                <a:ea typeface="Times"/>
                <a:cs typeface="Times"/>
                <a:sym typeface="Times"/>
              </a:rPr>
              <a:t>G</a:t>
            </a:r>
            <a:r>
              <a:rPr baseline="-36568" sz="1500">
                <a:latin typeface="Times"/>
                <a:ea typeface="Times"/>
                <a:cs typeface="Times"/>
                <a:sym typeface="Times"/>
              </a:rPr>
              <a:t>1</a:t>
            </a:r>
            <a:r>
              <a:t>, </a:t>
            </a:r>
            <a:r>
              <a:rPr>
                <a:latin typeface="Times"/>
                <a:ea typeface="Times"/>
                <a:cs typeface="Times"/>
                <a:sym typeface="Times"/>
              </a:rPr>
              <a:t>G</a:t>
            </a:r>
            <a:r>
              <a:rPr baseline="-36568" sz="1500">
                <a:latin typeface="Times"/>
                <a:ea typeface="Times"/>
                <a:cs typeface="Times"/>
                <a:sym typeface="Times"/>
              </a:rPr>
              <a:t>2 </a:t>
            </a:r>
            <a:r>
              <a:t>..., </a:t>
            </a:r>
            <a:r>
              <a:rPr>
                <a:latin typeface="Times"/>
                <a:ea typeface="Times"/>
                <a:cs typeface="Times"/>
                <a:sym typeface="Times"/>
              </a:rPr>
              <a:t>G</a:t>
            </a:r>
            <a:r>
              <a:rPr baseline="-36568" sz="1500">
                <a:latin typeface="Times"/>
                <a:ea typeface="Times"/>
                <a:cs typeface="Times"/>
                <a:sym typeface="Times"/>
              </a:rPr>
              <a:t>n </a:t>
            </a:r>
            <a:r>
              <a:t>is a list of attributes on which to </a:t>
            </a:r>
            <a:r>
              <a:rPr>
                <a:latin typeface="Times"/>
                <a:ea typeface="Times"/>
                <a:cs typeface="Times"/>
                <a:sym typeface="Times"/>
              </a:rPr>
              <a:t>group </a:t>
            </a:r>
            <a:r>
              <a:t>(can be empty) </a:t>
            </a:r>
            <a:endParaRPr>
              <a:solidFill>
                <a:srgbClr val="558ED5"/>
              </a:solidFill>
            </a:endParaRPr>
          </a:p>
          <a:p>
            <a:pPr marL="0" indent="0" defTabSz="859536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 	b) Each </a:t>
            </a:r>
            <a:r>
              <a:rPr>
                <a:latin typeface="Times"/>
                <a:ea typeface="Times"/>
                <a:cs typeface="Times"/>
                <a:sym typeface="Times"/>
              </a:rPr>
              <a:t>F</a:t>
            </a:r>
            <a:r>
              <a:rPr baseline="-42963" sz="1600">
                <a:latin typeface="Times"/>
                <a:ea typeface="Times"/>
                <a:cs typeface="Times"/>
                <a:sym typeface="Times"/>
              </a:rPr>
              <a:t>i </a:t>
            </a:r>
            <a:r>
              <a:t>is an aggregate function</a:t>
            </a:r>
          </a:p>
          <a:p>
            <a:pPr marL="0" indent="0" defTabSz="859536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 	c) Each </a:t>
            </a:r>
            <a:r>
              <a:rPr>
                <a:latin typeface="Times"/>
                <a:ea typeface="Times"/>
                <a:cs typeface="Times"/>
                <a:sym typeface="Times"/>
              </a:rPr>
              <a:t>A</a:t>
            </a:r>
            <a:r>
              <a:rPr baseline="-42963" sz="1600">
                <a:latin typeface="Times"/>
                <a:ea typeface="Times"/>
                <a:cs typeface="Times"/>
                <a:sym typeface="Times"/>
              </a:rPr>
              <a:t>i </a:t>
            </a:r>
            <a:r>
              <a:t>is an attribute name</a:t>
            </a:r>
          </a:p>
          <a:p>
            <a:pPr marL="0" indent="0" defTabSz="859536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 	</a:t>
            </a:r>
            <a:r>
              <a:rPr>
                <a:solidFill>
                  <a:schemeClr val="accent1"/>
                </a:solidFill>
              </a:rPr>
              <a:t>d) </a:t>
            </a:r>
            <a:r>
              <a:rPr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baseline="-36568" sz="150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>
                <a:solidFill>
                  <a:schemeClr val="accent1"/>
                </a:solidFill>
              </a:rPr>
              <a:t>, ..., </a:t>
            </a:r>
            <a:r>
              <a:rPr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baseline="-36568" sz="150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>
                <a:solidFill>
                  <a:schemeClr val="accent1"/>
                </a:solidFill>
              </a:rPr>
              <a:t>are joint with </a:t>
            </a:r>
            <a:r>
              <a:rPr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aseline="-36568" sz="150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>
                <a:solidFill>
                  <a:schemeClr val="accent1"/>
                </a:solidFill>
              </a:rPr>
              <a:t>, ..., </a:t>
            </a:r>
            <a:r>
              <a:rPr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aseline="-36568" sz="150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</a:p>
        </p:txBody>
      </p:sp>
      <p:pic>
        <p:nvPicPr>
          <p:cNvPr id="11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3400" y="1040245"/>
            <a:ext cx="4687473" cy="769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body" idx="1"/>
          </p:nvPr>
        </p:nvSpPr>
        <p:spPr>
          <a:xfrm>
            <a:off x="457200" y="391152"/>
            <a:ext cx="8229600" cy="5793511"/>
          </a:xfrm>
          <a:prstGeom prst="rect">
            <a:avLst/>
          </a:prstGeom>
        </p:spPr>
        <p:txBody>
          <a:bodyPr/>
          <a:lstStyle/>
          <a:p>
            <a:pPr marL="0" indent="0" defTabSz="786383"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solidFill>
                  <a:srgbClr val="FF0000"/>
                </a:solidFill>
              </a:defRPr>
            </a:pPr>
          </a:p>
          <a:p>
            <a:pPr marL="0" indent="0" defTabSz="786383"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solidFill>
                  <a:srgbClr val="FF0000"/>
                </a:solidFill>
              </a:defRPr>
            </a:pPr>
          </a:p>
          <a:p>
            <a:pPr marL="0" indent="0" defTabSz="786383"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solidFill>
                  <a:srgbClr val="FF0000"/>
                </a:solidFill>
              </a:defRPr>
            </a:pPr>
            <a:r>
              <a:t>2. In three-valued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logic w</a:t>
            </a:r>
            <a:r>
              <a:t>hich statement is </a:t>
            </a:r>
            <a:r>
              <a:rPr b="1" i="1"/>
              <a:t>False</a:t>
            </a:r>
            <a:r>
              <a:t>? 10’</a:t>
            </a:r>
          </a:p>
          <a:p>
            <a:pPr marL="0" indent="0" defTabSz="786383"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solidFill>
                  <a:srgbClr val="FF0000"/>
                </a:solidFill>
              </a:defRPr>
            </a:pPr>
          </a:p>
          <a:p>
            <a:pPr marL="0" indent="0" defTabSz="786383"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solidFill>
                  <a:srgbClr val="FF0000"/>
                </a:solidFill>
              </a:defRPr>
            </a:pPr>
            <a:r>
              <a:t>	</a:t>
            </a:r>
            <a:r>
              <a:rPr>
                <a:solidFill>
                  <a:srgbClr val="000000"/>
                </a:solidFill>
              </a:rPr>
              <a:t>a)</a:t>
            </a:r>
          </a:p>
          <a:p>
            <a:pPr marL="0" indent="0" defTabSz="786383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	</a:t>
            </a:r>
          </a:p>
          <a:p>
            <a:pPr marL="0" indent="0" defTabSz="786383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       </a:t>
            </a:r>
          </a:p>
          <a:p>
            <a:pPr marL="0" indent="0" defTabSz="786383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        b)</a:t>
            </a:r>
          </a:p>
          <a:p>
            <a:pPr marL="0" indent="0" defTabSz="786383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	</a:t>
            </a:r>
          </a:p>
          <a:p>
            <a:pPr marL="0" indent="0" defTabSz="786383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      </a:t>
            </a:r>
          </a:p>
          <a:p>
            <a:pPr marL="0" indent="0" defTabSz="786383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        c)</a:t>
            </a:r>
            <a:endParaRPr>
              <a:solidFill>
                <a:srgbClr val="558ED5"/>
              </a:solidFill>
            </a:endParaRPr>
          </a:p>
          <a:p>
            <a:pPr marL="0" indent="0" defTabSz="786383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	 </a:t>
            </a:r>
          </a:p>
          <a:p>
            <a:pPr lvl="1" marL="0" indent="647712" defTabSz="786383"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solidFill>
                  <a:srgbClr val="0096FF"/>
                </a:solidFill>
              </a:defRPr>
            </a:pPr>
            <a:r>
              <a:t> d</a:t>
            </a:r>
            <a:r>
              <a:t>)   </a:t>
            </a:r>
            <a:r>
              <a:rPr sz="2500"/>
              <a:t> </a:t>
            </a:r>
            <a:r>
              <a:rPr i="1">
                <a:latin typeface="+mn-lt"/>
                <a:ea typeface="+mn-ea"/>
                <a:cs typeface="+mn-cs"/>
                <a:sym typeface="Helvetica"/>
              </a:rPr>
              <a:t>In SQL “P is unknown” evaluates to true if predicate P evaluates to True</a:t>
            </a:r>
            <a:br>
              <a:rPr i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</a:br>
          </a:p>
        </p:txBody>
      </p:sp>
      <p:pic>
        <p:nvPicPr>
          <p:cNvPr id="11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7568" y="1829640"/>
            <a:ext cx="5837544" cy="2314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7568" y="4143810"/>
            <a:ext cx="4429712" cy="482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body" idx="1"/>
          </p:nvPr>
        </p:nvSpPr>
        <p:spPr>
          <a:xfrm>
            <a:off x="457200" y="476672"/>
            <a:ext cx="8229600" cy="564949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900">
                <a:solidFill>
                  <a:srgbClr val="FF0000"/>
                </a:solidFill>
              </a:defRPr>
            </a:pPr>
            <a:r>
              <a:t>3. If we </a:t>
            </a:r>
            <a:r>
              <a:rPr b="1" i="1"/>
              <a:t>just</a:t>
            </a:r>
            <a:r>
              <a:t> want to delete all tuples in a table, which SQL query shall we choose? 10’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	a) delete * from t;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900">
                <a:solidFill>
                  <a:srgbClr val="558ED5"/>
                </a:solidFill>
              </a:defRPr>
            </a:pPr>
            <a:r>
              <a:t>	</a:t>
            </a:r>
            <a:r>
              <a:rPr>
                <a:solidFill>
                  <a:srgbClr val="0096FF"/>
                </a:solidFill>
              </a:rPr>
              <a:t>b) delete from t;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	c) drop table t;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	d) drop * table t;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900">
                <a:solidFill>
                  <a:srgbClr val="FF0000"/>
                </a:solidFill>
              </a:defRPr>
            </a:pPr>
            <a:r>
              <a:t>4. Consider the query </a:t>
            </a:r>
            <a:r>
              <a:rPr b="1"/>
              <a:t>select sum</a:t>
            </a:r>
            <a:r>
              <a:t> (salary) </a:t>
            </a:r>
            <a:r>
              <a:rPr b="1"/>
              <a:t>from</a:t>
            </a:r>
            <a:r>
              <a:t> instructor, which statement is </a:t>
            </a:r>
            <a:r>
              <a:rPr b="1" i="1"/>
              <a:t>NOT</a:t>
            </a:r>
            <a:r>
              <a:t> correct? 10’</a:t>
            </a:r>
          </a:p>
          <a:p>
            <a:pPr lvl="1"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500"/>
            </a:pPr>
            <a:r>
              <a:t>	a) This query totals all salaries</a:t>
            </a:r>
          </a:p>
          <a:p>
            <a:pPr lvl="1"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500"/>
            </a:pPr>
            <a:r>
              <a:t>	b) Ignores null values amounts</a:t>
            </a:r>
          </a:p>
          <a:p>
            <a:pPr lvl="1"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500">
                <a:solidFill>
                  <a:srgbClr val="558ED5"/>
                </a:solidFill>
              </a:defRPr>
            </a:pPr>
            <a:r>
              <a:t>	</a:t>
            </a:r>
            <a:r>
              <a:rPr>
                <a:solidFill>
                  <a:srgbClr val="0096FF"/>
                </a:solidFill>
              </a:rPr>
              <a:t>c) Result is 0 if there is no non-null amount</a:t>
            </a:r>
          </a:p>
          <a:p>
            <a:pPr lvl="1"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500"/>
            </a:pPr>
            <a:r>
              <a:t>	d) The column name for the sum is </a:t>
            </a:r>
            <a:r>
              <a:rPr i="1"/>
              <a:t>sum(salary)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body" idx="1"/>
          </p:nvPr>
        </p:nvSpPr>
        <p:spPr>
          <a:xfrm>
            <a:off x="179512" y="404662"/>
            <a:ext cx="8964488" cy="612068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None/>
              <a:defRPr sz="2900">
                <a:solidFill>
                  <a:srgbClr val="FF0000"/>
                </a:solidFill>
              </a:defRPr>
            </a:pPr>
            <a:r>
              <a:t>5.Which statement is </a:t>
            </a:r>
            <a:r>
              <a:rPr b="1" i="1"/>
              <a:t>NOT</a:t>
            </a:r>
            <a:r>
              <a:t> correct? 10’</a:t>
            </a:r>
          </a:p>
          <a:p>
            <a:pPr lvl="1" marL="0" indent="0">
              <a:spcBef>
                <a:spcPts val="600"/>
              </a:spcBef>
              <a:buSzTx/>
              <a:buNone/>
              <a:defRPr sz="2500"/>
            </a:pPr>
            <a:r>
              <a:t>	</a:t>
            </a:r>
            <a:r>
              <a:rPr sz="2800"/>
              <a:t>a) SQL allows duplicates in relations as well as in 	    query results</a:t>
            </a:r>
          </a:p>
          <a:p>
            <a:pPr lvl="1" marL="0" indent="0">
              <a:spcBef>
                <a:spcPts val="600"/>
              </a:spcBef>
              <a:buSzTx/>
              <a:buNone/>
              <a:defRPr sz="2800"/>
            </a:pPr>
            <a:r>
              <a:t>	b) The From clause corresponds to the cartesian product operation</a:t>
            </a:r>
            <a:endParaRPr sz="2500"/>
          </a:p>
          <a:p>
            <a:pPr lvl="1" marL="0" indent="0">
              <a:spcBef>
                <a:spcPts val="600"/>
              </a:spcBef>
              <a:buSzTx/>
              <a:buNone/>
              <a:defRPr sz="2800"/>
            </a:pPr>
            <a:r>
              <a:t>	c) ‘Intro%’ matches ‘Introduction’</a:t>
            </a:r>
            <a:endParaRPr sz="2500"/>
          </a:p>
          <a:p>
            <a:pPr lvl="1" marL="0" indent="0">
              <a:spcBef>
                <a:spcPts val="600"/>
              </a:spcBef>
              <a:buSzTx/>
              <a:buNone/>
              <a:defRPr sz="2800">
                <a:solidFill>
                  <a:srgbClr val="558ED5"/>
                </a:solidFill>
              </a:defRPr>
            </a:pPr>
            <a:r>
              <a:t>	d) 5+null returns 5</a:t>
            </a:r>
            <a:endParaRPr sz="2500"/>
          </a:p>
          <a:p>
            <a:pPr marL="0" indent="0">
              <a:spcBef>
                <a:spcPts val="600"/>
              </a:spcBef>
              <a:buSzTx/>
              <a:buNone/>
              <a:defRPr sz="2900">
                <a:solidFill>
                  <a:srgbClr val="FF0000"/>
                </a:solidFill>
              </a:defRPr>
            </a:pPr>
            <a:r>
              <a:t>6. Consider schema </a:t>
            </a:r>
            <a:r>
              <a:rPr i="1"/>
              <a:t>R</a:t>
            </a:r>
            <a:r>
              <a:t>(a,b,c), which query is correct? 10’</a:t>
            </a:r>
          </a:p>
          <a:p>
            <a:pPr lvl="1" marL="0" indent="0">
              <a:spcBef>
                <a:spcPts val="600"/>
              </a:spcBef>
              <a:buSzTx/>
              <a:buNone/>
              <a:defRPr sz="2500"/>
            </a:pPr>
            <a:r>
              <a:t>	a) SELECT a FROM R GROUP BY b,c</a:t>
            </a:r>
          </a:p>
          <a:p>
            <a:pPr lvl="1" marL="0" indent="0">
              <a:spcBef>
                <a:spcPts val="600"/>
              </a:spcBef>
              <a:buSzTx/>
              <a:buNone/>
              <a:defRPr sz="2500"/>
            </a:pPr>
            <a:r>
              <a:t>	b) SELECT a,b  FROM R GROUP BY c</a:t>
            </a:r>
          </a:p>
          <a:p>
            <a:pPr lvl="1" marL="0" indent="0">
              <a:spcBef>
                <a:spcPts val="600"/>
              </a:spcBef>
              <a:buSzTx/>
              <a:buNone/>
              <a:defRPr sz="2500">
                <a:solidFill>
                  <a:srgbClr val="558ED5"/>
                </a:solidFill>
              </a:defRPr>
            </a:pPr>
            <a:r>
              <a:t>	c) SELECT avg(a),min(b) FROM R GROUP BY c</a:t>
            </a:r>
          </a:p>
          <a:p>
            <a:pPr lvl="1" marL="0" indent="0">
              <a:spcBef>
                <a:spcPts val="600"/>
              </a:spcBef>
              <a:buSzTx/>
              <a:buNone/>
              <a:defRPr sz="2500"/>
            </a:pPr>
            <a:r>
              <a:t>	d) SELECT a,b FROM R GROUP BY 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body" idx="1"/>
          </p:nvPr>
        </p:nvSpPr>
        <p:spPr>
          <a:xfrm>
            <a:off x="446856" y="365752"/>
            <a:ext cx="8229601" cy="5793511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lnSpc>
                <a:spcPct val="80000"/>
              </a:lnSpc>
              <a:spcBef>
                <a:spcPts val="600"/>
              </a:spcBef>
              <a:buSzTx/>
              <a:buNone/>
              <a:defRPr sz="2800">
                <a:solidFill>
                  <a:srgbClr val="FF0000"/>
                </a:solidFill>
              </a:defRPr>
            </a:pPr>
            <a:r>
              <a:t>7. With SQL, how do you select a column named "FirstName" from a table named "Persons"? 10’</a:t>
            </a:r>
          </a:p>
          <a:p>
            <a:pPr marL="0" indent="0" defTabSz="905255">
              <a:lnSpc>
                <a:spcPct val="80000"/>
              </a:lnSpc>
              <a:spcBef>
                <a:spcPts val="600"/>
              </a:spcBef>
              <a:buSzTx/>
              <a:buNone/>
              <a:defRPr sz="2800">
                <a:solidFill>
                  <a:srgbClr val="FF0000"/>
                </a:solidFill>
              </a:defRPr>
            </a:pPr>
            <a:r>
              <a:t> 	</a:t>
            </a:r>
            <a:r>
              <a:rPr>
                <a:solidFill>
                  <a:srgbClr val="000000"/>
                </a:solidFill>
              </a:rPr>
              <a:t>a)extract FirstName from Persons</a:t>
            </a:r>
          </a:p>
          <a:p>
            <a:pPr marL="0" indent="0" defTabSz="905255"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 	b)select Persons.FirstName</a:t>
            </a:r>
          </a:p>
          <a:p>
            <a:pPr marL="0" indent="0" defTabSz="905255">
              <a:lnSpc>
                <a:spcPct val="80000"/>
              </a:lnSpc>
              <a:spcBef>
                <a:spcPts val="600"/>
              </a:spcBef>
              <a:buSzTx/>
              <a:buNone/>
              <a:defRPr sz="2800">
                <a:solidFill>
                  <a:srgbClr val="558ED5"/>
                </a:solidFill>
              </a:defRPr>
            </a:pPr>
            <a:r>
              <a:t> 	c)select FirstName FROM Persons</a:t>
            </a:r>
          </a:p>
          <a:p>
            <a:pPr marL="0" indent="0" defTabSz="905255"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	d)extract Persons.FirstName</a:t>
            </a:r>
          </a:p>
          <a:p>
            <a:pPr marL="0" indent="0" defTabSz="905255">
              <a:lnSpc>
                <a:spcPct val="80000"/>
              </a:lnSpc>
              <a:spcBef>
                <a:spcPts val="600"/>
              </a:spcBef>
              <a:buSzTx/>
              <a:buNone/>
              <a:defRPr sz="2800">
                <a:solidFill>
                  <a:srgbClr val="FF0000"/>
                </a:solidFill>
              </a:defRPr>
            </a:pPr>
          </a:p>
          <a:p>
            <a:pPr marL="0" indent="0" defTabSz="905255">
              <a:lnSpc>
                <a:spcPct val="80000"/>
              </a:lnSpc>
              <a:spcBef>
                <a:spcPts val="600"/>
              </a:spcBef>
              <a:buSzTx/>
              <a:buNone/>
              <a:defRPr sz="2800">
                <a:solidFill>
                  <a:srgbClr val="FF0000"/>
                </a:solidFill>
              </a:defRPr>
            </a:pPr>
            <a:r>
              <a:t>8. With SQL, how do you select all the columns from a table named "Persons"? 10’</a:t>
            </a:r>
          </a:p>
          <a:p>
            <a:pPr marL="0" indent="0" defTabSz="905255">
              <a:lnSpc>
                <a:spcPct val="80000"/>
              </a:lnSpc>
              <a:spcBef>
                <a:spcPts val="600"/>
              </a:spcBef>
              <a:buSzTx/>
              <a:buNone/>
              <a:defRPr sz="2800">
                <a:solidFill>
                  <a:srgbClr val="558ED5"/>
                </a:solidFill>
              </a:defRPr>
            </a:pPr>
            <a:r>
              <a:t>	a)SELECT * FROM Persons</a:t>
            </a:r>
          </a:p>
          <a:p>
            <a:pPr marL="0" indent="0" defTabSz="905255"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	b)SELECT Persons</a:t>
            </a:r>
          </a:p>
          <a:p>
            <a:pPr marL="0" indent="0" defTabSz="905255"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 	c)SELECT [all] FROM Persons</a:t>
            </a:r>
          </a:p>
          <a:p>
            <a:pPr marL="0" indent="0" defTabSz="905255"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 	d)SELECT *.Persons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body" idx="1"/>
          </p:nvPr>
        </p:nvSpPr>
        <p:spPr>
          <a:xfrm>
            <a:off x="107502" y="404662"/>
            <a:ext cx="8928996" cy="612068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FF0000"/>
                </a:solidFill>
              </a:defRPr>
            </a:pPr>
            <a:r>
              <a:t>9. Which information is </a:t>
            </a:r>
            <a:r>
              <a:rPr b="1" i="1"/>
              <a:t>NOT</a:t>
            </a:r>
            <a:r>
              <a:t> useful in create a schema to represent aggregation? 10’</a:t>
            </a:r>
          </a:p>
          <a:p>
            <a:pPr marL="0" indent="0">
              <a:spcBef>
                <a:spcPts val="600"/>
              </a:spcBef>
              <a:buSzTx/>
              <a:buNone/>
              <a:defRPr sz="2800"/>
            </a:pPr>
            <a:r>
              <a:t>	a) primary key of the aggregated relationship</a:t>
            </a:r>
          </a:p>
          <a:p>
            <a:pPr marL="0" indent="0">
              <a:spcBef>
                <a:spcPts val="600"/>
              </a:spcBef>
              <a:buSzTx/>
              <a:buNone/>
              <a:defRPr sz="2800"/>
            </a:pPr>
            <a:r>
              <a:t>	b) the primary key of the associated entity set</a:t>
            </a:r>
          </a:p>
          <a:p>
            <a:pPr marL="0" indent="0">
              <a:spcBef>
                <a:spcPts val="600"/>
              </a:spcBef>
              <a:buSzTx/>
              <a:buNone/>
              <a:defRPr sz="2800"/>
            </a:pPr>
            <a:r>
              <a:t>	c) any descriptive attributes</a:t>
            </a:r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558ED5"/>
                </a:solidFill>
              </a:defRPr>
            </a:pPr>
            <a:r>
              <a:t>	d) attributes of the aggregated relationship</a:t>
            </a:r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FF0000"/>
                </a:solidFill>
              </a:defRPr>
            </a:pPr>
            <a:r>
              <a:t>10. What does SQL stand for? 10’</a:t>
            </a:r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FF0000"/>
                </a:solidFill>
              </a:defRPr>
            </a:pPr>
            <a:r>
              <a:t>	</a:t>
            </a:r>
            <a:r>
              <a:rPr>
                <a:solidFill>
                  <a:srgbClr val="000000"/>
                </a:solidFill>
              </a:rPr>
              <a:t>a)Structured Question Language</a:t>
            </a:r>
          </a:p>
          <a:p>
            <a:pPr marL="0" indent="0">
              <a:spcBef>
                <a:spcPts val="600"/>
              </a:spcBef>
              <a:buSzTx/>
              <a:buNone/>
              <a:defRPr sz="2800"/>
            </a:pPr>
            <a:r>
              <a:t> 	b)Strong Question Language</a:t>
            </a:r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558ED5"/>
                </a:solidFill>
              </a:defRPr>
            </a:pPr>
            <a:r>
              <a:t> 	c)Structured Query Language</a:t>
            </a:r>
          </a:p>
          <a:p>
            <a:pPr marL="0" indent="0">
              <a:spcBef>
                <a:spcPts val="600"/>
              </a:spcBef>
              <a:buSzTx/>
              <a:buNone/>
              <a:defRPr sz="2800"/>
            </a:pPr>
            <a:r>
              <a:t>	d)Strong Query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