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SE305 </a:t>
            </a:r>
            <a:br/>
            <a:r>
              <a:t>Database System Technology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Quiz-3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1"/>
          </p:nvPr>
        </p:nvSpPr>
        <p:spPr>
          <a:xfrm>
            <a:off x="446856" y="365753"/>
            <a:ext cx="8229601" cy="57935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pic>
        <p:nvPicPr>
          <p:cNvPr id="116" name="image2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78418"/>
          <a:stretch>
            <a:fillRect/>
          </a:stretch>
        </p:blipFill>
        <p:spPr>
          <a:xfrm>
            <a:off x="4572000" y="4182752"/>
            <a:ext cx="3733800" cy="980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body" idx="1"/>
          </p:nvPr>
        </p:nvSpPr>
        <p:spPr>
          <a:xfrm>
            <a:off x="446856" y="365753"/>
            <a:ext cx="8229601" cy="5793509"/>
          </a:xfrm>
          <a:prstGeom prst="rect">
            <a:avLst/>
          </a:prstGeom>
        </p:spPr>
        <p:txBody>
          <a:bodyPr/>
          <a:lstStyle/>
          <a:p>
            <a:pPr marL="0" indent="0" defTabSz="804672">
              <a:lnSpc>
                <a:spcPct val="90000"/>
              </a:lnSpc>
              <a:spcBef>
                <a:spcPts val="600"/>
              </a:spcBef>
              <a:buSzTx/>
              <a:buNone/>
              <a:defRPr sz="2552">
                <a:solidFill>
                  <a:srgbClr val="FF0000"/>
                </a:solidFill>
              </a:defRPr>
            </a:pPr>
            <a:r>
              <a:t>3. Which statement is </a:t>
            </a:r>
            <a:r>
              <a:rPr b="1" i="1"/>
              <a:t>not</a:t>
            </a:r>
            <a:r>
              <a:rPr i="1"/>
              <a:t> </a:t>
            </a:r>
            <a:r>
              <a:t>True? 10’</a:t>
            </a:r>
          </a:p>
          <a:p>
            <a:pPr marL="0" indent="0" defTabSz="804672">
              <a:lnSpc>
                <a:spcPct val="90000"/>
              </a:lnSpc>
              <a:spcBef>
                <a:spcPts val="600"/>
              </a:spcBef>
              <a:buSzTx/>
              <a:buNone/>
              <a:defRPr sz="2552"/>
            </a:pPr>
            <a:r>
              <a:t>     </a:t>
            </a:r>
            <a:r>
              <a:rPr sz="2200"/>
              <a:t>a) ODBC (Open Database Connectivity) works with C, C++, C#, and Visual Basic </a:t>
            </a:r>
          </a:p>
          <a:p>
            <a:pPr marL="0" indent="0" defTabSz="804672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t>      b) JDBC (Java Database Connectivity) works with Java </a:t>
            </a:r>
            <a:endParaRPr sz="2552"/>
          </a:p>
          <a:p>
            <a:pPr marL="0" indent="0" defTabSz="804672">
              <a:lnSpc>
                <a:spcPct val="90000"/>
              </a:lnSpc>
              <a:spcBef>
                <a:spcPts val="500"/>
              </a:spcBef>
              <a:buSzTx/>
              <a:buNone/>
              <a:defRPr sz="2200">
                <a:solidFill>
                  <a:srgbClr val="558ED5"/>
                </a:solidFill>
              </a:defRPr>
            </a:pPr>
            <a:r>
              <a:t>      c) JDBC  does not support a variety of features for querying and updating data, and for retrieving query results. </a:t>
            </a:r>
            <a:endParaRPr sz="2552"/>
          </a:p>
          <a:p>
            <a:pPr marL="0" indent="0" defTabSz="804672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t>      d) JDBC also supports metadata retrieval, such as querying about relations present in the database and the names and types of relation attributes. </a:t>
            </a:r>
            <a:br>
              <a:rPr sz="1056">
                <a:latin typeface="Times"/>
                <a:ea typeface="Times"/>
                <a:cs typeface="Times"/>
                <a:sym typeface="Times"/>
              </a:rPr>
            </a:br>
            <a:endParaRPr sz="1056">
              <a:latin typeface="Times"/>
              <a:ea typeface="Times"/>
              <a:cs typeface="Times"/>
              <a:sym typeface="Times"/>
            </a:endParaRPr>
          </a:p>
          <a:p>
            <a:pPr marL="0" indent="0" defTabSz="804672">
              <a:lnSpc>
                <a:spcPct val="90000"/>
              </a:lnSpc>
              <a:spcBef>
                <a:spcPts val="600"/>
              </a:spcBef>
              <a:buSzTx/>
              <a:buNone/>
              <a:defRPr sz="2552">
                <a:solidFill>
                  <a:srgbClr val="FF0000"/>
                </a:solidFill>
              </a:defRPr>
            </a:pPr>
            <a:r>
              <a:t>4. Which is the best schema for</a:t>
            </a:r>
            <a:r>
              <a:t> </a:t>
            </a:r>
            <a:r>
              <a:t>the following ER diagram? 10’</a:t>
            </a:r>
          </a:p>
          <a:p>
            <a:pPr marL="0" indent="0" defTabSz="804672">
              <a:lnSpc>
                <a:spcPct val="90000"/>
              </a:lnSpc>
              <a:spcBef>
                <a:spcPts val="600"/>
              </a:spcBef>
              <a:buSzTx/>
              <a:buNone/>
              <a:defRPr sz="2552">
                <a:solidFill>
                  <a:srgbClr val="558ED5"/>
                </a:solidFill>
              </a:defRPr>
            </a:pPr>
            <a:r>
              <a:t>      a) advisor=(s_id,i_id)</a:t>
            </a:r>
          </a:p>
          <a:p>
            <a:pPr marL="0" indent="0" defTabSz="804672">
              <a:lnSpc>
                <a:spcPct val="90000"/>
              </a:lnSpc>
              <a:spcBef>
                <a:spcPts val="600"/>
              </a:spcBef>
              <a:buSzTx/>
              <a:buNone/>
              <a:defRPr sz="2552"/>
            </a:pPr>
            <a:r>
              <a:t>      b) advisor=(s_name,i_id)</a:t>
            </a:r>
          </a:p>
          <a:p>
            <a:pPr marL="0" indent="0" defTabSz="804672">
              <a:lnSpc>
                <a:spcPct val="90000"/>
              </a:lnSpc>
              <a:spcBef>
                <a:spcPts val="600"/>
              </a:spcBef>
              <a:buSzTx/>
              <a:buNone/>
              <a:defRPr sz="2552"/>
            </a:pPr>
            <a:r>
              <a:t>      c) advisor=(s_id,i_name)</a:t>
            </a:r>
          </a:p>
          <a:p>
            <a:pPr marL="0" indent="0" defTabSz="804672">
              <a:lnSpc>
                <a:spcPct val="90000"/>
              </a:lnSpc>
              <a:spcBef>
                <a:spcPts val="600"/>
              </a:spcBef>
              <a:buSzTx/>
              <a:buNone/>
              <a:defRPr sz="2552"/>
            </a:pPr>
            <a:r>
              <a:t>      d) advisor=(s_name,i_name)</a:t>
            </a:r>
          </a:p>
        </p:txBody>
      </p:sp>
      <p:pic>
        <p:nvPicPr>
          <p:cNvPr id="119" name="image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7943" y="4424621"/>
            <a:ext cx="4608514" cy="943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body" idx="1"/>
          </p:nvPr>
        </p:nvSpPr>
        <p:spPr>
          <a:xfrm>
            <a:off x="215007" y="404663"/>
            <a:ext cx="8928994" cy="612068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  <a:r>
              <a:t>5. With SQL, how do you select all the records from a table named "Persons" where the value of the column "FirstName" starts with an "a"? 10’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  <a:r>
              <a:t> 	</a:t>
            </a:r>
            <a:r>
              <a:rPr>
                <a:solidFill>
                  <a:srgbClr val="000000"/>
                </a:solidFill>
              </a:rPr>
              <a:t>a)SELECT * FROM Persons WHERE FirstName='%a%'</a:t>
            </a:r>
            <a:endParaRPr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 	b)SELECT * FROM Persons WHERE FirstName LIKE '%a'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 	</a:t>
            </a:r>
            <a:r>
              <a:rPr>
                <a:solidFill>
                  <a:srgbClr val="558ED5"/>
                </a:solidFill>
              </a:rPr>
              <a:t>c)SELECT * FROM Persons WHERE FirstName LIKE 'a%'</a:t>
            </a:r>
            <a:endParaRPr>
              <a:solidFill>
                <a:srgbClr val="558ED5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 	d)SELECT * FROM Persons WHERE FirstName='a‘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  <a:r>
              <a:t>6. Which design is better for a multivalued attribute </a:t>
            </a:r>
            <a:r>
              <a:rPr i="1"/>
              <a:t>M</a:t>
            </a:r>
            <a:r>
              <a:t> of an entity </a:t>
            </a:r>
            <a:r>
              <a:rPr i="1"/>
              <a:t>E</a:t>
            </a:r>
            <a:r>
              <a:t>? 10’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	a) represent M in a single table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	b) represent M with other attributes together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	c) represent M with composite attributes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solidFill>
                  <a:srgbClr val="FF0000"/>
                </a:solidFill>
              </a:defRPr>
            </a:pPr>
            <a:r>
              <a:t>	</a:t>
            </a:r>
            <a:r>
              <a:rPr>
                <a:solidFill>
                  <a:srgbClr val="558ED5"/>
                </a:solidFill>
              </a:rPr>
              <a:t>d) represent M in a relationship associated with 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body" idx="1"/>
          </p:nvPr>
        </p:nvSpPr>
        <p:spPr>
          <a:xfrm>
            <a:off x="107503" y="404663"/>
            <a:ext cx="8928994" cy="612068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>
                <a:solidFill>
                  <a:srgbClr val="FF0000"/>
                </a:solidFill>
              </a:defRPr>
            </a:pPr>
            <a:r>
              <a:t>7. An entity set is? 10’</a:t>
            </a:r>
            <a:endParaRPr sz="28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	</a:t>
            </a:r>
            <a:r>
              <a:rPr>
                <a:solidFill>
                  <a:srgbClr val="558ED5"/>
                </a:solidFill>
              </a:rPr>
              <a:t>a) a set of entities of the same type that share the same properties</a:t>
            </a:r>
            <a:endParaRPr sz="2800">
              <a:solidFill>
                <a:srgbClr val="558ED5"/>
              </a:solidFill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	b) a set of entities of different type that share the same properties</a:t>
            </a:r>
            <a:endParaRPr sz="28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	c) a set of entities of different type that share the different properties</a:t>
            </a:r>
            <a:endParaRPr sz="28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>
                <a:solidFill>
                  <a:srgbClr val="FF0000"/>
                </a:solidFill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d) none of the above</a:t>
            </a:r>
            <a:endParaRPr sz="28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>
                <a:solidFill>
                  <a:srgbClr val="FF0000"/>
                </a:solidFill>
              </a:defRPr>
            </a:pPr>
            <a:r>
              <a:t>8. The set of permitted values for an attribute is called as? 10’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>
                <a:solidFill>
                  <a:srgbClr val="FF0000"/>
                </a:solidFill>
              </a:defRPr>
            </a:pPr>
            <a:r>
              <a:t>	</a:t>
            </a:r>
            <a:r>
              <a:rPr>
                <a:solidFill>
                  <a:srgbClr val="558ED5"/>
                </a:solidFill>
              </a:rPr>
              <a:t>PS: Because the ‘value set’ isn’t mentioned in the PPT. Both  b and d is right.</a:t>
            </a:r>
            <a:endParaRPr sz="2800">
              <a:solidFill>
                <a:srgbClr val="558ED5"/>
              </a:solidFill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	a) entity set</a:t>
            </a:r>
            <a:endParaRPr sz="28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	b) domain</a:t>
            </a:r>
            <a:endParaRPr sz="28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/>
            </a:pPr>
            <a:r>
              <a:t>	c) value set</a:t>
            </a:r>
            <a:endParaRPr sz="2800"/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None/>
              <a:defRPr sz="2500">
                <a:solidFill>
                  <a:srgbClr val="558ED5"/>
                </a:solidFill>
              </a:defRPr>
            </a:pPr>
            <a:r>
              <a:t>	d) both domain and value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body" idx="1"/>
          </p:nvPr>
        </p:nvSpPr>
        <p:spPr>
          <a:xfrm>
            <a:off x="107503" y="404663"/>
            <a:ext cx="8928994" cy="6120682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spcBef>
                <a:spcPts val="600"/>
              </a:spcBef>
              <a:buSzTx/>
              <a:buNone/>
              <a:defRPr sz="2772">
                <a:solidFill>
                  <a:srgbClr val="FF0000"/>
                </a:solidFill>
              </a:defRPr>
            </a:pPr>
            <a:r>
              <a:t>9. If a record in table R is associated with only one record in table S, and a record in S is associated with only one record in table R, then the relationship between R and S is: 10’</a:t>
            </a:r>
          </a:p>
          <a:p>
            <a:pPr marL="0" indent="0" defTabSz="905255">
              <a:spcBef>
                <a:spcPts val="600"/>
              </a:spcBef>
              <a:buSzTx/>
              <a:buNone/>
              <a:defRPr sz="2772"/>
            </a:pPr>
            <a:r>
              <a:t>	a) one to many</a:t>
            </a:r>
          </a:p>
          <a:p>
            <a:pPr marL="0" indent="0" defTabSz="905255">
              <a:spcBef>
                <a:spcPts val="600"/>
              </a:spcBef>
              <a:buSzTx/>
              <a:buNone/>
              <a:defRPr sz="2772"/>
            </a:pPr>
            <a:r>
              <a:t>	b) many to one</a:t>
            </a:r>
          </a:p>
          <a:p>
            <a:pPr marL="0" indent="0" defTabSz="905255">
              <a:spcBef>
                <a:spcPts val="600"/>
              </a:spcBef>
              <a:buSzTx/>
              <a:buNone/>
              <a:defRPr sz="2772">
                <a:solidFill>
                  <a:srgbClr val="558ED5"/>
                </a:solidFill>
              </a:defRPr>
            </a:pPr>
            <a:r>
              <a:t>	c) one to one</a:t>
            </a:r>
          </a:p>
          <a:p>
            <a:pPr marL="0" indent="0" defTabSz="905255">
              <a:spcBef>
                <a:spcPts val="600"/>
              </a:spcBef>
              <a:buSzTx/>
              <a:buNone/>
              <a:defRPr sz="2772">
                <a:solidFill>
                  <a:srgbClr val="FF0000"/>
                </a:solidFill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d) many to many</a:t>
            </a:r>
          </a:p>
          <a:p>
            <a:pPr marL="0" indent="0" defTabSz="905255">
              <a:spcBef>
                <a:spcPts val="600"/>
              </a:spcBef>
              <a:buSzTx/>
              <a:buNone/>
              <a:defRPr sz="2772">
                <a:solidFill>
                  <a:srgbClr val="FF0000"/>
                </a:solidFill>
              </a:defRPr>
            </a:pPr>
            <a:r>
              <a:t>10. A relationship is an association between: 10’</a:t>
            </a:r>
          </a:p>
          <a:p>
            <a:pPr marL="0" indent="0" defTabSz="905255">
              <a:spcBef>
                <a:spcPts val="600"/>
              </a:spcBef>
              <a:buSzTx/>
              <a:buNone/>
              <a:defRPr sz="2772"/>
            </a:pPr>
            <a:r>
              <a:t>	</a:t>
            </a:r>
            <a:r>
              <a:rPr>
                <a:solidFill>
                  <a:srgbClr val="558ED5"/>
                </a:solidFill>
              </a:rPr>
              <a:t>a) two or more entities</a:t>
            </a:r>
            <a:endParaRPr>
              <a:solidFill>
                <a:srgbClr val="558ED5"/>
              </a:solidFill>
            </a:endParaRPr>
          </a:p>
          <a:p>
            <a:pPr marL="0" indent="0" defTabSz="905255">
              <a:spcBef>
                <a:spcPts val="600"/>
              </a:spcBef>
              <a:buSzTx/>
              <a:buNone/>
              <a:defRPr sz="2772"/>
            </a:pPr>
            <a:r>
              <a:t>	b) one or more entities</a:t>
            </a:r>
          </a:p>
          <a:p>
            <a:pPr marL="0" indent="0" defTabSz="905255">
              <a:spcBef>
                <a:spcPts val="600"/>
              </a:spcBef>
              <a:buSzTx/>
              <a:buNone/>
              <a:defRPr sz="2772"/>
            </a:pPr>
            <a:r>
              <a:t>	c) entities and attributes</a:t>
            </a:r>
          </a:p>
          <a:p>
            <a:pPr marL="0" indent="0" defTabSz="905255">
              <a:spcBef>
                <a:spcPts val="600"/>
              </a:spcBef>
              <a:buSzTx/>
              <a:buNone/>
              <a:defRPr sz="2772">
                <a:solidFill>
                  <a:srgbClr val="FF0000"/>
                </a:solidFill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d) one or more 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