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SE305 </a:t>
            </a:r>
            <a:br/>
            <a:r>
              <a:t>Database System Technology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Quiz-5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457200" y="304800"/>
            <a:ext cx="8229600" cy="6248400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500"/>
              </a:spcBef>
              <a:buSzTx/>
              <a:buNone/>
              <a:defRPr sz="2128">
                <a:solidFill>
                  <a:srgbClr val="FF2600"/>
                </a:solidFill>
              </a:defRPr>
            </a:pPr>
            <a:r>
              <a:t>1. Consider the following transaction involving two bank accounts x and y.</a:t>
            </a:r>
          </a:p>
          <a:p>
            <a:pPr marL="0" indent="0" defTabSz="694944">
              <a:spcBef>
                <a:spcPts val="500"/>
              </a:spcBef>
              <a:buSzTx/>
              <a:buFontTx/>
              <a:buNone/>
              <a:defRPr sz="2128">
                <a:solidFill>
                  <a:srgbClr val="FF2600"/>
                </a:solidFill>
              </a:defRPr>
            </a:pPr>
            <a:r>
              <a:t>read(x);  x := x – 50;  write(x);  read(y);  y := y + 50;  write(y) </a:t>
            </a:r>
          </a:p>
          <a:p>
            <a:pPr marL="0" indent="0" defTabSz="694944">
              <a:spcBef>
                <a:spcPts val="500"/>
              </a:spcBef>
              <a:buSzTx/>
              <a:buFontTx/>
              <a:buNone/>
              <a:defRPr sz="2128">
                <a:solidFill>
                  <a:srgbClr val="FF2600"/>
                </a:solidFill>
              </a:defRPr>
            </a:pPr>
            <a:r>
              <a:t>The constraint that the sum of the accounts x and y should remain constant is that of</a:t>
            </a:r>
          </a:p>
          <a:p>
            <a:pPr lvl="4" marL="0" indent="694944" defTabSz="694944">
              <a:spcBef>
                <a:spcPts val="500"/>
              </a:spcBef>
              <a:buSzTx/>
              <a:buFontTx/>
              <a:buNone/>
              <a:defRPr sz="2128"/>
            </a:pPr>
            <a:r>
              <a:t>a) Atomicity</a:t>
            </a:r>
          </a:p>
          <a:p>
            <a:pPr lvl="4" marL="0" indent="694944" defTabSz="694944">
              <a:spcBef>
                <a:spcPts val="500"/>
              </a:spcBef>
              <a:buSzTx/>
              <a:buFontTx/>
              <a:buNone/>
              <a:defRPr sz="2128">
                <a:solidFill>
                  <a:srgbClr val="FF2600"/>
                </a:solidFill>
              </a:defRPr>
            </a:pPr>
            <a:r>
              <a:t>b) Consistency</a:t>
            </a:r>
          </a:p>
          <a:p>
            <a:pPr lvl="4" marL="0" indent="694944" defTabSz="694944">
              <a:spcBef>
                <a:spcPts val="500"/>
              </a:spcBef>
              <a:buSzTx/>
              <a:buFontTx/>
              <a:buNone/>
              <a:defRPr sz="2128"/>
            </a:pPr>
            <a:r>
              <a:t>c) Isolation</a:t>
            </a:r>
          </a:p>
          <a:p>
            <a:pPr lvl="4" marL="0" indent="694944" defTabSz="694944">
              <a:spcBef>
                <a:spcPts val="500"/>
              </a:spcBef>
              <a:buSzTx/>
              <a:buFontTx/>
              <a:buNone/>
              <a:defRPr sz="2128"/>
            </a:pPr>
            <a:r>
              <a:t>d) Durability</a:t>
            </a:r>
          </a:p>
          <a:p>
            <a:pPr marL="0" indent="0" defTabSz="694944">
              <a:spcBef>
                <a:spcPts val="500"/>
              </a:spcBef>
              <a:buSzTx/>
              <a:buNone/>
              <a:defRPr sz="2280">
                <a:solidFill>
                  <a:srgbClr val="FF0000"/>
                </a:solidFill>
              </a:defRPr>
            </a:pPr>
            <a:r>
              <a:rPr sz="2128"/>
              <a:t>2</a:t>
            </a:r>
            <a:r>
              <a:t>. </a:t>
            </a:r>
            <a:r>
              <a:rPr sz="2128"/>
              <a:t>Which of the following statement is Not correct?</a:t>
            </a:r>
            <a:endParaRPr sz="2128"/>
          </a:p>
          <a:p>
            <a:pPr marL="0" indent="0" defTabSz="694944">
              <a:spcBef>
                <a:spcPts val="500"/>
              </a:spcBef>
              <a:buSzTx/>
              <a:buNone/>
              <a:defRPr sz="2128">
                <a:solidFill>
                  <a:srgbClr val="FF0000"/>
                </a:solidFill>
              </a:defRPr>
            </a:pPr>
            <a:r>
              <a:t>  	</a:t>
            </a:r>
            <a:r>
              <a:rPr>
                <a:solidFill>
                  <a:srgbClr val="000000"/>
                </a:solidFill>
              </a:rPr>
              <a:t>a) An ideal hash function is uniform and random.</a:t>
            </a:r>
            <a:endParaRPr>
              <a:solidFill>
                <a:srgbClr val="000000"/>
              </a:solidFill>
            </a:endParaRPr>
          </a:p>
          <a:p>
            <a:pPr marL="0" indent="0" defTabSz="694944">
              <a:spcBef>
                <a:spcPts val="500"/>
              </a:spcBef>
              <a:buSzTx/>
              <a:buNone/>
              <a:defRPr sz="2128"/>
            </a:pPr>
            <a:r>
              <a:t>  	</a:t>
            </a:r>
            <a:r>
              <a:rPr>
                <a:solidFill>
                  <a:srgbClr val="FF0000"/>
                </a:solidFill>
              </a:rPr>
              <a:t>b) The performance of dynamic hashing will degrade as the file grows.</a:t>
            </a:r>
            <a:endParaRPr>
              <a:solidFill>
                <a:srgbClr val="FF0000"/>
              </a:solidFill>
            </a:endParaRPr>
          </a:p>
          <a:p>
            <a:pPr marL="0" indent="0" defTabSz="694944">
              <a:spcBef>
                <a:spcPts val="500"/>
              </a:spcBef>
              <a:buSzTx/>
              <a:buNone/>
              <a:defRPr sz="2128"/>
            </a:pPr>
            <a:r>
              <a:t>  	c) Bucket overflow can occur because of insufficient buckets or skew in distribution of records.</a:t>
            </a:r>
          </a:p>
          <a:p>
            <a:pPr marL="0" indent="0" defTabSz="694944">
              <a:spcBef>
                <a:spcPts val="500"/>
              </a:spcBef>
              <a:buSzTx/>
              <a:buNone/>
              <a:defRPr sz="2128"/>
            </a:pPr>
            <a:r>
              <a:t>  	d) Extendable hashing involves an additional level of indirection to find desired record.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idx="1"/>
          </p:nvPr>
        </p:nvSpPr>
        <p:spPr>
          <a:xfrm>
            <a:off x="457200" y="304800"/>
            <a:ext cx="8229600" cy="6248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3. </a:t>
            </a:r>
            <a:r>
              <a:rPr sz="3200"/>
              <a:t>This procedure of testing the preservation of one dependency takes</a:t>
            </a:r>
            <a:endParaRPr sz="3200"/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A) Linear time	B) Quadratic time		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C) Cubic Time	</a:t>
            </a:r>
            <a:r>
              <a:rPr>
                <a:solidFill>
                  <a:srgbClr val="0096FF"/>
                </a:solidFill>
              </a:rPr>
              <a:t>D) Polynomial Time</a:t>
            </a:r>
            <a:endParaRPr>
              <a:solidFill>
                <a:srgbClr val="0096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4</a:t>
            </a:r>
            <a:r>
              <a:t>. In case of any shut down during transaction before commit which of the following statement is done automatically?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a) View</a:t>
            </a:r>
          </a:p>
          <a:p>
            <a:pPr lvl="4" marL="0" indent="914400">
              <a:spcBef>
                <a:spcPts val="600"/>
              </a:spcBef>
              <a:buSzTx/>
              <a:buFontTx/>
              <a:buNone/>
              <a:defRPr sz="2800"/>
            </a:pPr>
            <a:r>
              <a:t>b) Commit</a:t>
            </a:r>
          </a:p>
          <a:p>
            <a:pPr lvl="4"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0096FF"/>
                </a:solidFill>
              </a:defRPr>
            </a:pPr>
            <a:r>
              <a:t>c) Rollback</a:t>
            </a:r>
          </a:p>
          <a:p>
            <a:pPr lvl="4" marL="0" indent="914400">
              <a:spcBef>
                <a:spcPts val="600"/>
              </a:spcBef>
              <a:buSzTx/>
              <a:buFontTx/>
              <a:buNone/>
              <a:defRPr sz="2800"/>
            </a:pPr>
            <a:r>
              <a:t>d) Flashback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457200" y="228600"/>
            <a:ext cx="8229600" cy="6477000"/>
          </a:xfrm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ct val="90000"/>
              </a:lnSpc>
              <a:spcBef>
                <a:spcPts val="600"/>
              </a:spcBef>
              <a:buSzTx/>
              <a:buNone/>
              <a:defRPr sz="2688">
                <a:solidFill>
                  <a:srgbClr val="FF0000"/>
                </a:solidFill>
              </a:defRPr>
            </a:pPr>
            <a:r>
              <a:t>5. Transaction processing is associated with everything below except?</a:t>
            </a:r>
          </a:p>
          <a:p>
            <a:pPr marL="0" indent="0" defTabSz="768095">
              <a:lnSpc>
                <a:spcPct val="90000"/>
              </a:lnSpc>
              <a:spcBef>
                <a:spcPts val="600"/>
              </a:spcBef>
              <a:buSzTx/>
              <a:buNone/>
              <a:defRPr sz="2688">
                <a:solidFill>
                  <a:srgbClr val="FF0000"/>
                </a:solidFill>
              </a:defRPr>
            </a:pPr>
            <a:r>
              <a:t>  </a:t>
            </a:r>
            <a:r>
              <a:rPr sz="2351"/>
              <a:t>   </a:t>
            </a:r>
            <a:r>
              <a:rPr sz="2351">
                <a:solidFill>
                  <a:srgbClr val="0096FF"/>
                </a:solidFill>
              </a:rPr>
              <a:t>a) Conforming a action or triggering a response</a:t>
            </a:r>
            <a:endParaRPr sz="2351">
              <a:solidFill>
                <a:srgbClr val="0096FF"/>
              </a:solidFill>
            </a:endParaRPr>
          </a:p>
          <a:p>
            <a:pPr lvl="1" marL="0" indent="192023" defTabSz="768095">
              <a:spcBef>
                <a:spcPts val="500"/>
              </a:spcBef>
              <a:buSzTx/>
              <a:buFontTx/>
              <a:buNone/>
              <a:defRPr sz="2351"/>
            </a:pPr>
            <a:r>
              <a:rPr>
                <a:solidFill>
                  <a:srgbClr val="0096FF"/>
                </a:solidFill>
              </a:rPr>
              <a:t>  </a:t>
            </a:r>
            <a:r>
              <a:t>b) Producing detail summary or exception report</a:t>
            </a:r>
          </a:p>
          <a:p>
            <a:pPr lvl="1" marL="0" indent="192023" defTabSz="768095">
              <a:spcBef>
                <a:spcPts val="500"/>
              </a:spcBef>
              <a:buSzTx/>
              <a:buFontTx/>
              <a:buNone/>
              <a:defRPr sz="2351"/>
            </a:pPr>
            <a:r>
              <a:t>  c) Recording a business activity</a:t>
            </a:r>
          </a:p>
          <a:p>
            <a:pPr lvl="1" marL="0" indent="192023" defTabSz="768095">
              <a:spcBef>
                <a:spcPts val="500"/>
              </a:spcBef>
              <a:buSzTx/>
              <a:buFontTx/>
              <a:buNone/>
              <a:defRPr sz="2351"/>
            </a:pPr>
            <a:r>
              <a:t>  d) Maintaining a data</a:t>
            </a:r>
          </a:p>
          <a:p>
            <a:pPr marL="0" indent="0" defTabSz="768095">
              <a:lnSpc>
                <a:spcPct val="90000"/>
              </a:lnSpc>
              <a:spcBef>
                <a:spcPts val="500"/>
              </a:spcBef>
              <a:buSzTx/>
              <a:buNone/>
              <a:defRPr sz="2351">
                <a:solidFill>
                  <a:srgbClr val="FF2600"/>
                </a:solidFill>
              </a:defRPr>
            </a:pPr>
            <a:r>
              <a:t>6. Which of the following scenarios may lead to an irrecoverable error in a database system ?</a:t>
            </a:r>
          </a:p>
          <a:p>
            <a:pPr lvl="2" marL="0" indent="384047" defTabSz="768095">
              <a:spcBef>
                <a:spcPts val="500"/>
              </a:spcBef>
              <a:buSzTx/>
              <a:buFontTx/>
              <a:buNone/>
              <a:defRPr sz="2351"/>
            </a:pPr>
            <a:r>
              <a:t>a) A transaction writes a data item after it is read by an uncommitted transaction</a:t>
            </a:r>
          </a:p>
          <a:p>
            <a:pPr lvl="2" marL="0" indent="384047" defTabSz="768095">
              <a:spcBef>
                <a:spcPts val="500"/>
              </a:spcBef>
              <a:buSzTx/>
              <a:buFontTx/>
              <a:buNone/>
              <a:defRPr sz="2351"/>
            </a:pPr>
            <a:r>
              <a:t>b)  A transaction reads a data item after it is read by an uncommitted transaction</a:t>
            </a:r>
          </a:p>
          <a:p>
            <a:pPr lvl="2" marL="0" indent="384047" defTabSz="768095">
              <a:spcBef>
                <a:spcPts val="500"/>
              </a:spcBef>
              <a:buSzTx/>
              <a:buFontTx/>
              <a:buNone/>
              <a:defRPr sz="2351"/>
            </a:pPr>
            <a:r>
              <a:t>c) A transaction reads a data item after it is written by a committed transaction</a:t>
            </a:r>
          </a:p>
          <a:p>
            <a:pPr lvl="2" marL="0" indent="384047" defTabSz="768095">
              <a:spcBef>
                <a:spcPts val="500"/>
              </a:spcBef>
              <a:buSzTx/>
              <a:buFontTx/>
              <a:buNone/>
              <a:defRPr sz="2351">
                <a:solidFill>
                  <a:srgbClr val="0096FF"/>
                </a:solidFill>
              </a:defRPr>
            </a:pPr>
            <a:r>
              <a:t>d) A transaction reads a data item after it is written by an uncommitted transaction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xfrm>
            <a:off x="107503" y="404663"/>
            <a:ext cx="8928994" cy="6120682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sz="2772">
                <a:solidFill>
                  <a:srgbClr val="FF0000"/>
                </a:solidFill>
              </a:defRPr>
            </a:pPr>
            <a:r>
              <a:t>7. Which one of the following is NOT a part of the ACID properties of database transactions?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/>
            </a:pPr>
            <a:r>
              <a:t>a) Atomicity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/>
            </a:pPr>
            <a:r>
              <a:t>b) Consistency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/>
            </a:pPr>
            <a:r>
              <a:t>c) Isolation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>
                <a:solidFill>
                  <a:srgbClr val="0096FF"/>
                </a:solidFill>
              </a:defRPr>
            </a:pPr>
            <a:r>
              <a:t>d) Deadlock-freedom</a:t>
            </a:r>
          </a:p>
          <a:p>
            <a:pPr marL="0" indent="0" defTabSz="905255">
              <a:buSzTx/>
              <a:buNone/>
              <a:defRPr sz="2772">
                <a:solidFill>
                  <a:srgbClr val="FF0000"/>
                </a:solidFill>
              </a:defRPr>
            </a:pPr>
            <a:r>
              <a:t>8. Which one of the following is NOT a part of transaction state of database transactions?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/>
            </a:pPr>
            <a:r>
              <a:t>a) Active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/>
            </a:pPr>
            <a:r>
              <a:t>b) Partially committed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/>
            </a:pPr>
            <a:r>
              <a:t>c) Failed</a:t>
            </a:r>
          </a:p>
          <a:p>
            <a:pPr lvl="3" marL="0" indent="678941" defTabSz="905255">
              <a:spcBef>
                <a:spcPts val="600"/>
              </a:spcBef>
              <a:buSzTx/>
              <a:buFontTx/>
              <a:buNone/>
              <a:defRPr sz="2772">
                <a:solidFill>
                  <a:srgbClr val="0096FF"/>
                </a:solidFill>
              </a:defRPr>
            </a:pPr>
            <a:r>
              <a:t>d) Rolled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58800" y="411479"/>
            <a:ext cx="7830617" cy="621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800">
                <a:solidFill>
                  <a:srgbClr val="FF2600"/>
                </a:solidFill>
              </a:defRPr>
            </a:pPr>
            <a:r>
              <a:t>9.Consider the following transactions with data items P and Q initialized to zero: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T1: read (P) ;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    read (Q) ;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    if P = 0 then Q : = Q + 1 ;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    write (Q) ;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T2: read (Q) ;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    read (P) ;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    if Q = 0 then P : = P + 1 ;</a:t>
            </a:r>
          </a:p>
          <a:p>
            <a:pPr algn="just" defTabSz="457200"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    write (P) ;</a:t>
            </a:r>
          </a:p>
          <a:p>
            <a:pPr algn="just" defTabSz="457200">
              <a:defRPr sz="23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Any non-serial interleaving of T1 and T2 for concurrent execution leads to</a:t>
            </a:r>
          </a:p>
          <a:p>
            <a:pPr algn="just" defTabSz="457200">
              <a:defRPr sz="2300">
                <a:latin typeface="+mn-lt"/>
                <a:ea typeface="+mn-ea"/>
                <a:cs typeface="+mn-cs"/>
                <a:sym typeface="Helvetica"/>
              </a:defRPr>
            </a:pPr>
            <a:r>
              <a:t>a) A serializable schedule</a:t>
            </a:r>
          </a:p>
          <a:p>
            <a:pPr algn="just" defTabSz="457200">
              <a:defRPr sz="2300">
                <a:solidFill>
                  <a:srgbClr val="0096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b) A schedule that is not conflict serializable</a:t>
            </a:r>
          </a:p>
          <a:p>
            <a:pPr algn="just" defTabSz="457200">
              <a:defRPr sz="2300">
                <a:latin typeface="+mn-lt"/>
                <a:ea typeface="+mn-ea"/>
                <a:cs typeface="+mn-cs"/>
                <a:sym typeface="Helvetica"/>
              </a:defRPr>
            </a:pPr>
            <a:r>
              <a:t>c) A conflict serializable schedule</a:t>
            </a:r>
          </a:p>
          <a:p>
            <a:pPr algn="just" defTabSz="457200">
              <a:defRPr sz="2300">
                <a:latin typeface="+mn-lt"/>
                <a:ea typeface="+mn-ea"/>
                <a:cs typeface="+mn-cs"/>
                <a:sym typeface="Helvetica"/>
              </a:defRPr>
            </a:pPr>
            <a:r>
              <a:t>d) A schedule for which a precedence graph cannot be drawn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76559" y="-50800"/>
            <a:ext cx="8990882" cy="6969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solidFill>
                  <a:srgbClr val="FF0000"/>
                </a:solidFill>
              </a:defRPr>
            </a:pPr>
            <a:r>
              <a:t>10.Consider the following log sequence of two transactions on a bank account, with initial balance 12000, that transfer 2000 to a mortgage payment and then apply a 5% interest.</a:t>
            </a:r>
          </a:p>
          <a:p>
            <a:pPr lvl="5" indent="1143000" algn="just" defTabSz="457200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1800"/>
              <a:t>1. T1 start</a:t>
            </a:r>
            <a:endParaRPr sz="1800"/>
          </a:p>
          <a:p>
            <a:pPr lvl="5" indent="1143000" algn="just" defTabSz="4572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2. T1 B old=12000 new=10000</a:t>
            </a:r>
          </a:p>
          <a:p>
            <a:pPr lvl="5" indent="1143000" algn="just" defTabSz="4572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3. T1 M old=0 new=2000</a:t>
            </a:r>
          </a:p>
          <a:p>
            <a:pPr lvl="5" indent="1143000" algn="just" defTabSz="4572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4. T1 commit</a:t>
            </a:r>
          </a:p>
          <a:p>
            <a:pPr lvl="5" indent="1143000" algn="just" defTabSz="4572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5. T2 start</a:t>
            </a:r>
          </a:p>
          <a:p>
            <a:pPr lvl="5" indent="1143000" algn="just" defTabSz="457200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6. T2 B old=10000 new=10500</a:t>
            </a:r>
          </a:p>
          <a:p>
            <a:pPr lvl="5" indent="1143000" algn="just" defTabSz="457200"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rPr sz="1800"/>
              <a:t>  7. T2 commit</a:t>
            </a:r>
            <a:r>
              <a:t> </a:t>
            </a:r>
          </a:p>
          <a:p>
            <a:pPr>
              <a:spcBef>
                <a:spcPts val="600"/>
              </a:spcBef>
              <a:defRPr sz="2200">
                <a:solidFill>
                  <a:srgbClr val="FF2600"/>
                </a:solidFill>
              </a:defRPr>
            </a:pPr>
            <a:r>
              <a:t>Suppose the database system cra shes just before log record 7 is written. When the system is restarted, which one statement is true of the recovery procedure?</a:t>
            </a:r>
          </a:p>
          <a:p>
            <a:pPr>
              <a:spcBef>
                <a:spcPts val="600"/>
              </a:spcBef>
              <a:defRPr sz="2200"/>
            </a:pPr>
            <a:r>
              <a:rPr b="1"/>
              <a:t>a)</a:t>
            </a:r>
            <a:r>
              <a:t> We must redo log record 6 to set B to 10500</a:t>
            </a:r>
          </a:p>
          <a:p>
            <a:pPr>
              <a:spcBef>
                <a:spcPts val="600"/>
              </a:spcBef>
              <a:defRPr sz="2200">
                <a:solidFill>
                  <a:srgbClr val="0096FF"/>
                </a:solidFill>
              </a:defRPr>
            </a:pPr>
            <a:r>
              <a:rPr b="1"/>
              <a:t>b)</a:t>
            </a:r>
            <a:r>
              <a:t> We must undo log record 6 to set B to 10000 and then redo log records 2 and 3.</a:t>
            </a:r>
          </a:p>
          <a:p>
            <a:pPr>
              <a:spcBef>
                <a:spcPts val="600"/>
              </a:spcBef>
              <a:defRPr sz="2200"/>
            </a:pPr>
            <a:r>
              <a:rPr b="1"/>
              <a:t>c)</a:t>
            </a:r>
            <a:r>
              <a:t> We need not redo log records 2 and 3 because transaction T1 hascommitted.</a:t>
            </a:r>
          </a:p>
          <a:p>
            <a:pPr>
              <a:spcBef>
                <a:spcPts val="600"/>
              </a:spcBef>
              <a:defRPr sz="2200"/>
            </a:pPr>
            <a:r>
              <a:rPr b="1"/>
              <a:t>d)</a:t>
            </a:r>
            <a:r>
              <a:t> We can apply redo and undo operations in arbitrary order because they are idempotent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