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3" r:id="rId6"/>
    <p:sldId id="262" r:id="rId7"/>
    <p:sldId id="264" r:id="rId8"/>
    <p:sldId id="265" r:id="rId9"/>
    <p:sldId id="266" r:id="rId10"/>
    <p:sldId id="267" r:id="rId11"/>
    <p:sldId id="268" r:id="rId12"/>
    <p:sldId id="269" r:id="rId13"/>
    <p:sldId id="271" r:id="rId14"/>
    <p:sldId id="272" r:id="rId15"/>
    <p:sldId id="273" r:id="rId16"/>
    <p:sldId id="270" r:id="rId17"/>
    <p:sldId id="274" r:id="rId18"/>
    <p:sldId id="259" r:id="rId19"/>
    <p:sldId id="26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BE000E-AEB7-8840-B719-E6A260529B5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140259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BE000E-AEB7-8840-B719-E6A260529B5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280867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BE000E-AEB7-8840-B719-E6A260529B5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182707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BE000E-AEB7-8840-B719-E6A260529B5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26706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BE000E-AEB7-8840-B719-E6A260529B57}"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215177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BE000E-AEB7-8840-B719-E6A260529B5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321839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BE000E-AEB7-8840-B719-E6A260529B57}" type="datetimeFigureOut">
              <a:rPr lang="en-US" smtClean="0"/>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259897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BE000E-AEB7-8840-B719-E6A260529B57}"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304100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E000E-AEB7-8840-B719-E6A260529B57}" type="datetimeFigureOut">
              <a:rPr lang="en-US" smtClean="0"/>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108041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BE000E-AEB7-8840-B719-E6A260529B5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373709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BE000E-AEB7-8840-B719-E6A260529B57}"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5CDB6-4227-3948-B9FF-3746B5811C20}" type="slidenum">
              <a:rPr lang="en-US" smtClean="0"/>
              <a:t>‹#›</a:t>
            </a:fld>
            <a:endParaRPr lang="en-US"/>
          </a:p>
        </p:txBody>
      </p:sp>
    </p:spTree>
    <p:extLst>
      <p:ext uri="{BB962C8B-B14F-4D97-AF65-F5344CB8AC3E}">
        <p14:creationId xmlns:p14="http://schemas.microsoft.com/office/powerpoint/2010/main" val="170301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E000E-AEB7-8840-B719-E6A260529B57}" type="datetimeFigureOut">
              <a:rPr lang="en-US" smtClean="0"/>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5CDB6-4227-3948-B9FF-3746B5811C20}" type="slidenum">
              <a:rPr lang="en-US" smtClean="0"/>
              <a:t>‹#›</a:t>
            </a:fld>
            <a:endParaRPr lang="en-US"/>
          </a:p>
        </p:txBody>
      </p:sp>
    </p:spTree>
    <p:extLst>
      <p:ext uri="{BB962C8B-B14F-4D97-AF65-F5344CB8AC3E}">
        <p14:creationId xmlns:p14="http://schemas.microsoft.com/office/powerpoint/2010/main" val="147930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Presentation</a:t>
            </a:r>
            <a:endParaRPr lang="en-US" dirty="0"/>
          </a:p>
        </p:txBody>
      </p:sp>
      <p:sp>
        <p:nvSpPr>
          <p:cNvPr id="3" name="Subtitle 2"/>
          <p:cNvSpPr>
            <a:spLocks noGrp="1"/>
          </p:cNvSpPr>
          <p:nvPr>
            <p:ph type="subTitle" idx="1"/>
          </p:nvPr>
        </p:nvSpPr>
        <p:spPr/>
        <p:txBody>
          <a:bodyPr/>
          <a:lstStyle/>
          <a:p>
            <a:r>
              <a:rPr lang="en-US" dirty="0" smtClean="0">
                <a:solidFill>
                  <a:schemeClr val="tx1"/>
                </a:solidFill>
              </a:rPr>
              <a:t>LIN TANG</a:t>
            </a:r>
            <a:endParaRPr lang="en-US" dirty="0">
              <a:solidFill>
                <a:schemeClr val="tx1"/>
              </a:solidFill>
            </a:endParaRPr>
          </a:p>
        </p:txBody>
      </p:sp>
    </p:spTree>
    <p:extLst>
      <p:ext uri="{BB962C8B-B14F-4D97-AF65-F5344CB8AC3E}">
        <p14:creationId xmlns:p14="http://schemas.microsoft.com/office/powerpoint/2010/main" val="326367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2</a:t>
            </a:r>
            <a:endParaRPr lang="zh-CN" altLang="en-US" dirty="0"/>
          </a:p>
        </p:txBody>
      </p:sp>
      <p:sp>
        <p:nvSpPr>
          <p:cNvPr id="5" name="矩形 4"/>
          <p:cNvSpPr/>
          <p:nvPr/>
        </p:nvSpPr>
        <p:spPr>
          <a:xfrm>
            <a:off x="2373085" y="4934635"/>
            <a:ext cx="4572000" cy="646331"/>
          </a:xfrm>
          <a:prstGeom prst="rect">
            <a:avLst/>
          </a:prstGeom>
        </p:spPr>
        <p:txBody>
          <a:bodyPr>
            <a:spAutoFit/>
          </a:bodyPr>
          <a:lstStyle/>
          <a:p>
            <a:pPr algn="just">
              <a:spcAft>
                <a:spcPts val="0"/>
              </a:spcAft>
            </a:pPr>
            <a:r>
              <a:rPr lang="en-US" altLang="zh-CN" kern="100" dirty="0">
                <a:latin typeface="Calibri" panose="020F0502020204030204" pitchFamily="34" charset="0"/>
                <a:cs typeface="Times New Roman" panose="02020603050405020304" pitchFamily="18" charset="0"/>
              </a:rPr>
              <a:t>B</a:t>
            </a:r>
            <a:r>
              <a:rPr lang="en-US" altLang="zh-CN" kern="100" dirty="0" smtClean="0">
                <a:latin typeface="Calibri" panose="020F0502020204030204" pitchFamily="34" charset="0"/>
                <a:cs typeface="Times New Roman" panose="02020603050405020304" pitchFamily="18" charset="0"/>
              </a:rPr>
              <a:t>oth </a:t>
            </a:r>
            <a:r>
              <a:rPr lang="en-US" altLang="zh-CN" kern="100" dirty="0">
                <a:latin typeface="Calibri" panose="020F0502020204030204" pitchFamily="34" charset="0"/>
                <a:cs typeface="Times New Roman" panose="02020603050405020304" pitchFamily="18" charset="0"/>
              </a:rPr>
              <a:t>of these two models predict Clinton is the winner.</a:t>
            </a:r>
            <a:endParaRPr lang="zh-CN" altLang="zh-CN" kern="100" dirty="0">
              <a:latin typeface="Calibri" panose="020F0502020204030204" pitchFamily="34" charset="0"/>
              <a:cs typeface="Times New Roman" panose="02020603050405020304" pitchFamily="18" charset="0"/>
            </a:endParaRPr>
          </a:p>
        </p:txBody>
      </p:sp>
      <p:pic>
        <p:nvPicPr>
          <p:cNvPr id="7" name="内容占位符 6"/>
          <p:cNvPicPr>
            <a:picLocks noGrp="1"/>
          </p:cNvPicPr>
          <p:nvPr>
            <p:ph idx="1"/>
          </p:nvPr>
        </p:nvPicPr>
        <p:blipFill>
          <a:blip r:embed="rId2"/>
          <a:stretch>
            <a:fillRect/>
          </a:stretch>
        </p:blipFill>
        <p:spPr>
          <a:xfrm>
            <a:off x="748937" y="1584187"/>
            <a:ext cx="7937863" cy="2918145"/>
          </a:xfrm>
          <a:prstGeom prst="rect">
            <a:avLst/>
          </a:prstGeom>
        </p:spPr>
      </p:pic>
    </p:spTree>
    <p:extLst>
      <p:ext uri="{BB962C8B-B14F-4D97-AF65-F5344CB8AC3E}">
        <p14:creationId xmlns:p14="http://schemas.microsoft.com/office/powerpoint/2010/main" val="41636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Approach </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en-US" altLang="zh-CN" sz="2400" dirty="0"/>
              <a:t>As we do not know the result of this election now, all of our data is training data, we actually do not have testing data. So we need to perform cross validation, using part of our training data as testing data (validation data</a:t>
            </a:r>
            <a:r>
              <a:rPr lang="en-US" altLang="zh-CN" sz="2400" dirty="0" smtClean="0"/>
              <a:t>)</a:t>
            </a:r>
          </a:p>
          <a:p>
            <a:endParaRPr lang="en-US" altLang="zh-CN" sz="2400" dirty="0"/>
          </a:p>
          <a:p>
            <a:r>
              <a:rPr lang="en-US" altLang="zh-CN" sz="2400" dirty="0" smtClean="0"/>
              <a:t>Outcome: 1 or 0</a:t>
            </a:r>
            <a:endParaRPr lang="zh-CN" altLang="en-US" sz="2400" dirty="0"/>
          </a:p>
        </p:txBody>
      </p:sp>
    </p:spTree>
    <p:extLst>
      <p:ext uri="{BB962C8B-B14F-4D97-AF65-F5344CB8AC3E}">
        <p14:creationId xmlns:p14="http://schemas.microsoft.com/office/powerpoint/2010/main" val="367228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Approach 3</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Follow the following steps to perform the 5-fold cross validation:</a:t>
            </a:r>
            <a:endParaRPr lang="zh-CN" altLang="zh-CN" dirty="0"/>
          </a:p>
          <a:p>
            <a:pPr lvl="0"/>
            <a:r>
              <a:rPr lang="en-US" altLang="zh-CN" dirty="0"/>
              <a:t>Split the training data set into equally 5-folds</a:t>
            </a:r>
            <a:endParaRPr lang="zh-CN" altLang="zh-CN" dirty="0"/>
          </a:p>
          <a:p>
            <a:pPr lvl="0"/>
            <a:r>
              <a:rPr lang="en-US" altLang="zh-CN" dirty="0"/>
              <a:t>Use one of the folds as validation data and all of the other 4 folds as training data</a:t>
            </a:r>
            <a:endParaRPr lang="zh-CN" altLang="zh-CN" dirty="0"/>
          </a:p>
          <a:p>
            <a:pPr lvl="0"/>
            <a:r>
              <a:rPr lang="en-US" altLang="zh-CN" dirty="0"/>
              <a:t>Train our two models on the training data and test on the validation data, record the results</a:t>
            </a:r>
            <a:endParaRPr lang="zh-CN" altLang="zh-CN" dirty="0"/>
          </a:p>
          <a:p>
            <a:pPr lvl="0"/>
            <a:r>
              <a:rPr lang="en-US" altLang="zh-CN" dirty="0"/>
              <a:t>Combine all the results into one result and compare it with the true outcome (outcome field in whole data set) and do it for two models.</a:t>
            </a:r>
            <a:endParaRPr lang="zh-CN" altLang="zh-CN" dirty="0"/>
          </a:p>
          <a:p>
            <a:pPr lvl="0"/>
            <a:r>
              <a:rPr lang="en-US" altLang="zh-CN" dirty="0"/>
              <a:t>Compute the precisions.</a:t>
            </a:r>
            <a:endParaRPr lang="zh-CN" altLang="zh-CN" dirty="0"/>
          </a:p>
          <a:p>
            <a:endParaRPr lang="zh-CN" altLang="en-US" dirty="0"/>
          </a:p>
        </p:txBody>
      </p:sp>
    </p:spTree>
    <p:extLst>
      <p:ext uri="{BB962C8B-B14F-4D97-AF65-F5344CB8AC3E}">
        <p14:creationId xmlns:p14="http://schemas.microsoft.com/office/powerpoint/2010/main" val="1568406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3</a:t>
            </a:r>
            <a:endParaRPr lang="zh-CN" altLang="en-US" dirty="0"/>
          </a:p>
        </p:txBody>
      </p:sp>
      <p:pic>
        <p:nvPicPr>
          <p:cNvPr id="5" name="内容占位符 4"/>
          <p:cNvPicPr>
            <a:picLocks noGrp="1"/>
          </p:cNvPicPr>
          <p:nvPr>
            <p:ph idx="1"/>
          </p:nvPr>
        </p:nvPicPr>
        <p:blipFill>
          <a:blip r:embed="rId2"/>
          <a:stretch>
            <a:fillRect/>
          </a:stretch>
        </p:blipFill>
        <p:spPr>
          <a:xfrm>
            <a:off x="1967200" y="1542533"/>
            <a:ext cx="5435086" cy="1923478"/>
          </a:xfrm>
          <a:prstGeom prst="rect">
            <a:avLst/>
          </a:prstGeom>
        </p:spPr>
      </p:pic>
      <p:pic>
        <p:nvPicPr>
          <p:cNvPr id="6" name="图片 5"/>
          <p:cNvPicPr/>
          <p:nvPr/>
        </p:nvPicPr>
        <p:blipFill>
          <a:blip r:embed="rId3"/>
          <a:stretch>
            <a:fillRect/>
          </a:stretch>
        </p:blipFill>
        <p:spPr>
          <a:xfrm>
            <a:off x="1792377" y="3882844"/>
            <a:ext cx="6062754" cy="1664516"/>
          </a:xfrm>
          <a:prstGeom prst="rect">
            <a:avLst/>
          </a:prstGeom>
        </p:spPr>
      </p:pic>
    </p:spTree>
    <p:extLst>
      <p:ext uri="{BB962C8B-B14F-4D97-AF65-F5344CB8AC3E}">
        <p14:creationId xmlns:p14="http://schemas.microsoft.com/office/powerpoint/2010/main" val="183443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Approach </a:t>
            </a:r>
            <a:r>
              <a:rPr lang="en-US" altLang="zh-CN" dirty="0" smtClean="0"/>
              <a:t>4</a:t>
            </a:r>
            <a:endParaRPr lang="zh-CN" altLang="en-US" dirty="0"/>
          </a:p>
        </p:txBody>
      </p:sp>
      <p:sp>
        <p:nvSpPr>
          <p:cNvPr id="3" name="内容占位符 2"/>
          <p:cNvSpPr>
            <a:spLocks noGrp="1"/>
          </p:cNvSpPr>
          <p:nvPr>
            <p:ph idx="1"/>
          </p:nvPr>
        </p:nvSpPr>
        <p:spPr/>
        <p:txBody>
          <a:bodyPr/>
          <a:lstStyle/>
          <a:p>
            <a:r>
              <a:rPr lang="en-US" altLang="zh-CN" dirty="0"/>
              <a:t>Precision</a:t>
            </a:r>
            <a:r>
              <a:rPr lang="en-US" altLang="zh-CN" dirty="0" smtClean="0"/>
              <a:t>:</a:t>
            </a:r>
          </a:p>
          <a:p>
            <a:pPr>
              <a:buFont typeface="Arial" panose="020B0604020202020204" pitchFamily="34" charset="0"/>
              <a:buChar char="•"/>
            </a:pPr>
            <a:r>
              <a:rPr lang="en-US" altLang="zh-CN" dirty="0" smtClean="0"/>
              <a:t>Error </a:t>
            </a:r>
            <a:r>
              <a:rPr lang="en-US" altLang="zh-CN" dirty="0" smtClean="0"/>
              <a:t>rate:</a:t>
            </a:r>
          </a:p>
          <a:p>
            <a:r>
              <a:rPr lang="en-US" altLang="zh-CN" dirty="0" smtClean="0"/>
              <a:t>Accuracy:</a:t>
            </a:r>
          </a:p>
          <a:p>
            <a:r>
              <a:rPr lang="en-US" altLang="zh-CN" dirty="0" smtClean="0"/>
              <a:t>Recall</a:t>
            </a:r>
          </a:p>
          <a:p>
            <a:r>
              <a:rPr lang="en-US" altLang="zh-CN" dirty="0" smtClean="0"/>
              <a:t>T value</a:t>
            </a:r>
          </a:p>
          <a:p>
            <a:endParaRPr lang="zh-CN" altLang="zh-CN" dirty="0"/>
          </a:p>
          <a:p>
            <a:endParaRPr lang="zh-CN" altLang="zh-CN" dirty="0"/>
          </a:p>
          <a:p>
            <a:endParaRPr lang="zh-CN" altLang="zh-CN" dirty="0"/>
          </a:p>
          <a:p>
            <a:endParaRPr lang="zh-CN" altLang="en-US" dirty="0"/>
          </a:p>
        </p:txBody>
      </p:sp>
      <p:pic>
        <p:nvPicPr>
          <p:cNvPr id="5" name="图片 4"/>
          <p:cNvPicPr/>
          <p:nvPr/>
        </p:nvPicPr>
        <p:blipFill>
          <a:blip r:embed="rId2"/>
          <a:stretch>
            <a:fillRect/>
          </a:stretch>
        </p:blipFill>
        <p:spPr>
          <a:xfrm>
            <a:off x="2829559" y="1710849"/>
            <a:ext cx="1742440" cy="466090"/>
          </a:xfrm>
          <a:prstGeom prst="rect">
            <a:avLst/>
          </a:prstGeom>
        </p:spPr>
      </p:pic>
      <p:pic>
        <p:nvPicPr>
          <p:cNvPr id="20" name="图片 19"/>
          <p:cNvPicPr/>
          <p:nvPr/>
        </p:nvPicPr>
        <p:blipFill>
          <a:blip r:embed="rId3"/>
          <a:stretch>
            <a:fillRect/>
          </a:stretch>
        </p:blipFill>
        <p:spPr>
          <a:xfrm>
            <a:off x="2829559" y="2359501"/>
            <a:ext cx="1542415" cy="418465"/>
          </a:xfrm>
          <a:prstGeom prst="rect">
            <a:avLst/>
          </a:prstGeom>
        </p:spPr>
      </p:pic>
      <p:pic>
        <p:nvPicPr>
          <p:cNvPr id="22" name="图片 21"/>
          <p:cNvPicPr/>
          <p:nvPr/>
        </p:nvPicPr>
        <p:blipFill>
          <a:blip r:embed="rId4"/>
          <a:stretch>
            <a:fillRect/>
          </a:stretch>
        </p:blipFill>
        <p:spPr>
          <a:xfrm>
            <a:off x="3017064" y="2943860"/>
            <a:ext cx="1390015" cy="485140"/>
          </a:xfrm>
          <a:prstGeom prst="rect">
            <a:avLst/>
          </a:prstGeom>
        </p:spPr>
      </p:pic>
      <p:pic>
        <p:nvPicPr>
          <p:cNvPr id="23" name="图片 22"/>
          <p:cNvPicPr/>
          <p:nvPr/>
        </p:nvPicPr>
        <p:blipFill>
          <a:blip r:embed="rId5"/>
          <a:stretch>
            <a:fillRect/>
          </a:stretch>
        </p:blipFill>
        <p:spPr>
          <a:xfrm>
            <a:off x="2891471" y="3557985"/>
            <a:ext cx="1618615" cy="494665"/>
          </a:xfrm>
          <a:prstGeom prst="rect">
            <a:avLst/>
          </a:prstGeom>
        </p:spPr>
      </p:pic>
      <p:pic>
        <p:nvPicPr>
          <p:cNvPr id="24" name="图片 23"/>
          <p:cNvPicPr/>
          <p:nvPr/>
        </p:nvPicPr>
        <p:blipFill>
          <a:blip r:embed="rId6"/>
          <a:stretch>
            <a:fillRect/>
          </a:stretch>
        </p:blipFill>
        <p:spPr>
          <a:xfrm>
            <a:off x="491080" y="4635863"/>
            <a:ext cx="2047240" cy="599440"/>
          </a:xfrm>
          <a:prstGeom prst="rect">
            <a:avLst/>
          </a:prstGeom>
        </p:spPr>
      </p:pic>
      <p:pic>
        <p:nvPicPr>
          <p:cNvPr id="25" name="图片 24"/>
          <p:cNvPicPr/>
          <p:nvPr/>
        </p:nvPicPr>
        <p:blipFill>
          <a:blip r:embed="rId7"/>
          <a:stretch>
            <a:fillRect/>
          </a:stretch>
        </p:blipFill>
        <p:spPr>
          <a:xfrm>
            <a:off x="839151" y="5382055"/>
            <a:ext cx="4104640" cy="475615"/>
          </a:xfrm>
          <a:prstGeom prst="rect">
            <a:avLst/>
          </a:prstGeom>
        </p:spPr>
      </p:pic>
    </p:spTree>
    <p:extLst>
      <p:ext uri="{BB962C8B-B14F-4D97-AF65-F5344CB8AC3E}">
        <p14:creationId xmlns:p14="http://schemas.microsoft.com/office/powerpoint/2010/main" val="144925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Approach 4</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600" dirty="0" smtClean="0"/>
              <a:t>	As </a:t>
            </a:r>
            <a:r>
              <a:rPr lang="en-US" altLang="zh-CN" sz="1600" dirty="0"/>
              <a:t>we mentions in problem 3, we record all result of every fold, here is the five confusion matrix tables of two models:</a:t>
            </a:r>
          </a:p>
          <a:p>
            <a:pPr marL="0" indent="0">
              <a:buNone/>
            </a:pPr>
            <a:r>
              <a:rPr lang="en-US" altLang="zh-CN" sz="1600" dirty="0" smtClean="0"/>
              <a:t>	We </a:t>
            </a:r>
            <a:r>
              <a:rPr lang="en-US" altLang="zh-CN" sz="1600" dirty="0"/>
              <a:t>use the function  to print matrix for every loop. The Odd number table is for model 1, the even number of table is for model two</a:t>
            </a:r>
            <a:r>
              <a:rPr lang="en-US" altLang="zh-CN" sz="1600" dirty="0" smtClean="0"/>
              <a:t>.</a:t>
            </a:r>
          </a:p>
          <a:p>
            <a:pPr marL="0" indent="0">
              <a:buNone/>
            </a:pPr>
            <a:r>
              <a:rPr lang="en-US" altLang="zh-CN" sz="1600" b="1" dirty="0" smtClean="0"/>
              <a:t>	Then </a:t>
            </a:r>
            <a:r>
              <a:rPr lang="en-US" altLang="zh-CN" sz="1600" b="1" dirty="0"/>
              <a:t>we use 00 as TP, 10 as FP, 01 as FN, 11 as TN</a:t>
            </a:r>
            <a:endParaRPr lang="zh-CN" altLang="zh-CN" sz="1600" dirty="0"/>
          </a:p>
          <a:p>
            <a:pPr marL="0" indent="0">
              <a:buNone/>
            </a:pPr>
            <a:endParaRPr lang="zh-CN" altLang="en-US" dirty="0"/>
          </a:p>
        </p:txBody>
      </p:sp>
      <p:pic>
        <p:nvPicPr>
          <p:cNvPr id="6" name="图片 5"/>
          <p:cNvPicPr>
            <a:picLocks noChangeAspect="1"/>
          </p:cNvPicPr>
          <p:nvPr/>
        </p:nvPicPr>
        <p:blipFill>
          <a:blip r:embed="rId2"/>
          <a:stretch>
            <a:fillRect/>
          </a:stretch>
        </p:blipFill>
        <p:spPr>
          <a:xfrm>
            <a:off x="744807" y="3356109"/>
            <a:ext cx="1419048" cy="685714"/>
          </a:xfrm>
          <a:prstGeom prst="rect">
            <a:avLst/>
          </a:prstGeom>
        </p:spPr>
      </p:pic>
    </p:spTree>
    <p:extLst>
      <p:ext uri="{BB962C8B-B14F-4D97-AF65-F5344CB8AC3E}">
        <p14:creationId xmlns:p14="http://schemas.microsoft.com/office/powerpoint/2010/main" val="378936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4</a:t>
            </a:r>
            <a:endParaRPr lang="zh-CN" altLang="en-US" dirty="0"/>
          </a:p>
        </p:txBody>
      </p:sp>
      <p:pic>
        <p:nvPicPr>
          <p:cNvPr id="7" name="内容占位符 6"/>
          <p:cNvPicPr>
            <a:picLocks noGrp="1"/>
          </p:cNvPicPr>
          <p:nvPr>
            <p:ph idx="1"/>
          </p:nvPr>
        </p:nvPicPr>
        <p:blipFill>
          <a:blip r:embed="rId2"/>
          <a:stretch>
            <a:fillRect/>
          </a:stretch>
        </p:blipFill>
        <p:spPr>
          <a:xfrm>
            <a:off x="238956" y="1306275"/>
            <a:ext cx="4590476" cy="2361905"/>
          </a:xfrm>
          <a:prstGeom prst="rect">
            <a:avLst/>
          </a:prstGeom>
        </p:spPr>
      </p:pic>
      <p:pic>
        <p:nvPicPr>
          <p:cNvPr id="8" name="图片 7"/>
          <p:cNvPicPr/>
          <p:nvPr/>
        </p:nvPicPr>
        <p:blipFill>
          <a:blip r:embed="rId3"/>
          <a:stretch>
            <a:fillRect/>
          </a:stretch>
        </p:blipFill>
        <p:spPr>
          <a:xfrm>
            <a:off x="4481959" y="1582840"/>
            <a:ext cx="4552315" cy="2085340"/>
          </a:xfrm>
          <a:prstGeom prst="rect">
            <a:avLst/>
          </a:prstGeom>
        </p:spPr>
      </p:pic>
      <p:pic>
        <p:nvPicPr>
          <p:cNvPr id="9" name="图片 8"/>
          <p:cNvPicPr/>
          <p:nvPr/>
        </p:nvPicPr>
        <p:blipFill>
          <a:blip r:embed="rId4"/>
          <a:stretch>
            <a:fillRect/>
          </a:stretch>
        </p:blipFill>
        <p:spPr>
          <a:xfrm>
            <a:off x="457200" y="3955597"/>
            <a:ext cx="5274310" cy="744220"/>
          </a:xfrm>
          <a:prstGeom prst="rect">
            <a:avLst/>
          </a:prstGeom>
        </p:spPr>
      </p:pic>
      <p:pic>
        <p:nvPicPr>
          <p:cNvPr id="10" name="图片 9"/>
          <p:cNvPicPr/>
          <p:nvPr/>
        </p:nvPicPr>
        <p:blipFill>
          <a:blip r:embed="rId5"/>
          <a:stretch>
            <a:fillRect/>
          </a:stretch>
        </p:blipFill>
        <p:spPr>
          <a:xfrm>
            <a:off x="457200" y="4924845"/>
            <a:ext cx="4628515" cy="656590"/>
          </a:xfrm>
          <a:prstGeom prst="rect">
            <a:avLst/>
          </a:prstGeom>
        </p:spPr>
      </p:pic>
    </p:spTree>
    <p:extLst>
      <p:ext uri="{BB962C8B-B14F-4D97-AF65-F5344CB8AC3E}">
        <p14:creationId xmlns:p14="http://schemas.microsoft.com/office/powerpoint/2010/main" val="1136434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 4</a:t>
            </a:r>
            <a:endParaRPr lang="zh-CN" altLang="en-US" dirty="0"/>
          </a:p>
        </p:txBody>
      </p:sp>
      <p:sp>
        <p:nvSpPr>
          <p:cNvPr id="3" name="内容占位符 2"/>
          <p:cNvSpPr>
            <a:spLocks noGrp="1"/>
          </p:cNvSpPr>
          <p:nvPr>
            <p:ph idx="1"/>
          </p:nvPr>
        </p:nvSpPr>
        <p:spPr/>
        <p:txBody>
          <a:bodyPr>
            <a:normAutofit/>
          </a:bodyPr>
          <a:lstStyle/>
          <a:p>
            <a:r>
              <a:rPr lang="en-US" altLang="zh-CN" sz="1400" dirty="0"/>
              <a:t>We want to see does one of the model better than the other with 5% significance level. The sig/2 = 0.025, and the </a:t>
            </a:r>
            <a:r>
              <a:rPr lang="en-US" altLang="zh-CN" sz="1400" dirty="0" err="1"/>
              <a:t>df</a:t>
            </a:r>
            <a:r>
              <a:rPr lang="en-US" altLang="zh-CN" sz="1400" dirty="0"/>
              <a:t> = 4. And our t value is -47.52 &lt; -2.776. Then our value of t lies in the rejection region, within the distribution’s tails. This means that we can reject the null hypothesis that the means of M1 and M2 are the same and conclude that there is a statistically significant difference between the two models. So, we go back to look at the precision values, error rate values and accuracy values, Model 1 have a higher precision and lower error rate. </a:t>
            </a:r>
            <a:r>
              <a:rPr lang="en-US" altLang="zh-CN" sz="1400" dirty="0">
                <a:solidFill>
                  <a:srgbClr val="FF0000"/>
                </a:solidFill>
              </a:rPr>
              <a:t>So the Random Forest model is better than Logistic regression model.</a:t>
            </a:r>
          </a:p>
          <a:p>
            <a:endParaRPr lang="zh-CN" altLang="en-US" dirty="0"/>
          </a:p>
        </p:txBody>
      </p:sp>
      <p:pic>
        <p:nvPicPr>
          <p:cNvPr id="4" name="图片 3"/>
          <p:cNvPicPr/>
          <p:nvPr/>
        </p:nvPicPr>
        <p:blipFill>
          <a:blip r:embed="rId2"/>
          <a:stretch>
            <a:fillRect/>
          </a:stretch>
        </p:blipFill>
        <p:spPr>
          <a:xfrm>
            <a:off x="1725839" y="3165657"/>
            <a:ext cx="5274310" cy="2338070"/>
          </a:xfrm>
          <a:prstGeom prst="rect">
            <a:avLst/>
          </a:prstGeom>
        </p:spPr>
      </p:pic>
    </p:spTree>
    <p:extLst>
      <p:ext uri="{BB962C8B-B14F-4D97-AF65-F5344CB8AC3E}">
        <p14:creationId xmlns:p14="http://schemas.microsoft.com/office/powerpoint/2010/main" val="2521579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Environment</a:t>
            </a:r>
            <a:endParaRPr lang="en-US" dirty="0"/>
          </a:p>
        </p:txBody>
      </p:sp>
      <p:sp>
        <p:nvSpPr>
          <p:cNvPr id="3" name="Content Placeholder 2"/>
          <p:cNvSpPr>
            <a:spLocks noGrp="1"/>
          </p:cNvSpPr>
          <p:nvPr>
            <p:ph idx="1"/>
          </p:nvPr>
        </p:nvSpPr>
        <p:spPr/>
        <p:txBody>
          <a:bodyPr/>
          <a:lstStyle/>
          <a:p>
            <a:r>
              <a:rPr lang="en-US" dirty="0" smtClean="0"/>
              <a:t>Software: </a:t>
            </a:r>
            <a:r>
              <a:rPr lang="en-US" dirty="0" err="1" smtClean="0"/>
              <a:t>RGui</a:t>
            </a:r>
            <a:endParaRPr lang="en-US" dirty="0"/>
          </a:p>
        </p:txBody>
      </p:sp>
    </p:spTree>
    <p:extLst>
      <p:ext uri="{BB962C8B-B14F-4D97-AF65-F5344CB8AC3E}">
        <p14:creationId xmlns:p14="http://schemas.microsoft.com/office/powerpoint/2010/main" val="648956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to use the functions which are already contained in R language</a:t>
            </a:r>
          </a:p>
          <a:p>
            <a:r>
              <a:rPr lang="en-US" dirty="0" smtClean="0"/>
              <a:t>Decide which dataset is useful</a:t>
            </a:r>
          </a:p>
          <a:p>
            <a:endParaRPr lang="en-US" dirty="0" smtClean="0"/>
          </a:p>
          <a:p>
            <a:r>
              <a:rPr lang="en-US" dirty="0" smtClean="0"/>
              <a:t>Use the knowledge I learned in class in the real world</a:t>
            </a:r>
          </a:p>
          <a:p>
            <a:endParaRPr lang="en-US" dirty="0" smtClean="0"/>
          </a:p>
          <a:p>
            <a:r>
              <a:rPr lang="en-US" dirty="0" smtClean="0"/>
              <a:t>There should be a way to use more predictors to do the result analysis.</a:t>
            </a:r>
          </a:p>
        </p:txBody>
      </p:sp>
    </p:spTree>
    <p:extLst>
      <p:ext uri="{BB962C8B-B14F-4D97-AF65-F5344CB8AC3E}">
        <p14:creationId xmlns:p14="http://schemas.microsoft.com/office/powerpoint/2010/main" val="58241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Statements</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a:t>1. 	What are the trends of the polls over time (by month).</a:t>
            </a:r>
            <a:endParaRPr lang="zh-CN" altLang="zh-CN" dirty="0"/>
          </a:p>
          <a:p>
            <a:r>
              <a:rPr lang="en-US" altLang="zh-CN" dirty="0"/>
              <a:t>2. 	Build two different models (M1 and M2) to predict who is going to be the likely winner. </a:t>
            </a:r>
            <a:endParaRPr lang="zh-CN" altLang="zh-CN" dirty="0"/>
          </a:p>
          <a:p>
            <a:r>
              <a:rPr lang="en-US" altLang="zh-CN" dirty="0"/>
              <a:t>3. 	Using the given dataset to augment the election results with ground truth and perform 5-fold cross validation. </a:t>
            </a:r>
            <a:endParaRPr lang="zh-CN" altLang="zh-CN" dirty="0"/>
          </a:p>
          <a:p>
            <a:r>
              <a:rPr lang="en-US" altLang="zh-CN" dirty="0"/>
              <a:t>4. 	Based on 3, perform 5-fold cross validation and compute precision of M1 and M2. Does one of the model better than the other with 5% significance level?</a:t>
            </a:r>
            <a:endParaRPr lang="en-US" dirty="0"/>
          </a:p>
        </p:txBody>
      </p:sp>
    </p:spTree>
    <p:extLst>
      <p:ext uri="{BB962C8B-B14F-4D97-AF65-F5344CB8AC3E}">
        <p14:creationId xmlns:p14="http://schemas.microsoft.com/office/powerpoint/2010/main" val="61598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Approach 1</a:t>
            </a:r>
            <a:endParaRPr lang="en-US" dirty="0"/>
          </a:p>
        </p:txBody>
      </p:sp>
      <p:sp>
        <p:nvSpPr>
          <p:cNvPr id="3" name="Content Placeholder 2"/>
          <p:cNvSpPr>
            <a:spLocks noGrp="1"/>
          </p:cNvSpPr>
          <p:nvPr>
            <p:ph idx="1"/>
          </p:nvPr>
        </p:nvSpPr>
        <p:spPr/>
        <p:txBody>
          <a:bodyPr/>
          <a:lstStyle/>
          <a:p>
            <a:r>
              <a:rPr lang="en-US" dirty="0" smtClean="0"/>
              <a:t>C</a:t>
            </a:r>
            <a:r>
              <a:rPr lang="en-US" altLang="zh-CN" dirty="0" smtClean="0"/>
              <a:t>alculate the mean value of </a:t>
            </a:r>
            <a:r>
              <a:rPr lang="en-US" altLang="zh-CN" dirty="0" err="1" smtClean="0"/>
              <a:t>adjpoll</a:t>
            </a:r>
            <a:r>
              <a:rPr lang="en-US" altLang="zh-CN" dirty="0" smtClean="0"/>
              <a:t> by month</a:t>
            </a:r>
          </a:p>
          <a:p>
            <a:r>
              <a:rPr lang="en-US" dirty="0" smtClean="0"/>
              <a:t>Use </a:t>
            </a:r>
            <a:r>
              <a:rPr lang="en-US" dirty="0" err="1" smtClean="0"/>
              <a:t>ggplot</a:t>
            </a:r>
            <a:r>
              <a:rPr lang="en-US" dirty="0" smtClean="0"/>
              <a:t> to present visualization.</a:t>
            </a:r>
          </a:p>
          <a:p>
            <a:pPr marL="0" indent="0">
              <a:buNone/>
            </a:pPr>
            <a:endParaRPr lang="en-US" dirty="0"/>
          </a:p>
        </p:txBody>
      </p:sp>
    </p:spTree>
    <p:extLst>
      <p:ext uri="{BB962C8B-B14F-4D97-AF65-F5344CB8AC3E}">
        <p14:creationId xmlns:p14="http://schemas.microsoft.com/office/powerpoint/2010/main" val="4794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 1</a:t>
            </a:r>
            <a:endParaRPr lang="zh-CN" altLang="en-US" dirty="0"/>
          </a:p>
        </p:txBody>
      </p:sp>
      <p:pic>
        <p:nvPicPr>
          <p:cNvPr id="4" name="内容占位符 3"/>
          <p:cNvPicPr>
            <a:picLocks noGrp="1" noChangeAspect="1"/>
          </p:cNvPicPr>
          <p:nvPr>
            <p:ph idx="1"/>
          </p:nvPr>
        </p:nvPicPr>
        <p:blipFill>
          <a:blip r:embed="rId2"/>
          <a:stretch>
            <a:fillRect/>
          </a:stretch>
        </p:blipFill>
        <p:spPr>
          <a:xfrm>
            <a:off x="2384661" y="1600200"/>
            <a:ext cx="4374677" cy="4525963"/>
          </a:xfrm>
          <a:prstGeom prst="rect">
            <a:avLst/>
          </a:prstGeom>
        </p:spPr>
      </p:pic>
    </p:spTree>
    <p:extLst>
      <p:ext uri="{BB962C8B-B14F-4D97-AF65-F5344CB8AC3E}">
        <p14:creationId xmlns:p14="http://schemas.microsoft.com/office/powerpoint/2010/main" val="144787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 1</a:t>
            </a:r>
            <a:endParaRPr lang="zh-CN" altLang="en-US" dirty="0"/>
          </a:p>
        </p:txBody>
      </p:sp>
      <p:pic>
        <p:nvPicPr>
          <p:cNvPr id="4" name="内容占位符 3"/>
          <p:cNvPicPr>
            <a:picLocks noGrp="1"/>
          </p:cNvPicPr>
          <p:nvPr>
            <p:ph idx="1"/>
          </p:nvPr>
        </p:nvPicPr>
        <p:blipFill>
          <a:blip r:embed="rId2"/>
          <a:stretch>
            <a:fillRect/>
          </a:stretch>
        </p:blipFill>
        <p:spPr>
          <a:xfrm>
            <a:off x="3415822" y="1600200"/>
            <a:ext cx="2312355" cy="4525963"/>
          </a:xfrm>
          <a:prstGeom prst="rect">
            <a:avLst/>
          </a:prstGeom>
        </p:spPr>
      </p:pic>
    </p:spTree>
    <p:extLst>
      <p:ext uri="{BB962C8B-B14F-4D97-AF65-F5344CB8AC3E}">
        <p14:creationId xmlns:p14="http://schemas.microsoft.com/office/powerpoint/2010/main" val="54876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Approach </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dirty="0" smtClean="0"/>
              <a:t>Do </a:t>
            </a:r>
            <a:r>
              <a:rPr lang="en-US" altLang="zh-CN" dirty="0"/>
              <a:t>not consider Johnson and </a:t>
            </a:r>
            <a:r>
              <a:rPr lang="en-US" altLang="zh-CN" dirty="0" err="1" smtClean="0"/>
              <a:t>Mcmullin</a:t>
            </a:r>
            <a:endParaRPr lang="en-US" altLang="zh-CN" dirty="0" smtClean="0"/>
          </a:p>
          <a:p>
            <a:r>
              <a:rPr lang="en-US" altLang="zh-CN" dirty="0" smtClean="0"/>
              <a:t>Model</a:t>
            </a:r>
            <a:r>
              <a:rPr lang="en-US" altLang="zh-CN" dirty="0"/>
              <a:t>: Random Forest and Logistic </a:t>
            </a:r>
            <a:r>
              <a:rPr lang="en-US" altLang="zh-CN" dirty="0" smtClean="0"/>
              <a:t>Regression</a:t>
            </a:r>
          </a:p>
          <a:p>
            <a:r>
              <a:rPr lang="en-US" altLang="zh-CN" dirty="0"/>
              <a:t>Outcome is a binary </a:t>
            </a:r>
            <a:r>
              <a:rPr lang="en-US" altLang="zh-CN" dirty="0" smtClean="0"/>
              <a:t>value</a:t>
            </a:r>
          </a:p>
          <a:p>
            <a:pPr marL="0" indent="0">
              <a:buNone/>
            </a:pPr>
            <a:r>
              <a:rPr lang="en-US" altLang="zh-CN" sz="1800" dirty="0" smtClean="0"/>
              <a:t>	First </a:t>
            </a:r>
            <a:r>
              <a:rPr lang="en-US" altLang="zh-CN" sz="1800" dirty="0"/>
              <a:t>encode 1 if Clinton is the winner, and 0 if Trump is the winner. Thus, we have a binary outcome</a:t>
            </a:r>
            <a:r>
              <a:rPr lang="en-US" altLang="zh-CN" dirty="0"/>
              <a:t>.</a:t>
            </a:r>
          </a:p>
          <a:p>
            <a:r>
              <a:rPr lang="en-US" altLang="zh-CN" dirty="0"/>
              <a:t>Predictors: </a:t>
            </a:r>
            <a:r>
              <a:rPr lang="en-US" altLang="zh-CN" dirty="0" err="1" smtClean="0"/>
              <a:t>Poll_wt</a:t>
            </a:r>
            <a:r>
              <a:rPr lang="en-US" altLang="zh-CN" dirty="0" smtClean="0"/>
              <a:t>, Grade, Population, </a:t>
            </a:r>
            <a:r>
              <a:rPr lang="en-US" altLang="zh-CN" dirty="0" err="1" smtClean="0"/>
              <a:t>Samplesize</a:t>
            </a:r>
            <a:r>
              <a:rPr lang="en-US" altLang="zh-CN" dirty="0" smtClean="0"/>
              <a:t>,</a:t>
            </a:r>
            <a:r>
              <a:rPr lang="en-US" altLang="zh-CN" dirty="0"/>
              <a:t> </a:t>
            </a:r>
            <a:r>
              <a:rPr lang="en-US" altLang="zh-CN" dirty="0" err="1" smtClean="0"/>
              <a:t>diffdays</a:t>
            </a:r>
            <a:r>
              <a:rPr lang="en-US" altLang="zh-CN" dirty="0" smtClean="0"/>
              <a:t>, </a:t>
            </a:r>
            <a:r>
              <a:rPr lang="en-US" altLang="zh-CN" dirty="0" err="1" smtClean="0"/>
              <a:t>collecteddays</a:t>
            </a:r>
            <a:endParaRPr lang="zh-CN" altLang="zh-CN" dirty="0"/>
          </a:p>
          <a:p>
            <a:endParaRPr lang="en-US" altLang="zh-CN" dirty="0"/>
          </a:p>
        </p:txBody>
      </p:sp>
    </p:spTree>
    <p:extLst>
      <p:ext uri="{BB962C8B-B14F-4D97-AF65-F5344CB8AC3E}">
        <p14:creationId xmlns:p14="http://schemas.microsoft.com/office/powerpoint/2010/main" val="95049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Approach 2</a:t>
            </a:r>
            <a:endParaRPr lang="zh-CN" altLang="en-US" dirty="0"/>
          </a:p>
        </p:txBody>
      </p:sp>
      <p:pic>
        <p:nvPicPr>
          <p:cNvPr id="4" name="内容占位符 3"/>
          <p:cNvPicPr>
            <a:picLocks noGrp="1"/>
          </p:cNvPicPr>
          <p:nvPr>
            <p:ph idx="1"/>
          </p:nvPr>
        </p:nvPicPr>
        <p:blipFill>
          <a:blip r:embed="rId2"/>
          <a:stretch>
            <a:fillRect/>
          </a:stretch>
        </p:blipFill>
        <p:spPr>
          <a:xfrm>
            <a:off x="1457714" y="2010800"/>
            <a:ext cx="6228571" cy="3704762"/>
          </a:xfrm>
          <a:prstGeom prst="rect">
            <a:avLst/>
          </a:prstGeom>
        </p:spPr>
      </p:pic>
    </p:spTree>
    <p:extLst>
      <p:ext uri="{BB962C8B-B14F-4D97-AF65-F5344CB8AC3E}">
        <p14:creationId xmlns:p14="http://schemas.microsoft.com/office/powerpoint/2010/main" val="157864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Approach 2</a:t>
            </a:r>
            <a:endParaRPr lang="zh-CN" altLang="en-US" dirty="0"/>
          </a:p>
        </p:txBody>
      </p:sp>
      <p:pic>
        <p:nvPicPr>
          <p:cNvPr id="5" name="内容占位符 4"/>
          <p:cNvPicPr>
            <a:picLocks noGrp="1"/>
          </p:cNvPicPr>
          <p:nvPr>
            <p:ph idx="1"/>
          </p:nvPr>
        </p:nvPicPr>
        <p:blipFill>
          <a:blip r:embed="rId2"/>
          <a:stretch>
            <a:fillRect/>
          </a:stretch>
        </p:blipFill>
        <p:spPr>
          <a:xfrm>
            <a:off x="1395809" y="1696515"/>
            <a:ext cx="6352381" cy="4333333"/>
          </a:xfrm>
          <a:prstGeom prst="rect">
            <a:avLst/>
          </a:prstGeom>
        </p:spPr>
      </p:pic>
    </p:spTree>
    <p:extLst>
      <p:ext uri="{BB962C8B-B14F-4D97-AF65-F5344CB8AC3E}">
        <p14:creationId xmlns:p14="http://schemas.microsoft.com/office/powerpoint/2010/main" val="20078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 Approach 2</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predictor </a:t>
            </a:r>
            <a:r>
              <a:rPr lang="en-US" altLang="zh-CN" b="1" dirty="0" err="1"/>
              <a:t>diffdays</a:t>
            </a:r>
            <a:r>
              <a:rPr lang="en-US" altLang="zh-CN" dirty="0"/>
              <a:t> is the days between </a:t>
            </a:r>
            <a:r>
              <a:rPr lang="en-US" altLang="zh-CN" dirty="0" err="1"/>
              <a:t>startdate</a:t>
            </a:r>
            <a:r>
              <a:rPr lang="en-US" altLang="zh-CN" dirty="0"/>
              <a:t> and </a:t>
            </a:r>
            <a:r>
              <a:rPr lang="en-US" altLang="zh-CN" dirty="0" err="1"/>
              <a:t>enddate</a:t>
            </a:r>
            <a:r>
              <a:rPr lang="en-US" altLang="zh-CN" dirty="0"/>
              <a:t>. </a:t>
            </a:r>
            <a:endParaRPr lang="zh-CN" altLang="zh-CN" dirty="0"/>
          </a:p>
          <a:p>
            <a:r>
              <a:rPr lang="en-US" altLang="zh-CN" dirty="0" smtClean="0"/>
              <a:t>The </a:t>
            </a:r>
            <a:r>
              <a:rPr lang="en-US" altLang="zh-CN" dirty="0"/>
              <a:t>predictor </a:t>
            </a:r>
            <a:r>
              <a:rPr lang="en-US" altLang="zh-CN" b="1" dirty="0" err="1"/>
              <a:t>collecteddays</a:t>
            </a:r>
            <a:r>
              <a:rPr lang="en-US" altLang="zh-CN" dirty="0"/>
              <a:t> is the days from the beginning day, because we can see time has effect on the votes (The later days’ poll weight are higher than the old days’ poll weight. Many of the older surveys have a poll weight of pretty much zero, meaning they are not being used at all in estimating current predictions). Trump seems has a rising trend in the later days.</a:t>
            </a:r>
            <a:endParaRPr lang="zh-CN" altLang="zh-CN" dirty="0"/>
          </a:p>
          <a:p>
            <a:endParaRPr lang="zh-CN" altLang="en-US" dirty="0"/>
          </a:p>
        </p:txBody>
      </p:sp>
    </p:spTree>
    <p:extLst>
      <p:ext uri="{BB962C8B-B14F-4D97-AF65-F5344CB8AC3E}">
        <p14:creationId xmlns:p14="http://schemas.microsoft.com/office/powerpoint/2010/main" val="3335470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TotalTime>
  <Words>511</Words>
  <Application>Microsoft Office PowerPoint</Application>
  <PresentationFormat>全屏显示(4:3)</PresentationFormat>
  <Paragraphs>61</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Arial</vt:lpstr>
      <vt:lpstr>Calibri</vt:lpstr>
      <vt:lpstr>Times New Roman</vt:lpstr>
      <vt:lpstr>Office Theme</vt:lpstr>
      <vt:lpstr>Final Project Presentation</vt:lpstr>
      <vt:lpstr>Problem Statements</vt:lpstr>
      <vt:lpstr>Solution Approach 1</vt:lpstr>
      <vt:lpstr>Result 1</vt:lpstr>
      <vt:lpstr>Result 1</vt:lpstr>
      <vt:lpstr>Solution Approach 2</vt:lpstr>
      <vt:lpstr>Solution Approach 2</vt:lpstr>
      <vt:lpstr>Solution Approach 2</vt:lpstr>
      <vt:lpstr>Solution Approach 2</vt:lpstr>
      <vt:lpstr>Result 2</vt:lpstr>
      <vt:lpstr>Solution Approach 3</vt:lpstr>
      <vt:lpstr>Solution Approach 3</vt:lpstr>
      <vt:lpstr>Result 3</vt:lpstr>
      <vt:lpstr>Solution Approach 4</vt:lpstr>
      <vt:lpstr>Solution Approach 4</vt:lpstr>
      <vt:lpstr>Result 4</vt:lpstr>
      <vt:lpstr>Result 4</vt:lpstr>
      <vt:lpstr>Programming Environment</vt:lpstr>
      <vt:lpstr>Conclusion</vt:lpstr>
    </vt:vector>
  </TitlesOfParts>
  <Company>UWT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Computer  Services</dc:creator>
  <cp:lastModifiedBy>kris tang</cp:lastModifiedBy>
  <cp:revision>11</cp:revision>
  <dcterms:created xsi:type="dcterms:W3CDTF">2016-12-01T16:49:04Z</dcterms:created>
  <dcterms:modified xsi:type="dcterms:W3CDTF">2016-12-14T23:22:07Z</dcterms:modified>
</cp:coreProperties>
</file>