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2CC58792-9700-D4F3-7541-2D4082C22A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228013" y="7938"/>
            <a:ext cx="3810000" cy="381000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05A42648-867A-4C29-E004-0102D0D0E26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08700" y="92075"/>
            <a:ext cx="6080125" cy="6080125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F3D4EC6B-E514-FB76-DAE6-0DB8142766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20">
            <a:extLst>
              <a:ext uri="{FF2B5EF4-FFF2-40B4-BE49-F238E27FC236}">
                <a16:creationId xmlns:a16="http://schemas.microsoft.com/office/drawing/2014/main" id="{7754C890-FC5B-05B8-D526-5285E6B58A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35838" y="31750"/>
            <a:ext cx="4852987" cy="4852988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22">
            <a:extLst>
              <a:ext uri="{FF2B5EF4-FFF2-40B4-BE49-F238E27FC236}">
                <a16:creationId xmlns:a16="http://schemas.microsoft.com/office/drawing/2014/main" id="{80E5102C-128E-1982-AFBA-5B2DABBD6E0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5425" y="609600"/>
            <a:ext cx="4343400" cy="4343400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A0800B4-468A-C2EC-E259-6DA213C9917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924573-A422-4D9D-8C56-105AA57540F5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47AF5B-2650-E4C3-B2C6-212F12C4FE3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700F1F0-4FD7-DE8D-01CB-2CEEF17C241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774957-C3CD-411A-97DF-68109B17BD2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4435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>
            <a:normAutofit/>
          </a:bodyPr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 noProof="0"/>
              <a:t>Kép beszúrásához kattintson az ikonra</a:t>
            </a:r>
            <a:endParaRPr lang="en-US" noProof="0"/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BDEE70-974B-9A95-6AAE-D12109AF527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4C3BA-27DA-45DF-8670-095F7C155440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98646F-6C0A-5F9E-010E-4B26A278D2D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759BC6-97F2-E10B-7AC9-DFD76A3CA17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E4F1-41FA-4F91-90C9-5E4DA90D67B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28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08FB-6AF1-F800-14B9-22F43A89977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BE8D2-F4D7-44CE-A58F-96AE87842E43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D53E-FDC6-3F7C-C655-E90AFCEACAA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BD55-71D9-BCFB-195F-E63C61DA6EF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F95A9-2603-4788-86DD-B882E458F09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91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A9FC569B-4B42-1CCE-ABA7-86727AFD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8128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hu-HU" sz="8000">
                <a:solidFill>
                  <a:srgbClr val="FFFFFF"/>
                </a:solidFill>
                <a:latin typeface="Century Gothic" panose="020B0502020202020204" pitchFamily="34" charset="0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1BB47C59-1DAA-BB37-5A80-43A6FCE4D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5413" y="27686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/>
            <a:r>
              <a:rPr lang="en-US" altLang="hu-HU" sz="8000">
                <a:solidFill>
                  <a:srgbClr val="FFFFFF"/>
                </a:solidFill>
                <a:latin typeface="Century Gothic" panose="020B0502020202020204" pitchFamily="34" charset="0"/>
              </a:rPr>
              <a:t>”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5FDE1B-DF06-1BA9-F33C-E19A008ED2B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D4CE28-CFF1-4DAF-8360-D657A728603F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91602F-F53E-9FDB-E996-39EF0D4C248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A5E176-7629-E1D9-CD7E-F51250D9CBC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E9E36C-83A5-49CD-A328-AFCA9085422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58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65D87-C243-1CB9-D1C2-8A36E780420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65C9C-2B1F-49F9-92A4-247DADC8477F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AD95-53B0-4451-24C0-239E2462088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C8FF8-EA30-473D-417B-6C28D20F6C9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00DB-F715-452E-BB70-354FA8D175F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52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8B8F2500-0A39-FA71-1161-9C6F28A14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8128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hu-HU" sz="8000">
                <a:solidFill>
                  <a:srgbClr val="FFFFFF"/>
                </a:solidFill>
                <a:latin typeface="Century Gothic" panose="020B0502020202020204" pitchFamily="34" charset="0"/>
              </a:rPr>
              <a:t>“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55E4E4EF-7BF2-F9F5-4512-7961B5001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5413" y="27686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/>
            <a:r>
              <a:rPr lang="en-US" altLang="hu-HU" sz="8000">
                <a:solidFill>
                  <a:srgbClr val="FFFFFF"/>
                </a:solidFill>
                <a:latin typeface="Century Gothic" panose="020B0502020202020204" pitchFamily="34" charset="0"/>
              </a:rPr>
              <a:t>”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41963D-59E0-0E5E-08CB-6D6CE7EA988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4FD188-FD9C-45B2-8B71-95D6ABDBD5F0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DECB85-81D4-CBDC-8E4F-BFC95D6E612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68E697-7B03-A219-5034-F8AE025E250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A601D2-64CB-4D5E-B3EC-3C916586DF4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2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317C22-E141-9870-338E-406466168CA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65CEC-A0E1-447B-B5FD-153B7C17A5F1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AA39BA-B06B-E1F2-CBEB-5EC5F39D230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6A768E-BD1F-EC80-15E5-515ACF4BDFC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28765-9139-4FC7-B6BF-B25E5DD6CAC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439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4402-E8A8-A09E-509B-F2BC2B098CB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8B2F4-7432-4C55-B00A-836683EA6A49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AE80-E657-0C57-77D1-AA4F5E9A345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582D-8EA7-4D43-99AE-9AB1B375D63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314B3-E7DE-46D7-A56A-86D2FB15538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92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FAA7-8057-8D88-425B-C1AAA4CB206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F1C97-3B0B-4914-B471-7C9D6DA00F3F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E10B-E050-F793-E8E5-A4FD34733CC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6A92-2ADB-ED80-D6AA-24684B3C1B9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9659F-7D2C-47D4-B45B-593543EB9EF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FD27-5C84-2FFE-419E-0C103714F60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6EAB9-8D75-4854-A0C4-43B3CEB61BB3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6233-4327-175C-03F5-17EC1B15A0A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FA344-36A5-937E-36D2-4994A8B3F8C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35F00-CBEF-447B-BE29-E2EFD9FE6A9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0961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CA0A-7D10-4017-51E6-57B36C473E5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483BC-031A-48C7-AF76-4F84B3725BC7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B396B-9812-20C6-DFCD-6B7CBC6E9D6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51E33-30BA-43CB-F2E3-A5C59582456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107F8-506D-4E83-AD1A-93772A3D039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123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F12A15-6E00-5424-40D3-449F9E26659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34B0F-0DC0-4466-98EA-D52F34757F83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3D5793-FFC1-9C94-1962-E18283E318B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CC5C-EA1C-04BF-CE12-815AD86161D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0F86-EB49-40F5-BF26-CDCC93022AA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5D8801-E33F-F94E-7B60-4C1B4E9AD7C6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A3A82-F11B-4C25-83AA-3E7789257DEF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3BDB95-DDBB-861F-0951-8A6734C5507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D60475-6357-43EA-C8CF-BD022C983E1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CFF80-EBE2-40A7-837C-4B03240544B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5B26D3A-1E00-4620-F2F4-A5E703372EB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0425-AC86-4AAA-A0C5-C97DA43A91AE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5496324-99F5-1F1B-E621-3A8BDDE983A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E1424-46AC-8427-994F-14641660D44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DA3A-1C9F-47F7-B649-98DB711A7AC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92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EEC2EB-283B-6EDB-6E95-95627CFAA7B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B019E-4E19-4CD9-9F25-C107DA6E845B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9ACB4C-D32D-0DA4-EDBA-C8DCB056FB5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E7BDEA-F1B7-C32F-D543-36C5EDA2630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C8E0C-50A4-42FC-8B30-EEE3E8A5572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0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4023FD-071C-3B19-19A6-2B9CB890872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5DEEF-6C2A-4B74-BD43-127B2679935E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F52C62-FFA7-82A4-A945-1685AE405C3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155137-A35D-4B52-6288-C52A7EB0D76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F1C4C-6926-4280-8606-C2B345EFFA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13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>
            <a:normAutofit/>
          </a:bodyPr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 noProof="0"/>
              <a:t>Kép beszúrásához kattintson az ikonra</a:t>
            </a:r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E8F115-2AE3-2143-60BF-9CAD2AB00DA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9FCC-CF8C-473D-BC91-9010EAB4DF3A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153330-7DFD-21BD-FD0E-6EB20D06311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C39499-EF26-EE60-ACE4-44C70BED79A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51FF4-F20B-47F9-A20F-2259B4A9CB5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17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F4F4F"/>
            </a:gs>
            <a:gs pos="100000">
              <a:srgbClr val="000000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A093A94E-22C3-7D47-6BBA-DD54A5F3B6A2}"/>
              </a:ext>
            </a:extLst>
          </p:cNvPr>
          <p:cNvGrpSpPr>
            <a:grpSpLocks/>
          </p:cNvGrpSpPr>
          <p:nvPr/>
        </p:nvGrpSpPr>
        <p:grpSpPr bwMode="auto">
          <a:xfrm>
            <a:off x="9207500" y="2963863"/>
            <a:ext cx="2981325" cy="3208337"/>
            <a:chOff x="9206965" y="2963332"/>
            <a:chExt cx="2981858" cy="3208868"/>
          </a:xfrm>
        </p:grpSpPr>
        <p:cxnSp>
          <p:nvCxnSpPr>
            <p:cNvPr id="1032" name="Straight Connector 7">
              <a:extLst>
                <a:ext uri="{FF2B5EF4-FFF2-40B4-BE49-F238E27FC236}">
                  <a16:creationId xmlns:a16="http://schemas.microsoft.com/office/drawing/2014/main" id="{147E5F53-7329-22DD-C733-0C84F69518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traight Connector 8">
              <a:extLst>
                <a:ext uri="{FF2B5EF4-FFF2-40B4-BE49-F238E27FC236}">
                  <a16:creationId xmlns:a16="http://schemas.microsoft.com/office/drawing/2014/main" id="{E170D796-C086-E1EF-E7DE-B767AA0A84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9">
              <a:extLst>
                <a:ext uri="{FF2B5EF4-FFF2-40B4-BE49-F238E27FC236}">
                  <a16:creationId xmlns:a16="http://schemas.microsoft.com/office/drawing/2014/main" id="{5948D8F7-2B17-A3AF-2784-EF02B88037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10">
              <a:extLst>
                <a:ext uri="{FF2B5EF4-FFF2-40B4-BE49-F238E27FC236}">
                  <a16:creationId xmlns:a16="http://schemas.microsoft.com/office/drawing/2014/main" id="{2F4D3D54-7CD9-3838-069B-5339C7C247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11">
              <a:extLst>
                <a:ext uri="{FF2B5EF4-FFF2-40B4-BE49-F238E27FC236}">
                  <a16:creationId xmlns:a16="http://schemas.microsoft.com/office/drawing/2014/main" id="{DF9AB146-DBDB-821F-6217-48C7261217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7681D3C-E146-297E-F213-BDBB4E5E48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13" y="4487863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EB65E51-B082-5AB5-9F1B-17E6EFEC9F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4213" y="685800"/>
            <a:ext cx="8534400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  <a:endParaRPr lang="en-US" altLang="hu-HU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CB9BFE2-655C-0424-A098-8F1073D85B8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904413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 smtClean="0">
                <a:solidFill>
                  <a:srgbClr val="571701"/>
                </a:solidFill>
                <a:uFillTx/>
                <a:latin typeface="Century Gothic"/>
              </a:defRPr>
            </a:lvl1pPr>
          </a:lstStyle>
          <a:p>
            <a:pPr>
              <a:defRPr/>
            </a:pPr>
            <a:fld id="{CC9B2BC6-56AB-4EB1-974B-5F2BF99CF00D}" type="datetime1">
              <a:rPr/>
              <a:pPr>
                <a:defRPr/>
              </a:pPr>
              <a:t>2/22/2024</a:t>
            </a:fld>
            <a:endParaRPr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9576771-2CD6-117E-175C-758E3F5938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4213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571701"/>
                </a:solidFill>
                <a:uFillTx/>
                <a:latin typeface="Century Gothic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1E4791B-B724-1B1B-B3A4-164F45E7EAC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3000" cy="669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 smtClean="0">
                <a:solidFill>
                  <a:srgbClr val="571701"/>
                </a:solidFill>
                <a:uFillTx/>
                <a:latin typeface="Century Gothic"/>
              </a:defRPr>
            </a:lvl1pPr>
          </a:lstStyle>
          <a:p>
            <a:pPr>
              <a:defRPr/>
            </a:pPr>
            <a:fld id="{9FBB9ACB-BB09-4B74-A7A6-19A39767FF3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4" r:id="rId12"/>
    <p:sldLayoutId id="2147483679" r:id="rId13"/>
    <p:sldLayoutId id="2147483685" r:id="rId14"/>
    <p:sldLayoutId id="2147483680" r:id="rId15"/>
    <p:sldLayoutId id="2147483681" r:id="rId16"/>
    <p:sldLayoutId id="2147483682" r:id="rId17"/>
  </p:sldLayoutIdLst>
  <p:transition spd="slow"/>
  <p:txStyles>
    <p:titleStyle>
      <a:lvl1pPr algn="l" defTabSz="457200" rtl="0" eaLnBrk="0" fontAlgn="base">
        <a:spcBef>
          <a:spcPct val="0"/>
        </a:spcBef>
        <a:spcAft>
          <a:spcPct val="0"/>
        </a:spcAft>
        <a:defRPr lang="hu-HU" sz="3600" kern="1200" cap="all">
          <a:solidFill>
            <a:srgbClr val="FFFFFF"/>
          </a:solidFill>
          <a:latin typeface="Century Gothic"/>
        </a:defRPr>
      </a:lvl1pPr>
      <a:lvl2pPr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entury Gothic" panose="020B0502020202020204" pitchFamily="34" charset="0"/>
        </a:defRPr>
      </a:lvl2pPr>
      <a:lvl3pPr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entury Gothic" panose="020B0502020202020204" pitchFamily="34" charset="0"/>
        </a:defRPr>
      </a:lvl3pPr>
      <a:lvl4pPr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entury Gothic" panose="020B0502020202020204" pitchFamily="34" charset="0"/>
        </a:defRPr>
      </a:lvl4pPr>
      <a:lvl5pPr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entury Gothic" panose="020B0502020202020204" pitchFamily="34" charset="0"/>
        </a:defRPr>
      </a:lvl5pPr>
      <a:lvl6pPr marL="457200"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entury Gothic" panose="020B0502020202020204" pitchFamily="34" charset="0"/>
        </a:defRPr>
      </a:lvl6pPr>
      <a:lvl7pPr marL="914400"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entury Gothic" panose="020B0502020202020204" pitchFamily="34" charset="0"/>
        </a:defRPr>
      </a:lvl7pPr>
      <a:lvl8pPr marL="1371600"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entury Gothic" panose="020B0502020202020204" pitchFamily="34" charset="0"/>
        </a:defRPr>
      </a:lvl8pPr>
      <a:lvl9pPr marL="1828800"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entury Gothic" panose="020B0502020202020204" pitchFamily="34" charset="0"/>
        </a:defRPr>
      </a:lvl9pPr>
    </p:titleStyle>
    <p:bodyStyle>
      <a:lvl1pPr marL="285750" indent="-285750" algn="l" defTabSz="457200" rtl="0" eaLnBrk="0" fontAlgn="base"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anose="05040102010807070707" pitchFamily="18" charset="2"/>
        <a:buChar char=""/>
        <a:defRPr lang="hu-HU" sz="2000" kern="1200">
          <a:solidFill>
            <a:srgbClr val="FFFFFF"/>
          </a:solidFill>
          <a:latin typeface="Century Gothic"/>
        </a:defRPr>
      </a:lvl1pPr>
      <a:lvl2pPr marL="742950" lvl="1" indent="-285750" algn="l" defTabSz="457200" rtl="0" eaLnBrk="0" fontAlgn="base"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anose="05040102010807070707" pitchFamily="18" charset="2"/>
        <a:buChar char=""/>
        <a:defRPr lang="hu-HU" kern="1200">
          <a:solidFill>
            <a:srgbClr val="FFFFFF"/>
          </a:solidFill>
          <a:latin typeface="Century Gothic"/>
        </a:defRPr>
      </a:lvl2pPr>
      <a:lvl3pPr marL="1200150" lvl="2" indent="-285750" algn="l" defTabSz="457200" rtl="0" eaLnBrk="0" fontAlgn="base"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anose="05040102010807070707" pitchFamily="18" charset="2"/>
        <a:buChar char=""/>
        <a:defRPr lang="hu-HU" sz="1600" kern="1200">
          <a:solidFill>
            <a:srgbClr val="FFFFFF"/>
          </a:solidFill>
          <a:latin typeface="Century Gothic"/>
        </a:defRPr>
      </a:lvl3pPr>
      <a:lvl4pPr marL="1543050" lvl="3" indent="-171450" algn="l" defTabSz="457200" rtl="0" eaLnBrk="0" fontAlgn="base"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anose="05040102010807070707" pitchFamily="18" charset="2"/>
        <a:buChar char=""/>
        <a:defRPr lang="hu-HU" sz="1400" kern="1200">
          <a:solidFill>
            <a:srgbClr val="FFFFFF"/>
          </a:solidFill>
          <a:latin typeface="Century Gothic"/>
        </a:defRPr>
      </a:lvl4pPr>
      <a:lvl5pPr marL="2000250" lvl="4" indent="-171450" algn="l" defTabSz="457200" rtl="0" eaLnBrk="0" fontAlgn="base"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anose="05040102010807070707" pitchFamily="18" charset="2"/>
        <a:buChar char=""/>
        <a:defRPr lang="hu-HU" sz="1400" kern="1200">
          <a:solidFill>
            <a:srgbClr val="FFFFFF"/>
          </a:solidFill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869548F-559D-5245-2C8D-0A76BEB2C22F}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0">
            <a:gsLst>
              <a:gs pos="0">
                <a:srgbClr val="4F4F4F"/>
              </a:gs>
              <a:gs pos="100000">
                <a:srgbClr val="000000"/>
              </a:gs>
            </a:gsLst>
            <a:lin ang="612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hu-HU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123" name="Group 9">
            <a:extLst>
              <a:ext uri="{FF2B5EF4-FFF2-40B4-BE49-F238E27FC236}">
                <a16:creationId xmlns:a16="http://schemas.microsoft.com/office/drawing/2014/main" id="{615D3A9E-9723-6078-107D-57BB5EB0CDCD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420813"/>
            <a:ext cx="4416425" cy="4751387"/>
            <a:chOff x="7773030" y="1420236"/>
            <a:chExt cx="4415784" cy="4751964"/>
          </a:xfrm>
        </p:grpSpPr>
        <p:cxnSp>
          <p:nvCxnSpPr>
            <p:cNvPr id="5126" name="Straight Connector 10">
              <a:extLst>
                <a:ext uri="{FF2B5EF4-FFF2-40B4-BE49-F238E27FC236}">
                  <a16:creationId xmlns:a16="http://schemas.microsoft.com/office/drawing/2014/main" id="{5336A0B5-F066-E334-9A50-D00A6407C2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837048" y="1420236"/>
              <a:ext cx="1351766" cy="1351767"/>
            </a:xfrm>
            <a:prstGeom prst="straightConnector1">
              <a:avLst/>
            </a:prstGeom>
            <a:noFill/>
            <a:ln w="9528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7" name="Straight Connector 11">
              <a:extLst>
                <a:ext uri="{FF2B5EF4-FFF2-40B4-BE49-F238E27FC236}">
                  <a16:creationId xmlns:a16="http://schemas.microsoft.com/office/drawing/2014/main" id="{7AF756EC-5E8D-5AE4-1596-0768D79CBD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3030" y="1756416"/>
              <a:ext cx="4415784" cy="4415784"/>
            </a:xfrm>
            <a:prstGeom prst="straightConnector1">
              <a:avLst/>
            </a:prstGeom>
            <a:noFill/>
            <a:ln w="9528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8" name="Straight Connector 12">
              <a:extLst>
                <a:ext uri="{FF2B5EF4-FFF2-40B4-BE49-F238E27FC236}">
                  <a16:creationId xmlns:a16="http://schemas.microsoft.com/office/drawing/2014/main" id="{0DF50DF3-9EB8-8282-7FC4-1ABFEB41B4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380271" y="1896685"/>
              <a:ext cx="2808543" cy="2808552"/>
            </a:xfrm>
            <a:prstGeom prst="straightConnector1">
              <a:avLst/>
            </a:prstGeom>
            <a:noFill/>
            <a:ln w="9528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9" name="Straight Connector 13">
              <a:extLst>
                <a:ext uri="{FF2B5EF4-FFF2-40B4-BE49-F238E27FC236}">
                  <a16:creationId xmlns:a16="http://schemas.microsoft.com/office/drawing/2014/main" id="{EC21450C-E5B2-49EF-7379-57E45BDCC3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603604" y="1668651"/>
              <a:ext cx="2585210" cy="2585210"/>
            </a:xfrm>
            <a:prstGeom prst="straightConnector1">
              <a:avLst/>
            </a:prstGeom>
            <a:noFill/>
            <a:ln w="28575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0" name="Straight Connector 14">
              <a:extLst>
                <a:ext uri="{FF2B5EF4-FFF2-40B4-BE49-F238E27FC236}">
                  <a16:creationId xmlns:a16="http://schemas.microsoft.com/office/drawing/2014/main" id="{4BB479BC-1EDB-81DD-00B9-6610EE2AA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308095" y="2485979"/>
              <a:ext cx="1880719" cy="1880729"/>
            </a:xfrm>
            <a:prstGeom prst="straightConnector1">
              <a:avLst/>
            </a:prstGeom>
            <a:noFill/>
            <a:ln w="28575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Cím 1">
            <a:extLst>
              <a:ext uri="{FF2B5EF4-FFF2-40B4-BE49-F238E27FC236}">
                <a16:creationId xmlns:a16="http://schemas.microsoft.com/office/drawing/2014/main" id="{0C85C764-75EE-DCED-41A6-CCE7E3684F7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13" y="685800"/>
            <a:ext cx="8420100" cy="2971800"/>
          </a:xfrm>
        </p:spPr>
        <p:txBody>
          <a:bodyPr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t>Könyvtár</a:t>
            </a:r>
          </a:p>
        </p:txBody>
      </p:sp>
      <p:sp>
        <p:nvSpPr>
          <p:cNvPr id="5125" name="Alcím 2">
            <a:extLst>
              <a:ext uri="{FF2B5EF4-FFF2-40B4-BE49-F238E27FC236}">
                <a16:creationId xmlns:a16="http://schemas.microsoft.com/office/drawing/2014/main" id="{0A70B4B5-012F-7DD4-7718-51E1436A36DD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84213" y="3843338"/>
            <a:ext cx="6400800" cy="1947862"/>
          </a:xfrm>
        </p:spPr>
        <p:txBody>
          <a:bodyPr/>
          <a:lstStyle/>
          <a:p>
            <a:pPr eaLnBrk="1"/>
            <a:r>
              <a:rPr altLang="hu-HU">
                <a:latin typeface="Century Gothic" panose="020B0502020202020204" pitchFamily="34" charset="0"/>
              </a:rPr>
              <a:t>Készítette Glonczi Tamás és Kulcsár Dénes.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artalom helye 2">
            <a:extLst>
              <a:ext uri="{FF2B5EF4-FFF2-40B4-BE49-F238E27FC236}">
                <a16:creationId xmlns:a16="http://schemas.microsoft.com/office/drawing/2014/main" id="{6A48D787-9148-B348-FE22-55A3D2B49DC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>
              <a:lnSpc>
                <a:spcPct val="90000"/>
              </a:lnSpc>
            </a:pPr>
            <a:r>
              <a:rPr altLang="hu-HU" sz="1900">
                <a:latin typeface="Century Gothic" panose="020B0502020202020204" pitchFamily="34" charset="0"/>
              </a:rPr>
              <a:t>Program egyszerű működése lehetővé teszi hogy a könyvtárban:</a:t>
            </a:r>
          </a:p>
          <a:p>
            <a:pPr lvl="1" eaLnBrk="1">
              <a:lnSpc>
                <a:spcPct val="90000"/>
              </a:lnSpc>
            </a:pPr>
            <a:r>
              <a:rPr altLang="hu-HU" sz="1700">
                <a:latin typeface="Century Gothic" panose="020B0502020202020204" pitchFamily="34" charset="0"/>
              </a:rPr>
              <a:t>Gyorsan keressük meg a könyvet amit keresünk</a:t>
            </a:r>
          </a:p>
          <a:p>
            <a:pPr lvl="1" eaLnBrk="1">
              <a:lnSpc>
                <a:spcPct val="90000"/>
              </a:lnSpc>
            </a:pPr>
            <a:r>
              <a:rPr altLang="hu-HU" sz="1700">
                <a:latin typeface="Century Gothic" panose="020B0502020202020204" pitchFamily="34" charset="0"/>
              </a:rPr>
              <a:t>Könyveket könnyen hozzáadjunk könyveket vagy távolítsunk el</a:t>
            </a:r>
          </a:p>
          <a:p>
            <a:pPr lvl="1" eaLnBrk="1">
              <a:lnSpc>
                <a:spcPct val="90000"/>
              </a:lnSpc>
            </a:pPr>
            <a:r>
              <a:rPr altLang="hu-HU" sz="1700">
                <a:latin typeface="Century Gothic" panose="020B0502020202020204" pitchFamily="34" charset="0"/>
              </a:rPr>
              <a:t>Megnézhetjük hogy a könyvtárban milyen könyvek vannak</a:t>
            </a:r>
          </a:p>
          <a:p>
            <a:pPr lvl="1" eaLnBrk="1">
              <a:lnSpc>
                <a:spcPct val="90000"/>
              </a:lnSpc>
            </a:pPr>
            <a:r>
              <a:rPr altLang="hu-HU" sz="1700">
                <a:latin typeface="Century Gothic" panose="020B0502020202020204" pitchFamily="34" charset="0"/>
              </a:rPr>
              <a:t>A könyveknek láthatjuk:</a:t>
            </a:r>
          </a:p>
          <a:p>
            <a:pPr lvl="2" eaLnBrk="1">
              <a:lnSpc>
                <a:spcPct val="90000"/>
              </a:lnSpc>
            </a:pPr>
            <a:r>
              <a:rPr altLang="hu-HU" sz="1500">
                <a:latin typeface="Century Gothic" panose="020B0502020202020204" pitchFamily="34" charset="0"/>
              </a:rPr>
              <a:t>A címét</a:t>
            </a:r>
          </a:p>
          <a:p>
            <a:pPr lvl="2" eaLnBrk="1">
              <a:lnSpc>
                <a:spcPct val="90000"/>
              </a:lnSpc>
            </a:pPr>
            <a:r>
              <a:rPr altLang="hu-HU" sz="1500">
                <a:latin typeface="Century Gothic" panose="020B0502020202020204" pitchFamily="34" charset="0"/>
              </a:rPr>
              <a:t>Oldalszámát</a:t>
            </a:r>
          </a:p>
          <a:p>
            <a:pPr lvl="2" eaLnBrk="1">
              <a:lnSpc>
                <a:spcPct val="90000"/>
              </a:lnSpc>
            </a:pPr>
            <a:r>
              <a:rPr altLang="hu-HU" sz="1500">
                <a:latin typeface="Century Gothic" panose="020B0502020202020204" pitchFamily="34" charset="0"/>
              </a:rPr>
              <a:t>Szerzőjét</a:t>
            </a:r>
          </a:p>
          <a:p>
            <a:pPr lvl="2" eaLnBrk="1">
              <a:lnSpc>
                <a:spcPct val="90000"/>
              </a:lnSpc>
            </a:pPr>
            <a:r>
              <a:rPr altLang="hu-HU" sz="1500">
                <a:latin typeface="Century Gothic" panose="020B0502020202020204" pitchFamily="34" charset="0"/>
              </a:rPr>
              <a:t>Műfaját</a:t>
            </a:r>
          </a:p>
          <a:p>
            <a:pPr lvl="2" eaLnBrk="1">
              <a:lnSpc>
                <a:spcPct val="90000"/>
              </a:lnSpc>
            </a:pPr>
            <a:r>
              <a:rPr altLang="hu-HU" sz="1500">
                <a:latin typeface="Century Gothic" panose="020B0502020202020204" pitchFamily="34" charset="0"/>
              </a:rPr>
              <a:t>És helyét a könyvtárban </a:t>
            </a:r>
          </a:p>
          <a:p>
            <a:pPr lvl="1" eaLnBrk="1">
              <a:lnSpc>
                <a:spcPct val="90000"/>
              </a:lnSpc>
            </a:pPr>
            <a:endParaRPr altLang="hu-HU" sz="170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DC52713-C2BA-7DEA-FED8-792F418D8FC3}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0">
            <a:gsLst>
              <a:gs pos="0">
                <a:srgbClr val="4F4F4F"/>
              </a:gs>
              <a:gs pos="100000">
                <a:srgbClr val="000000"/>
              </a:gs>
            </a:gsLst>
            <a:lin ang="612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hu-HU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171" name="Group 9">
            <a:extLst>
              <a:ext uri="{FF2B5EF4-FFF2-40B4-BE49-F238E27FC236}">
                <a16:creationId xmlns:a16="http://schemas.microsoft.com/office/drawing/2014/main" id="{81BA54B3-E10C-23C1-9688-B0D795AB7B04}"/>
              </a:ext>
            </a:extLst>
          </p:cNvPr>
          <p:cNvGrpSpPr>
            <a:grpSpLocks/>
          </p:cNvGrpSpPr>
          <p:nvPr/>
        </p:nvGrpSpPr>
        <p:grpSpPr bwMode="auto">
          <a:xfrm>
            <a:off x="9207500" y="2963863"/>
            <a:ext cx="2981325" cy="3208337"/>
            <a:chOff x="9206965" y="2963332"/>
            <a:chExt cx="2981858" cy="3208868"/>
          </a:xfrm>
        </p:grpSpPr>
        <p:cxnSp>
          <p:nvCxnSpPr>
            <p:cNvPr id="7174" name="Straight Connector 10">
              <a:extLst>
                <a:ext uri="{FF2B5EF4-FFF2-40B4-BE49-F238E27FC236}">
                  <a16:creationId xmlns:a16="http://schemas.microsoft.com/office/drawing/2014/main" id="{1373FFC0-2831-B3B8-E401-2AD1C30A9B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5" name="Straight Connector 11">
              <a:extLst>
                <a:ext uri="{FF2B5EF4-FFF2-40B4-BE49-F238E27FC236}">
                  <a16:creationId xmlns:a16="http://schemas.microsoft.com/office/drawing/2014/main" id="{046AC251-5135-78E6-B3E8-A162194FC4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6" name="Straight Connector 12">
              <a:extLst>
                <a:ext uri="{FF2B5EF4-FFF2-40B4-BE49-F238E27FC236}">
                  <a16:creationId xmlns:a16="http://schemas.microsoft.com/office/drawing/2014/main" id="{A1AC5FD3-5930-5BF3-4E3B-D89EA6DC73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7" name="Straight Connector 13">
              <a:extLst>
                <a:ext uri="{FF2B5EF4-FFF2-40B4-BE49-F238E27FC236}">
                  <a16:creationId xmlns:a16="http://schemas.microsoft.com/office/drawing/2014/main" id="{81C6D866-7A12-F0E9-6D6F-F60CB13C91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8" name="Straight Connector 14">
              <a:extLst>
                <a:ext uri="{FF2B5EF4-FFF2-40B4-BE49-F238E27FC236}">
                  <a16:creationId xmlns:a16="http://schemas.microsoft.com/office/drawing/2014/main" id="{FE7B7E9C-35FF-337D-7768-7DD28D7AE2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A1401D">
                  <a:alpha val="7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72" name="Tartalom helye 2">
            <a:extLst>
              <a:ext uri="{FF2B5EF4-FFF2-40B4-BE49-F238E27FC236}">
                <a16:creationId xmlns:a16="http://schemas.microsoft.com/office/drawing/2014/main" id="{6A879F5D-69CE-C3BC-4A35-62DB6DBD396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52400" y="593725"/>
            <a:ext cx="4083050" cy="808038"/>
          </a:xfrm>
        </p:spPr>
        <p:txBody>
          <a:bodyPr/>
          <a:lstStyle/>
          <a:p>
            <a:pPr eaLnBrk="1"/>
            <a:r>
              <a:rPr altLang="hu-HU">
                <a:latin typeface="Century Gothic" panose="020B0502020202020204" pitchFamily="34" charset="0"/>
              </a:rPr>
              <a:t>Miért a mi programunk?</a:t>
            </a:r>
          </a:p>
        </p:txBody>
      </p:sp>
      <p:sp>
        <p:nvSpPr>
          <p:cNvPr id="7173" name="Szövegdoboz 3">
            <a:extLst>
              <a:ext uri="{FF2B5EF4-FFF2-40B4-BE49-F238E27FC236}">
                <a16:creationId xmlns:a16="http://schemas.microsoft.com/office/drawing/2014/main" id="{0E5E64BA-6550-146D-7AC1-BEF53DE1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2435225"/>
            <a:ext cx="56530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Programunk gyors és megbízható</a:t>
            </a:r>
          </a:p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Tesztek során minden fellépő hibát javítottunk</a:t>
            </a:r>
          </a:p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Használata egyszerű</a:t>
            </a:r>
          </a:p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A megkérdezett felhasználók összesen  értékelése 9,5/10</a:t>
            </a:r>
          </a:p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Időt spórol a programunk használatával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artalom helye 2">
            <a:extLst>
              <a:ext uri="{FF2B5EF4-FFF2-40B4-BE49-F238E27FC236}">
                <a16:creationId xmlns:a16="http://schemas.microsoft.com/office/drawing/2014/main" id="{0FB4945C-3009-E4F0-113D-786599A9DC2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917575" y="357188"/>
            <a:ext cx="3346450" cy="1200150"/>
          </a:xfrm>
        </p:spPr>
        <p:txBody>
          <a:bodyPr/>
          <a:lstStyle/>
          <a:p>
            <a:pPr marL="0" indent="0" eaLnBrk="1">
              <a:buFont typeface="Wingdings 3" panose="05040102010807070707" pitchFamily="18" charset="2"/>
              <a:buNone/>
            </a:pPr>
            <a:r>
              <a:rPr altLang="hu-HU">
                <a:latin typeface="Century Gothic" panose="020B0502020202020204" pitchFamily="34" charset="0"/>
              </a:rPr>
              <a:t>Pár értékelés: </a:t>
            </a:r>
          </a:p>
        </p:txBody>
      </p:sp>
      <p:sp>
        <p:nvSpPr>
          <p:cNvPr id="3" name="Szövegdoboz 4">
            <a:extLst>
              <a:ext uri="{FF2B5EF4-FFF2-40B4-BE49-F238E27FC236}">
                <a16:creationId xmlns:a16="http://schemas.microsoft.com/office/drawing/2014/main" id="{991DE758-E532-A312-D08A-800BBEBDF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819150"/>
            <a:ext cx="61055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 b="1">
                <a:solidFill>
                  <a:srgbClr val="ECECEC"/>
                </a:solidFill>
                <a:latin typeface="Söhne"/>
              </a:rPr>
              <a:t>Katalin</a:t>
            </a:r>
            <a:r>
              <a:rPr lang="hu-HU" altLang="hu-HU">
                <a:solidFill>
                  <a:srgbClr val="ECECEC"/>
                </a:solidFill>
                <a:latin typeface="Söhne"/>
              </a:rPr>
              <a:t>: Fantasztikus program! Imádtam, hogy könnyen megtaláltam a kedvenc könyveimet a könyvtárban. A kereső funkció gyors és hatékony volt, így nem vesztegettem el felesleges időt. A hozzáadás és törlés funkciók is egyszerűek és intuitívak voltak. Minden könyvtárban ilyen Kellene!</a:t>
            </a:r>
            <a:endParaRPr lang="hu-HU" altLang="hu-HU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CD140F37-69C6-3BF2-CF75-212CFB647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349500"/>
            <a:ext cx="6107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 b="1">
                <a:solidFill>
                  <a:srgbClr val="ECECEC"/>
                </a:solidFill>
                <a:latin typeface="Söhne"/>
              </a:rPr>
              <a:t>Péter</a:t>
            </a:r>
            <a:r>
              <a:rPr lang="hu-HU" altLang="hu-HU">
                <a:solidFill>
                  <a:srgbClr val="ECECEC"/>
                </a:solidFill>
                <a:latin typeface="Söhne"/>
              </a:rPr>
              <a:t>: "Ez a program igazi életmentő! Rendszeresen látogatok a könyvtárba, és mindig nehézségeim voltak a kereséssel. De mostantól könnyedén megtalálom a keresett könyveket egyetlen kattintással.</a:t>
            </a:r>
            <a:endParaRPr lang="hu-HU" altLang="hu-HU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zövegdoboz 8">
            <a:extLst>
              <a:ext uri="{FF2B5EF4-FFF2-40B4-BE49-F238E27FC236}">
                <a16:creationId xmlns:a16="http://schemas.microsoft.com/office/drawing/2014/main" id="{6D2949B6-E98C-2852-3CF4-DA614CC79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3603625"/>
            <a:ext cx="61071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 b="1">
                <a:solidFill>
                  <a:srgbClr val="ECECEC"/>
                </a:solidFill>
                <a:latin typeface="Söhne"/>
              </a:rPr>
              <a:t>Mária</a:t>
            </a:r>
            <a:r>
              <a:rPr lang="hu-HU" altLang="hu-HU">
                <a:solidFill>
                  <a:srgbClr val="ECECEC"/>
                </a:solidFill>
                <a:latin typeface="Söhne"/>
              </a:rPr>
              <a:t>: "Nagyon elégedett vagyok ezzel a programmal! Már régóta várunk egy olyan megoldást, amely segít nekünk könnyen navigálni a könyvtárban lévő könyvek között. Ez a program minden elvárásomat felülmúlta. Az egyszerű kezelőfelület és a gyors reakcióidő valóban kiválóvá teszi</a:t>
            </a:r>
            <a:endParaRPr lang="hu-HU" altLang="hu-HU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zövegdoboz 10">
            <a:extLst>
              <a:ext uri="{FF2B5EF4-FFF2-40B4-BE49-F238E27FC236}">
                <a16:creationId xmlns:a16="http://schemas.microsoft.com/office/drawing/2014/main" id="{3AE56D3F-B9FC-DBB5-DA06-97E5F91A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5133975"/>
            <a:ext cx="61071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buSzPct val="100000"/>
              <a:buFont typeface="Arial" panose="020B0604020202020204" pitchFamily="34" charset="0"/>
              <a:buChar char="•"/>
            </a:pPr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hu-HU" altLang="hu-HU" b="1">
                <a:solidFill>
                  <a:srgbClr val="ECECEC"/>
                </a:solidFill>
                <a:latin typeface="Söhne"/>
              </a:rPr>
              <a:t>Krisztina, a könyvtáros</a:t>
            </a:r>
            <a:r>
              <a:rPr lang="hu-HU" altLang="hu-HU">
                <a:solidFill>
                  <a:srgbClr val="ECECEC"/>
                </a:solidFill>
                <a:latin typeface="Söhne"/>
              </a:rPr>
              <a:t>: Ez a program valóságos életmentő a könyvtári munkában! Gyors és hatékony keresés, könnyű kezelhetőség, és a könyvállomány könnyű számontartása mind-mind lehetővé teszi, hogy hatékonyan szolgálhassam ki a könyvtár látogatóit. Csak ajánlani tudom minden könyvtárosnak!</a:t>
            </a:r>
            <a:endParaRPr lang="hu-HU" altLang="hu-HU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artalom helye 2">
            <a:extLst>
              <a:ext uri="{FF2B5EF4-FFF2-40B4-BE49-F238E27FC236}">
                <a16:creationId xmlns:a16="http://schemas.microsoft.com/office/drawing/2014/main" id="{15E8F3C9-31B9-BE14-1A83-0F1346C4797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0" y="0"/>
            <a:ext cx="6361113" cy="1030288"/>
          </a:xfrm>
        </p:spPr>
        <p:txBody>
          <a:bodyPr/>
          <a:lstStyle/>
          <a:p>
            <a:pPr eaLnBrk="1"/>
            <a:r>
              <a:rPr altLang="hu-HU">
                <a:latin typeface="Century Gothic" panose="020B0502020202020204" pitchFamily="34" charset="0"/>
              </a:rPr>
              <a:t>Program rövid bemutatása:</a:t>
            </a:r>
          </a:p>
        </p:txBody>
      </p:sp>
      <p:pic>
        <p:nvPicPr>
          <p:cNvPr id="3" name="Kép 4">
            <a:extLst>
              <a:ext uri="{FF2B5EF4-FFF2-40B4-BE49-F238E27FC236}">
                <a16:creationId xmlns:a16="http://schemas.microsoft.com/office/drawing/2014/main" id="{7384372B-0D42-73F9-3A15-1991F7AF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03188"/>
            <a:ext cx="3378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ép 6">
            <a:extLst>
              <a:ext uri="{FF2B5EF4-FFF2-40B4-BE49-F238E27FC236}">
                <a16:creationId xmlns:a16="http://schemas.microsoft.com/office/drawing/2014/main" id="{7E098CA5-0BA3-985B-4D21-0F6E3C9D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968500"/>
            <a:ext cx="4930775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Kép 8">
            <a:extLst>
              <a:ext uri="{FF2B5EF4-FFF2-40B4-BE49-F238E27FC236}">
                <a16:creationId xmlns:a16="http://schemas.microsoft.com/office/drawing/2014/main" id="{56A8CEE5-6BBE-DDDA-3C34-596E6F773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3962400"/>
            <a:ext cx="414655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Kép 10">
            <a:extLst>
              <a:ext uri="{FF2B5EF4-FFF2-40B4-BE49-F238E27FC236}">
                <a16:creationId xmlns:a16="http://schemas.microsoft.com/office/drawing/2014/main" id="{0B8CC6A4-0E90-CEED-ACC4-A53D10ED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829300"/>
            <a:ext cx="6591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zövegdoboz 11">
            <a:extLst>
              <a:ext uri="{FF2B5EF4-FFF2-40B4-BE49-F238E27FC236}">
                <a16:creationId xmlns:a16="http://schemas.microsoft.com/office/drawing/2014/main" id="{2A774F6B-F870-4D36-2419-8271024A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19685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1.Opció:</a:t>
            </a:r>
          </a:p>
        </p:txBody>
      </p:sp>
      <p:sp>
        <p:nvSpPr>
          <p:cNvPr id="8" name="Szövegdoboz 13">
            <a:extLst>
              <a:ext uri="{FF2B5EF4-FFF2-40B4-BE49-F238E27FC236}">
                <a16:creationId xmlns:a16="http://schemas.microsoft.com/office/drawing/2014/main" id="{BE81EB72-FAF0-0759-108A-62EDC8AD9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4017963"/>
            <a:ext cx="1258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2.Opció:</a:t>
            </a:r>
          </a:p>
        </p:txBody>
      </p:sp>
      <p:sp>
        <p:nvSpPr>
          <p:cNvPr id="9" name="Szövegdoboz 15">
            <a:extLst>
              <a:ext uri="{FF2B5EF4-FFF2-40B4-BE49-F238E27FC236}">
                <a16:creationId xmlns:a16="http://schemas.microsoft.com/office/drawing/2014/main" id="{3697E47E-B7E7-C697-0F55-A1E01AFFD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5830888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3.Opció:</a:t>
            </a:r>
          </a:p>
        </p:txBody>
      </p:sp>
      <p:sp>
        <p:nvSpPr>
          <p:cNvPr id="10" name="Szövegdoboz 17">
            <a:extLst>
              <a:ext uri="{FF2B5EF4-FFF2-40B4-BE49-F238E27FC236}">
                <a16:creationId xmlns:a16="http://schemas.microsoft.com/office/drawing/2014/main" id="{DE5F8D92-A7C4-BD6E-C8C4-5719B4DE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103188"/>
            <a:ext cx="969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hu-HU" altLang="hu-HU">
                <a:solidFill>
                  <a:srgbClr val="FFFFFF"/>
                </a:solidFill>
                <a:latin typeface="Century Gothic" panose="020B0502020202020204" pitchFamily="34" charset="0"/>
              </a:rPr>
              <a:t>Menü: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artalom helye 2">
            <a:extLst>
              <a:ext uri="{FF2B5EF4-FFF2-40B4-BE49-F238E27FC236}">
                <a16:creationId xmlns:a16="http://schemas.microsoft.com/office/drawing/2014/main" id="{A839C394-B9EB-D0BA-32FA-A0A6DE74F846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0" y="1416050"/>
            <a:ext cx="8235950" cy="4025900"/>
          </a:xfrm>
        </p:spPr>
        <p:txBody>
          <a:bodyPr/>
          <a:lstStyle/>
          <a:p>
            <a:pPr eaLnBrk="1"/>
            <a:r>
              <a:rPr altLang="hu-HU">
                <a:latin typeface="Century Gothic" panose="020B0502020202020204" pitchFamily="34" charset="0"/>
              </a:rPr>
              <a:t>És hogy kiknek ajánljuk?</a:t>
            </a:r>
          </a:p>
          <a:p>
            <a:pPr eaLnBrk="1"/>
            <a:endParaRPr altLang="hu-HU">
              <a:latin typeface="Century Gothic" panose="020B0502020202020204" pitchFamily="34" charset="0"/>
            </a:endParaRPr>
          </a:p>
          <a:p>
            <a:pPr eaLnBrk="1"/>
            <a:r>
              <a:rPr altLang="hu-HU">
                <a:latin typeface="Century Gothic" panose="020B0502020202020204" pitchFamily="34" charset="0"/>
              </a:rPr>
              <a:t> Mindenkinek aki könyvtárat üzemelte vagy könyvkedvelő</a:t>
            </a:r>
          </a:p>
          <a:p>
            <a:pPr eaLnBrk="1"/>
            <a:r>
              <a:rPr altLang="hu-HU">
                <a:latin typeface="Century Gothic" panose="020B0502020202020204" pitchFamily="34" charset="0"/>
              </a:rPr>
              <a:t>Olyanoknak akik sok könyvet tartanak otthon és rendszerben vannak a könyvek, akkor ezzel a programmal könnyen megtalálja a keresett könyvet.</a:t>
            </a:r>
          </a:p>
          <a:p>
            <a:pPr eaLnBrk="1"/>
            <a:r>
              <a:rPr altLang="hu-HU">
                <a:latin typeface="Century Gothic" panose="020B0502020202020204" pitchFamily="34" charset="0"/>
              </a:rPr>
              <a:t>Könyvesbolt üzemeltetőknek, sok segítség lehet, hogy nem fejben kell tartaniuk hol vannak a könyvek.</a:t>
            </a:r>
          </a:p>
          <a:p>
            <a:pPr eaLnBrk="1"/>
            <a:endParaRPr altLang="hu-HU">
              <a:latin typeface="Century Gothic" panose="020B0502020202020204" pitchFamily="34" charset="0"/>
            </a:endParaRPr>
          </a:p>
          <a:p>
            <a:pPr eaLnBrk="1"/>
            <a:endParaRPr altLang="hu-HU">
              <a:latin typeface="Century Gothic" panose="020B0502020202020204" pitchFamily="34" charset="0"/>
            </a:endParaRPr>
          </a:p>
          <a:p>
            <a:pPr eaLnBrk="1"/>
            <a:endParaRPr altLang="hu-HU">
              <a:latin typeface="Century Gothic" panose="020B0502020202020204" pitchFamily="34" charset="0"/>
            </a:endParaRPr>
          </a:p>
          <a:p>
            <a:pPr eaLnBrk="1"/>
            <a:endParaRPr altLang="hu-HU">
              <a:latin typeface="Century Gothic" panose="020B0502020202020204" pitchFamily="34" charset="0"/>
            </a:endParaRPr>
          </a:p>
          <a:p>
            <a:pPr eaLnBrk="1"/>
            <a:endParaRPr altLang="hu-HU">
              <a:latin typeface="Century Gothic" panose="020B0502020202020204" pitchFamily="34" charset="0"/>
            </a:endParaRPr>
          </a:p>
          <a:p>
            <a:pPr eaLnBrk="1"/>
            <a:endParaRPr altLang="hu-HU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artalom helye 2">
            <a:extLst>
              <a:ext uri="{FF2B5EF4-FFF2-40B4-BE49-F238E27FC236}">
                <a16:creationId xmlns:a16="http://schemas.microsoft.com/office/drawing/2014/main" id="{A8D154A0-27C3-2B5A-219B-FF55D2FF8C9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0" y="125413"/>
            <a:ext cx="8534400" cy="3616325"/>
          </a:xfrm>
        </p:spPr>
        <p:txBody>
          <a:bodyPr/>
          <a:lstStyle/>
          <a:p>
            <a:pPr eaLnBrk="1"/>
            <a:r>
              <a:rPr altLang="hu-HU">
                <a:latin typeface="Century Gothic" panose="020B0502020202020204" pitchFamily="34" charset="0"/>
              </a:rPr>
              <a:t>Pár programrészlet</a:t>
            </a:r>
          </a:p>
        </p:txBody>
      </p:sp>
      <p:pic>
        <p:nvPicPr>
          <p:cNvPr id="11267" name="Kép 4">
            <a:extLst>
              <a:ext uri="{FF2B5EF4-FFF2-40B4-BE49-F238E27FC236}">
                <a16:creationId xmlns:a16="http://schemas.microsoft.com/office/drawing/2014/main" id="{74D2FA5E-6E35-7269-813E-37135C5A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3" y="125413"/>
            <a:ext cx="4160837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Kép 6">
            <a:extLst>
              <a:ext uri="{FF2B5EF4-FFF2-40B4-BE49-F238E27FC236}">
                <a16:creationId xmlns:a16="http://schemas.microsoft.com/office/drawing/2014/main" id="{2DD639F7-4966-6340-5197-2B448F07D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3729038"/>
            <a:ext cx="523557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Kép 8">
            <a:extLst>
              <a:ext uri="{FF2B5EF4-FFF2-40B4-BE49-F238E27FC236}">
                <a16:creationId xmlns:a16="http://schemas.microsoft.com/office/drawing/2014/main" id="{5125889D-F6EC-46D2-9155-365904CD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582863"/>
            <a:ext cx="627856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2F5888-BCE8-6606-AB34-458ADA01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71" y="164690"/>
            <a:ext cx="5136484" cy="1211826"/>
          </a:xfrm>
        </p:spPr>
        <p:txBody>
          <a:bodyPr/>
          <a:lstStyle/>
          <a:p>
            <a:r>
              <a:rPr lang="hu-HU" dirty="0"/>
              <a:t>GitHubon Kommunikáltunk: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93C7DCF-DA7E-8BD8-9CEC-7117DDFD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94" y="1755051"/>
            <a:ext cx="4764505" cy="493825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8AC3B59-282C-437B-CF03-FBA7EDA3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50" y="1046876"/>
            <a:ext cx="7181594" cy="42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zel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325</Words>
  <Application>Microsoft Office PowerPoint</Application>
  <PresentationFormat>Szélesvásznú</PresentationFormat>
  <Paragraphs>39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Söhne</vt:lpstr>
      <vt:lpstr>Szelet</vt:lpstr>
      <vt:lpstr>Könyvtár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Könyvtár</dc:title>
  <dc:creator>O365 felhasználó</dc:creator>
  <cp:lastModifiedBy>O365 felhasználó</cp:lastModifiedBy>
  <cp:revision>3</cp:revision>
  <dcterms:created xsi:type="dcterms:W3CDTF">2024-02-21T17:49:41Z</dcterms:created>
  <dcterms:modified xsi:type="dcterms:W3CDTF">2024-02-22T10:21:50Z</dcterms:modified>
</cp:coreProperties>
</file>