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22-11-2022</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22-11-2022</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288" y="474050"/>
            <a:ext cx="7777423" cy="4017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1537398" y="5194998"/>
            <a:ext cx="10982849"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2" y="140677"/>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pic>
        <p:nvPicPr>
          <p:cNvPr id="5122" name="Picture 2">
            <a:extLst>
              <a:ext uri="{FF2B5EF4-FFF2-40B4-BE49-F238E27FC236}">
                <a16:creationId xmlns:a16="http://schemas.microsoft.com/office/drawing/2014/main" id="{FCD46861-513C-A696-01F1-BE7D29FEB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195754"/>
            <a:ext cx="8915400" cy="56622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354CA1-86A6-9252-C240-A8157B4067E7}"/>
              </a:ext>
            </a:extLst>
          </p:cNvPr>
          <p:cNvSpPr txBox="1"/>
          <p:nvPr/>
        </p:nvSpPr>
        <p:spPr>
          <a:xfrm>
            <a:off x="1718268" y="673240"/>
            <a:ext cx="9023420" cy="369332"/>
          </a:xfrm>
          <a:prstGeom prst="rect">
            <a:avLst/>
          </a:prstGeom>
          <a:noFill/>
        </p:spPr>
        <p:txBody>
          <a:bodyPr wrap="square" rtlCol="0">
            <a:spAutoFit/>
          </a:bodyPr>
          <a:lstStyle/>
          <a:p>
            <a:r>
              <a:rPr lang="en-US" dirty="0">
                <a:latin typeface="Franklin Gothic Book" panose="020B0503020102020204" pitchFamily="34" charset="0"/>
              </a:rPr>
              <a:t>Highest number of strikes during Approach followed by Landing Roll and Take-off run</a:t>
            </a:r>
            <a:endParaRPr lang="en-IN" dirty="0">
              <a:latin typeface="Franklin Gothic Book" panose="020B0503020102020204" pitchFamily="34" charset="0"/>
            </a:endParaRPr>
          </a:p>
        </p:txBody>
      </p:sp>
    </p:spTree>
    <p:extLst>
      <p:ext uri="{BB962C8B-B14F-4D97-AF65-F5344CB8AC3E}">
        <p14:creationId xmlns:p14="http://schemas.microsoft.com/office/powerpoint/2010/main" val="6604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4963887" y="160773"/>
            <a:ext cx="2441750" cy="461665"/>
          </a:xfrm>
          <a:prstGeom prst="rect">
            <a:avLst/>
          </a:prstGeom>
          <a:noFill/>
        </p:spPr>
        <p:txBody>
          <a:bodyPr wrap="square" rtlCol="0">
            <a:spAutoFit/>
          </a:bodyPr>
          <a:lstStyle/>
          <a:p>
            <a:r>
              <a:rPr lang="en-US" sz="2400" dirty="0">
                <a:latin typeface="Franklin Gothic Demi Cond" panose="020B0706030402020204" pitchFamily="34" charset="0"/>
              </a:rPr>
              <a:t>Impact on Flights</a:t>
            </a:r>
            <a:endParaRPr lang="en-IN" sz="2400" dirty="0">
              <a:latin typeface="Franklin Gothic Demi Cond" panose="020B0706030402020204" pitchFamily="34" charset="0"/>
            </a:endParaRPr>
          </a:p>
        </p:txBody>
      </p:sp>
      <p:pic>
        <p:nvPicPr>
          <p:cNvPr id="6146" name="Picture 2">
            <a:extLst>
              <a:ext uri="{FF2B5EF4-FFF2-40B4-BE49-F238E27FC236}">
                <a16:creationId xmlns:a16="http://schemas.microsoft.com/office/drawing/2014/main" id="{1891C591-647D-8DC1-B3AF-ACA97B529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306286"/>
            <a:ext cx="8915400" cy="55517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C77780-8812-EDE5-FD4F-646BFA375F38}"/>
              </a:ext>
            </a:extLst>
          </p:cNvPr>
          <p:cNvSpPr txBox="1"/>
          <p:nvPr/>
        </p:nvSpPr>
        <p:spPr>
          <a:xfrm>
            <a:off x="3517342" y="622438"/>
            <a:ext cx="6299898" cy="369332"/>
          </a:xfrm>
          <a:prstGeom prst="rect">
            <a:avLst/>
          </a:prstGeom>
          <a:noFill/>
        </p:spPr>
        <p:txBody>
          <a:bodyPr wrap="square" rtlCol="0">
            <a:spAutoFit/>
          </a:bodyPr>
          <a:lstStyle/>
          <a:p>
            <a:pPr algn="l"/>
            <a:r>
              <a:rPr lang="en-US" i="0" dirty="0">
                <a:effectLst/>
                <a:latin typeface="Franklin Gothic Book" panose="020B0503020102020204" pitchFamily="34" charset="0"/>
              </a:rPr>
              <a:t>91.83% incidents where there was no impact on flights</a:t>
            </a:r>
          </a:p>
        </p:txBody>
      </p:sp>
    </p:spTree>
    <p:extLst>
      <p:ext uri="{BB962C8B-B14F-4D97-AF65-F5344CB8AC3E}">
        <p14:creationId xmlns:p14="http://schemas.microsoft.com/office/powerpoint/2010/main" val="24833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9" y="12058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pic>
        <p:nvPicPr>
          <p:cNvPr id="7170" name="Picture 2">
            <a:extLst>
              <a:ext uri="{FF2B5EF4-FFF2-40B4-BE49-F238E27FC236}">
                <a16:creationId xmlns:a16="http://schemas.microsoft.com/office/drawing/2014/main" id="{45921E55-5B7F-BB41-2526-3B7D578EC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386672"/>
            <a:ext cx="8915400" cy="54713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148472-B390-4ECD-C98C-2385AA9460C7}"/>
              </a:ext>
            </a:extLst>
          </p:cNvPr>
          <p:cNvSpPr txBox="1"/>
          <p:nvPr/>
        </p:nvSpPr>
        <p:spPr>
          <a:xfrm>
            <a:off x="1788606" y="636282"/>
            <a:ext cx="8765093" cy="646331"/>
          </a:xfrm>
          <a:prstGeom prst="rect">
            <a:avLst/>
          </a:prstGeom>
          <a:noFill/>
        </p:spPr>
        <p:txBody>
          <a:bodyPr wrap="square" rtlCol="0">
            <a:spAutoFit/>
          </a:bodyPr>
          <a:lstStyle/>
          <a:p>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spTree>
    <p:extLst>
      <p:ext uri="{BB962C8B-B14F-4D97-AF65-F5344CB8AC3E}">
        <p14:creationId xmlns:p14="http://schemas.microsoft.com/office/powerpoint/2010/main" val="281947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3270338016"/>
              </p:ext>
            </p:extLst>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Project Difficulty Level</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Advanced</a:t>
                      </a:r>
                      <a:endParaRPr lang="en-IN" dirty="0">
                        <a:latin typeface="Franklin Gothic Medium Cond" panose="020B0606030402020204" pitchFamily="34" charset="0"/>
                      </a:endParaRPr>
                    </a:p>
                  </a:txBody>
                  <a:tcPr/>
                </a:tc>
                <a:extLst>
                  <a:ext uri="{0D108BD9-81ED-4DB2-BD59-A6C34878D82A}">
                    <a16:rowId xmlns:a16="http://schemas.microsoft.com/office/drawing/2014/main" val="2963901539"/>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R Programming</a:t>
                      </a:r>
                      <a:endParaRPr lang="en-IN" dirty="0">
                        <a:latin typeface="Franklin Gothic Medium Cond" panose="020B0606030402020204" pitchFamily="34" charset="0"/>
                      </a:endParaRP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err="1">
                          <a:latin typeface="Franklin Gothic Medium Cond" panose="020B0606030402020204" pitchFamily="34" charset="0"/>
                        </a:rPr>
                        <a:t>Jupyter</a:t>
                      </a:r>
                      <a:r>
                        <a:rPr lang="en-US" dirty="0">
                          <a:latin typeface="Franklin Gothic Medium Cond" panose="020B0606030402020204" pitchFamily="34" charset="0"/>
                        </a:rPr>
                        <a:t> Notebook, MS-Excel, MS-</a:t>
                      </a:r>
                      <a:r>
                        <a:rPr lang="en-US" dirty="0" err="1">
                          <a:latin typeface="Franklin Gothic Medium Cond" panose="020B0606030402020204" pitchFamily="34" charset="0"/>
                        </a:rPr>
                        <a:t>PowerBI</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0F4FC1F0-E8D3-59C0-1F27-884BF7802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911" y="2424891"/>
            <a:ext cx="8072176" cy="44413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2217336" y="1566093"/>
            <a:ext cx="9495692" cy="646331"/>
          </a:xfrm>
          <a:prstGeom prst="rect">
            <a:avLst/>
          </a:prstGeom>
          <a:noFill/>
        </p:spPr>
        <p:txBody>
          <a:bodyPr wrap="square" rtlCol="0">
            <a:spAutoFit/>
          </a:bodyPr>
          <a:lstStyle/>
          <a:p>
            <a:r>
              <a:rPr lang="en-US" dirty="0">
                <a:latin typeface="Franklin Gothic Book" panose="020B0503020102020204" pitchFamily="34" charset="0"/>
              </a:rPr>
              <a:t>We can see that Bird Strikes Incidents have an upward trend</a:t>
            </a:r>
          </a:p>
          <a:p>
            <a:r>
              <a:rPr lang="en-US" dirty="0">
                <a:latin typeface="Franklin Gothic Book" panose="020B0503020102020204" pitchFamily="34" charset="0"/>
              </a:rPr>
              <a:t>2009 has the highest number of incidents.</a:t>
            </a:r>
            <a:endParaRPr lang="en-IN" dirty="0">
              <a:latin typeface="Franklin Gothic Book" panose="020B0503020102020204" pitchFamily="34" charset="0"/>
            </a:endParaRPr>
          </a:p>
        </p:txBody>
      </p:sp>
    </p:spTree>
    <p:extLst>
      <p:ext uri="{BB962C8B-B14F-4D97-AF65-F5344CB8AC3E}">
        <p14:creationId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8" y="154022"/>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pic>
        <p:nvPicPr>
          <p:cNvPr id="1026" name="Picture 2">
            <a:extLst>
              <a:ext uri="{FF2B5EF4-FFF2-40B4-BE49-F238E27FC236}">
                <a16:creationId xmlns:a16="http://schemas.microsoft.com/office/drawing/2014/main" id="{45623721-56D0-E7CC-4C55-332C997DA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384" y="1366577"/>
            <a:ext cx="8052080" cy="5491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0EFCAE-3DC9-85A6-4C8C-52DD6742EFA8}"/>
              </a:ext>
            </a:extLst>
          </p:cNvPr>
          <p:cNvSpPr txBox="1"/>
          <p:nvPr/>
        </p:nvSpPr>
        <p:spPr>
          <a:xfrm>
            <a:off x="2491992" y="806466"/>
            <a:ext cx="8259745" cy="369332"/>
          </a:xfrm>
          <a:prstGeom prst="rect">
            <a:avLst/>
          </a:prstGeom>
          <a:noFill/>
        </p:spPr>
        <p:txBody>
          <a:bodyPr wrap="square" rtlCol="0">
            <a:spAutoFit/>
          </a:bodyPr>
          <a:lstStyle/>
          <a:p>
            <a:r>
              <a:rPr lang="en-US" b="0" i="0" dirty="0">
                <a:effectLst/>
                <a:latin typeface="Franklin Gothic Book" panose="020B0503020102020204" pitchFamily="34" charset="0"/>
              </a:rPr>
              <a:t>California, Texas and Florida has the highest number of bird strike incidents.</a:t>
            </a:r>
            <a:endParaRPr lang="en-IN" dirty="0">
              <a:latin typeface="Franklin Gothic Book" panose="020B0503020102020204" pitchFamily="34" charset="0"/>
            </a:endParaRPr>
          </a:p>
        </p:txBody>
      </p:sp>
    </p:spTree>
    <p:extLst>
      <p:ext uri="{BB962C8B-B14F-4D97-AF65-F5344CB8AC3E}">
        <p14:creationId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180492" y="73016"/>
            <a:ext cx="10078497"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E4941D3B-A4D5-D8CD-F142-1AC020373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491" y="1436914"/>
            <a:ext cx="8098971" cy="5300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A10776-9BF0-B4D4-5C32-E7708438CFD9}"/>
              </a:ext>
            </a:extLst>
          </p:cNvPr>
          <p:cNvSpPr txBox="1"/>
          <p:nvPr/>
        </p:nvSpPr>
        <p:spPr>
          <a:xfrm>
            <a:off x="2180492" y="544170"/>
            <a:ext cx="8098971" cy="646331"/>
          </a:xfrm>
          <a:prstGeom prst="rect">
            <a:avLst/>
          </a:prstGeom>
          <a:noFill/>
        </p:spPr>
        <p:txBody>
          <a:bodyPr wrap="square" rtlCol="0">
            <a:spAutoFit/>
          </a:bodyPr>
          <a:lstStyle/>
          <a:p>
            <a:r>
              <a:rPr lang="en-US" dirty="0">
                <a:latin typeface="Franklin Gothic Book" panose="020B0503020102020204" pitchFamily="34" charset="0"/>
              </a:rPr>
              <a:t>Southwest airlines has encountered most number of bird strike followed by business and American airlines</a:t>
            </a:r>
            <a:endParaRPr lang="en-IN" dirty="0">
              <a:latin typeface="Franklin Gothic Book" panose="020B0503020102020204" pitchFamily="34" charset="0"/>
            </a:endParaRPr>
          </a:p>
        </p:txBody>
      </p:sp>
    </p:spTree>
    <p:extLst>
      <p:ext uri="{BB962C8B-B14F-4D97-AF65-F5344CB8AC3E}">
        <p14:creationId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70" y="271305"/>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pic>
        <p:nvPicPr>
          <p:cNvPr id="3074" name="Picture 2">
            <a:extLst>
              <a:ext uri="{FF2B5EF4-FFF2-40B4-BE49-F238E27FC236}">
                <a16:creationId xmlns:a16="http://schemas.microsoft.com/office/drawing/2014/main" id="{E3B42A8E-D5A9-ED27-35E6-BFE3B75BC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20" y="1547446"/>
            <a:ext cx="8470760" cy="53105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903492-473E-954E-18F7-FE828A8D7FB0}"/>
              </a:ext>
            </a:extLst>
          </p:cNvPr>
          <p:cNvSpPr txBox="1"/>
          <p:nvPr/>
        </p:nvSpPr>
        <p:spPr>
          <a:xfrm>
            <a:off x="2594150" y="874207"/>
            <a:ext cx="8470760" cy="369332"/>
          </a:xfrm>
          <a:prstGeom prst="rect">
            <a:avLst/>
          </a:prstGeom>
          <a:noFill/>
        </p:spPr>
        <p:txBody>
          <a:bodyPr wrap="square" rtlCol="0">
            <a:spAutoFit/>
          </a:bodyPr>
          <a:lstStyle/>
          <a:p>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in each year</a:t>
            </a:r>
            <a:endParaRPr lang="en-IN" dirty="0">
              <a:latin typeface="Franklin Gothic Book" panose="020B0503020102020204" pitchFamily="34" charset="0"/>
            </a:endParaRPr>
          </a:p>
        </p:txBody>
      </p:sp>
    </p:spTree>
    <p:extLst>
      <p:ext uri="{BB962C8B-B14F-4D97-AF65-F5344CB8AC3E}">
        <p14:creationId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115446"/>
            <a:ext cx="5536642" cy="738664"/>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a:p>
            <a:endParaRPr lang="en-IN" dirty="0"/>
          </a:p>
        </p:txBody>
      </p:sp>
      <p:pic>
        <p:nvPicPr>
          <p:cNvPr id="4098" name="Picture 2">
            <a:extLst>
              <a:ext uri="{FF2B5EF4-FFF2-40B4-BE49-F238E27FC236}">
                <a16:creationId xmlns:a16="http://schemas.microsoft.com/office/drawing/2014/main" id="{E12095FA-E9E8-4C31-5468-177C9BD1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47446"/>
            <a:ext cx="8915400" cy="53105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85F1FE-56C3-8310-ED17-DBA19D8FB58B}"/>
              </a:ext>
            </a:extLst>
          </p:cNvPr>
          <p:cNvSpPr txBox="1"/>
          <p:nvPr/>
        </p:nvSpPr>
        <p:spPr>
          <a:xfrm>
            <a:off x="1537398" y="643094"/>
            <a:ext cx="9485644" cy="646331"/>
          </a:xfrm>
          <a:prstGeom prst="rect">
            <a:avLst/>
          </a:prstGeom>
          <a:noFill/>
        </p:spPr>
        <p:txBody>
          <a:bodyPr wrap="square" rtlCol="0">
            <a:spAutoFit/>
          </a:bodyPr>
          <a:lstStyle/>
          <a:p>
            <a:r>
              <a:rPr lang="en-US" i="0" dirty="0">
                <a:effectLst/>
                <a:latin typeface="Franklin Gothic Book" panose="020B0503020102020204" pitchFamily="34" charset="0"/>
              </a:rPr>
              <a:t>80.84% of bird strike incidents have happened when the altitude of airplane was &lt;1000 ft and 19.16% have happened when altitude was &gt;1000 ft</a:t>
            </a:r>
            <a:r>
              <a:rPr lang="en-US" b="1" i="0" dirty="0">
                <a:effectLst/>
                <a:latin typeface="Inter"/>
              </a:rPr>
              <a:t>.</a:t>
            </a:r>
            <a:endParaRPr lang="en-IN" dirty="0"/>
          </a:p>
        </p:txBody>
      </p:sp>
    </p:spTree>
    <p:extLst>
      <p:ext uri="{BB962C8B-B14F-4D97-AF65-F5344CB8AC3E}">
        <p14:creationId xmlns:p14="http://schemas.microsoft.com/office/powerpoint/2010/main" val="223003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679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 Cond</vt:lpstr>
      <vt:lpstr>Franklin Gothic Medium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Deepali Kank</cp:lastModifiedBy>
  <cp:revision>3</cp:revision>
  <dcterms:created xsi:type="dcterms:W3CDTF">2022-11-21T06:34:00Z</dcterms:created>
  <dcterms:modified xsi:type="dcterms:W3CDTF">2022-11-22T04:35:38Z</dcterms:modified>
</cp:coreProperties>
</file>