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E71236-73A4-4A52-AF48-C85809D00E52}"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FB1BD-5B4C-4B97-824B-3F5838E75F7B}" type="slidenum">
              <a:rPr lang="en-IN" smtClean="0"/>
              <a:t>‹#›</a:t>
            </a:fld>
            <a:endParaRPr lang="en-IN"/>
          </a:p>
        </p:txBody>
      </p:sp>
    </p:spTree>
    <p:extLst>
      <p:ext uri="{BB962C8B-B14F-4D97-AF65-F5344CB8AC3E}">
        <p14:creationId xmlns:p14="http://schemas.microsoft.com/office/powerpoint/2010/main" val="12642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71236-73A4-4A52-AF48-C85809D00E52}"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FB1BD-5B4C-4B97-824B-3F5838E75F7B}" type="slidenum">
              <a:rPr lang="en-IN" smtClean="0"/>
              <a:t>‹#›</a:t>
            </a:fld>
            <a:endParaRPr lang="en-IN"/>
          </a:p>
        </p:txBody>
      </p:sp>
    </p:spTree>
    <p:extLst>
      <p:ext uri="{BB962C8B-B14F-4D97-AF65-F5344CB8AC3E}">
        <p14:creationId xmlns:p14="http://schemas.microsoft.com/office/powerpoint/2010/main" val="108836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71236-73A4-4A52-AF48-C85809D00E52}"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FB1BD-5B4C-4B97-824B-3F5838E75F7B}" type="slidenum">
              <a:rPr lang="en-IN" smtClean="0"/>
              <a:t>‹#›</a:t>
            </a:fld>
            <a:endParaRPr lang="en-IN"/>
          </a:p>
        </p:txBody>
      </p:sp>
    </p:spTree>
    <p:extLst>
      <p:ext uri="{BB962C8B-B14F-4D97-AF65-F5344CB8AC3E}">
        <p14:creationId xmlns:p14="http://schemas.microsoft.com/office/powerpoint/2010/main" val="1033729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71236-73A4-4A52-AF48-C85809D00E52}"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FB1BD-5B4C-4B97-824B-3F5838E75F7B}" type="slidenum">
              <a:rPr lang="en-IN" smtClean="0"/>
              <a:t>‹#›</a:t>
            </a:fld>
            <a:endParaRPr lang="en-IN"/>
          </a:p>
        </p:txBody>
      </p:sp>
    </p:spTree>
    <p:extLst>
      <p:ext uri="{BB962C8B-B14F-4D97-AF65-F5344CB8AC3E}">
        <p14:creationId xmlns:p14="http://schemas.microsoft.com/office/powerpoint/2010/main" val="93910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E71236-73A4-4A52-AF48-C85809D00E52}"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FB1BD-5B4C-4B97-824B-3F5838E75F7B}" type="slidenum">
              <a:rPr lang="en-IN" smtClean="0"/>
              <a:t>‹#›</a:t>
            </a:fld>
            <a:endParaRPr lang="en-IN"/>
          </a:p>
        </p:txBody>
      </p:sp>
    </p:spTree>
    <p:extLst>
      <p:ext uri="{BB962C8B-B14F-4D97-AF65-F5344CB8AC3E}">
        <p14:creationId xmlns:p14="http://schemas.microsoft.com/office/powerpoint/2010/main" val="3921158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E71236-73A4-4A52-AF48-C85809D00E52}"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FB1BD-5B4C-4B97-824B-3F5838E75F7B}" type="slidenum">
              <a:rPr lang="en-IN" smtClean="0"/>
              <a:t>‹#›</a:t>
            </a:fld>
            <a:endParaRPr lang="en-IN"/>
          </a:p>
        </p:txBody>
      </p:sp>
    </p:spTree>
    <p:extLst>
      <p:ext uri="{BB962C8B-B14F-4D97-AF65-F5344CB8AC3E}">
        <p14:creationId xmlns:p14="http://schemas.microsoft.com/office/powerpoint/2010/main" val="126341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E71236-73A4-4A52-AF48-C85809D00E52}" type="datetimeFigureOut">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3FB1BD-5B4C-4B97-824B-3F5838E75F7B}" type="slidenum">
              <a:rPr lang="en-IN" smtClean="0"/>
              <a:t>‹#›</a:t>
            </a:fld>
            <a:endParaRPr lang="en-IN"/>
          </a:p>
        </p:txBody>
      </p:sp>
    </p:spTree>
    <p:extLst>
      <p:ext uri="{BB962C8B-B14F-4D97-AF65-F5344CB8AC3E}">
        <p14:creationId xmlns:p14="http://schemas.microsoft.com/office/powerpoint/2010/main" val="100883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E71236-73A4-4A52-AF48-C85809D00E52}" type="datetimeFigureOut">
              <a:rPr lang="en-IN" smtClean="0"/>
              <a:t>15-11-2022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3FB1BD-5B4C-4B97-824B-3F5838E75F7B}" type="slidenum">
              <a:rPr lang="en-IN" smtClean="0"/>
              <a:t>‹#›</a:t>
            </a:fld>
            <a:endParaRPr lang="en-IN"/>
          </a:p>
        </p:txBody>
      </p:sp>
    </p:spTree>
    <p:extLst>
      <p:ext uri="{BB962C8B-B14F-4D97-AF65-F5344CB8AC3E}">
        <p14:creationId xmlns:p14="http://schemas.microsoft.com/office/powerpoint/2010/main" val="30378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E71236-73A4-4A52-AF48-C85809D00E52}" type="datetimeFigureOut">
              <a:rPr lang="en-IN" smtClean="0"/>
              <a:t>15-11-2022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3FB1BD-5B4C-4B97-824B-3F5838E75F7B}" type="slidenum">
              <a:rPr lang="en-IN" smtClean="0"/>
              <a:t>‹#›</a:t>
            </a:fld>
            <a:endParaRPr lang="en-IN"/>
          </a:p>
        </p:txBody>
      </p:sp>
    </p:spTree>
    <p:extLst>
      <p:ext uri="{BB962C8B-B14F-4D97-AF65-F5344CB8AC3E}">
        <p14:creationId xmlns:p14="http://schemas.microsoft.com/office/powerpoint/2010/main" val="184845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E71236-73A4-4A52-AF48-C85809D00E52}"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FB1BD-5B4C-4B97-824B-3F5838E75F7B}" type="slidenum">
              <a:rPr lang="en-IN" smtClean="0"/>
              <a:t>‹#›</a:t>
            </a:fld>
            <a:endParaRPr lang="en-IN"/>
          </a:p>
        </p:txBody>
      </p:sp>
    </p:spTree>
    <p:extLst>
      <p:ext uri="{BB962C8B-B14F-4D97-AF65-F5344CB8AC3E}">
        <p14:creationId xmlns:p14="http://schemas.microsoft.com/office/powerpoint/2010/main" val="303253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E71236-73A4-4A52-AF48-C85809D00E52}"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FB1BD-5B4C-4B97-824B-3F5838E75F7B}" type="slidenum">
              <a:rPr lang="en-IN" smtClean="0"/>
              <a:t>‹#›</a:t>
            </a:fld>
            <a:endParaRPr lang="en-IN"/>
          </a:p>
        </p:txBody>
      </p:sp>
    </p:spTree>
    <p:extLst>
      <p:ext uri="{BB962C8B-B14F-4D97-AF65-F5344CB8AC3E}">
        <p14:creationId xmlns:p14="http://schemas.microsoft.com/office/powerpoint/2010/main" val="135123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71236-73A4-4A52-AF48-C85809D00E52}" type="datetimeFigureOut">
              <a:rPr lang="en-IN" smtClean="0"/>
              <a:t>15-11-2022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FB1BD-5B4C-4B97-824B-3F5838E75F7B}" type="slidenum">
              <a:rPr lang="en-IN" smtClean="0"/>
              <a:t>‹#›</a:t>
            </a:fld>
            <a:endParaRPr lang="en-IN"/>
          </a:p>
        </p:txBody>
      </p:sp>
    </p:spTree>
    <p:extLst>
      <p:ext uri="{BB962C8B-B14F-4D97-AF65-F5344CB8AC3E}">
        <p14:creationId xmlns:p14="http://schemas.microsoft.com/office/powerpoint/2010/main" val="695217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twitter.com/realDonaldTrump" TargetMode="External"/><Relationship Id="rId2" Type="http://schemas.openxmlformats.org/officeDocument/2006/relationships/hyperlink" Target="http://www.newyorker.com/magazine/2016/07/25/donald-trumps-ghostwriter-tells-all" TargetMode="Externa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realDonaldTrump/" TargetMode="External"/><Relationship Id="rId2" Type="http://schemas.openxmlformats.org/officeDocument/2006/relationships/hyperlink" Target="http://www.trumptwitterarchive.com/" TargetMode="External"/><Relationship Id="rId1" Type="http://schemas.openxmlformats.org/officeDocument/2006/relationships/slideLayout" Target="../slideLayouts/slideLayout7.xml"/><Relationship Id="rId4" Type="http://schemas.openxmlformats.org/officeDocument/2006/relationships/hyperlink" Target="https://www.businessinsider.de/donald-trump-first-tweet-2017-5"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onald Trump Wallpapers - Wallpaper Cave">
            <a:extLst>
              <a:ext uri="{FF2B5EF4-FFF2-40B4-BE49-F238E27FC236}">
                <a16:creationId xmlns:a16="http://schemas.microsoft.com/office/drawing/2014/main" id="{1CEA1EEB-F42D-A34B-99F7-085D63322A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5F5C109-338D-8DDF-7CE0-ABB89C4FF5D6}"/>
              </a:ext>
            </a:extLst>
          </p:cNvPr>
          <p:cNvSpPr txBox="1"/>
          <p:nvPr/>
        </p:nvSpPr>
        <p:spPr>
          <a:xfrm>
            <a:off x="6682155" y="3923882"/>
            <a:ext cx="4531806" cy="1785104"/>
          </a:xfrm>
          <a:prstGeom prst="rect">
            <a:avLst/>
          </a:prstGeom>
          <a:noFill/>
        </p:spPr>
        <p:txBody>
          <a:bodyPr wrap="square" rtlCol="0">
            <a:spAutoFit/>
          </a:bodyPr>
          <a:lstStyle/>
          <a:p>
            <a:r>
              <a:rPr lang="en-US" sz="5400" dirty="0">
                <a:solidFill>
                  <a:srgbClr val="FF0000"/>
                </a:solidFill>
                <a:latin typeface="Bahnschrift SemiBold SemiConden" panose="020B0502040204020203" pitchFamily="34" charset="0"/>
              </a:rPr>
              <a:t>Trump’s Tweets</a:t>
            </a:r>
          </a:p>
          <a:p>
            <a:r>
              <a:rPr lang="en-US" sz="2800" dirty="0">
                <a:latin typeface="Bahnschrift SemiBold SemiConden" panose="020B0502040204020203" pitchFamily="34" charset="0"/>
              </a:rPr>
              <a:t>Text Analysis of Donald Trump’s Twitter Timeline</a:t>
            </a:r>
            <a:endParaRPr lang="en-IN" sz="2800" dirty="0">
              <a:latin typeface="Bahnschrift SemiBold SemiConden" panose="020B0502040204020203" pitchFamily="34" charset="0"/>
            </a:endParaRPr>
          </a:p>
        </p:txBody>
      </p:sp>
    </p:spTree>
    <p:extLst>
      <p:ext uri="{BB962C8B-B14F-4D97-AF65-F5344CB8AC3E}">
        <p14:creationId xmlns:p14="http://schemas.microsoft.com/office/powerpoint/2010/main" val="599423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DC3997AE-F167-5348-5BA1-EAFFED107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22" y="2140298"/>
            <a:ext cx="10631156" cy="46473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4CDB568-1075-E0C7-452B-32F9DCAB4C44}"/>
              </a:ext>
            </a:extLst>
          </p:cNvPr>
          <p:cNvSpPr txBox="1"/>
          <p:nvPr/>
        </p:nvSpPr>
        <p:spPr>
          <a:xfrm>
            <a:off x="1567543" y="331596"/>
            <a:ext cx="9224387" cy="892552"/>
          </a:xfrm>
          <a:prstGeom prst="rect">
            <a:avLst/>
          </a:prstGeom>
          <a:noFill/>
        </p:spPr>
        <p:txBody>
          <a:bodyPr wrap="square" rtlCol="0">
            <a:spAutoFit/>
          </a:bodyPr>
          <a:lstStyle/>
          <a:p>
            <a:r>
              <a:rPr lang="en-US" sz="3200" dirty="0">
                <a:latin typeface="Bahnschrift SemiBold SemiConden" panose="020B0502040204020203" pitchFamily="34" charset="0"/>
              </a:rPr>
              <a:t>Adding Sentiments </a:t>
            </a:r>
          </a:p>
          <a:p>
            <a:r>
              <a:rPr lang="en-IN" sz="2000" dirty="0">
                <a:latin typeface="Franklin Gothic Book" panose="020B0503020102020204" pitchFamily="34" charset="0"/>
              </a:rPr>
              <a:t>We can clearly see the difference between sentiments for Android and iPhone</a:t>
            </a:r>
          </a:p>
        </p:txBody>
      </p:sp>
    </p:spTree>
    <p:extLst>
      <p:ext uri="{BB962C8B-B14F-4D97-AF65-F5344CB8AC3E}">
        <p14:creationId xmlns:p14="http://schemas.microsoft.com/office/powerpoint/2010/main" val="2707211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9491B9F0-4F32-AE72-4862-7D7CCB7B2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9" y="1376624"/>
            <a:ext cx="6048061" cy="548137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ABFC236E-6CEA-D945-87BC-70A9034EC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376624"/>
            <a:ext cx="6048061" cy="5481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670EEF-A1BA-48F3-1041-3BAEED95F477}"/>
              </a:ext>
            </a:extLst>
          </p:cNvPr>
          <p:cNvSpPr txBox="1"/>
          <p:nvPr/>
        </p:nvSpPr>
        <p:spPr>
          <a:xfrm>
            <a:off x="646443" y="311498"/>
            <a:ext cx="10195728" cy="584775"/>
          </a:xfrm>
          <a:prstGeom prst="rect">
            <a:avLst/>
          </a:prstGeom>
          <a:noFill/>
        </p:spPr>
        <p:txBody>
          <a:bodyPr wrap="square" rtlCol="0">
            <a:spAutoFit/>
          </a:bodyPr>
          <a:lstStyle/>
          <a:p>
            <a:r>
              <a:rPr lang="en-US" sz="3200" dirty="0">
                <a:latin typeface="Bahnschrift SemiBold SemiConden" panose="020B0502040204020203" pitchFamily="34" charset="0"/>
              </a:rPr>
              <a:t>Most Common Words in Each Sentiment for iPhone and Android</a:t>
            </a:r>
            <a:endParaRPr lang="en-IN" sz="3200" dirty="0">
              <a:latin typeface="Bahnschrift SemiBold SemiConden" panose="020B0502040204020203" pitchFamily="34" charset="0"/>
            </a:endParaRPr>
          </a:p>
        </p:txBody>
      </p:sp>
    </p:spTree>
    <p:extLst>
      <p:ext uri="{BB962C8B-B14F-4D97-AF65-F5344CB8AC3E}">
        <p14:creationId xmlns:p14="http://schemas.microsoft.com/office/powerpoint/2010/main" val="3962551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F9DD238-FCAD-ED7C-45F0-3A16F05E819B}"/>
              </a:ext>
            </a:extLst>
          </p:cNvPr>
          <p:cNvSpPr>
            <a:spLocks noChangeArrowheads="1"/>
          </p:cNvSpPr>
          <p:nvPr/>
        </p:nvSpPr>
        <p:spPr bwMode="auto">
          <a:xfrm>
            <a:off x="243215" y="875964"/>
            <a:ext cx="7715080"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Franklin Gothic Book" panose="020B0503020102020204" pitchFamily="34" charset="0"/>
              </a:rPr>
              <a:t>There's a difference in style and sentiment between Trump's tweets from the Android and the iPhone. We know Trump used the Android until March 2017, but who was tweeting from the iPhone on Trump's behalf? It’s </a:t>
            </a:r>
            <a:r>
              <a:rPr lang="en-US" altLang="en-US" sz="2000" dirty="0" err="1">
                <a:latin typeface="Franklin Gothic Book" panose="020B0503020102020204" pitchFamily="34" charset="0"/>
              </a:rPr>
              <a:t>f</a:t>
            </a:r>
            <a:r>
              <a:rPr kumimoji="0" lang="en-US" altLang="en-US" sz="2000" i="0" u="none" strike="noStrike" cap="none" normalizeH="0" baseline="0" dirty="0" err="1">
                <a:ln>
                  <a:noFill/>
                </a:ln>
                <a:solidFill>
                  <a:schemeClr val="tx1"/>
                </a:solidFill>
                <a:effectLst/>
                <a:latin typeface="Franklin Gothic Book" panose="020B0503020102020204" pitchFamily="34" charset="0"/>
              </a:rPr>
              <a:t>ascinationg</a:t>
            </a:r>
            <a:r>
              <a:rPr kumimoji="0" lang="en-US" altLang="en-US" sz="2000" i="0" u="none" strike="noStrike" cap="none" normalizeH="0" baseline="0" dirty="0">
                <a:ln>
                  <a:noFill/>
                </a:ln>
                <a:solidFill>
                  <a:schemeClr val="tx1"/>
                </a:solidFill>
                <a:effectLst/>
                <a:latin typeface="Franklin Gothic Book" panose="020B0503020102020204" pitchFamily="34" charset="0"/>
              </a:rPr>
              <a:t> to read a </a:t>
            </a:r>
            <a:r>
              <a:rPr kumimoji="0" lang="en-US" altLang="en-US" sz="2000" i="0" u="none" strike="noStrike" cap="none" normalizeH="0" baseline="0" dirty="0">
                <a:ln>
                  <a:noFill/>
                </a:ln>
                <a:solidFill>
                  <a:srgbClr val="008ABC"/>
                </a:solidFill>
                <a:effectLst/>
                <a:latin typeface="Franklin Gothic Book" panose="020B0503020102020204" pitchFamily="34" charset="0"/>
                <a:hlinkClick r:id="rId2"/>
              </a:rPr>
              <a:t>New Yorker article</a:t>
            </a:r>
            <a:r>
              <a:rPr kumimoji="0" lang="en-US" altLang="en-US" sz="2000" i="0" u="none" strike="noStrike" cap="none" normalizeH="0" baseline="0" dirty="0">
                <a:ln>
                  <a:noFill/>
                </a:ln>
                <a:solidFill>
                  <a:schemeClr val="tx1"/>
                </a:solidFill>
                <a:effectLst/>
                <a:latin typeface="Franklin Gothic Book" panose="020B0503020102020204" pitchFamily="34" charset="0"/>
              </a:rPr>
              <a:t> about Tony Schwartz, Trump’s ghostwriter for </a:t>
            </a:r>
            <a:r>
              <a:rPr kumimoji="0" lang="en-US" altLang="en-US" sz="2000" i="1" u="none" strike="noStrike" cap="none" normalizeH="0" baseline="0" dirty="0">
                <a:ln>
                  <a:noFill/>
                </a:ln>
                <a:solidFill>
                  <a:schemeClr val="tx1"/>
                </a:solidFill>
                <a:effectLst/>
                <a:latin typeface="Franklin Gothic Book" panose="020B0503020102020204" pitchFamily="34" charset="0"/>
              </a:rPr>
              <a:t>The Art of the Deal</a:t>
            </a:r>
            <a:r>
              <a:rPr kumimoji="0" lang="en-US" altLang="en-US" sz="2000" i="0" u="none" strike="noStrike" cap="none" normalizeH="0" baseline="0" dirty="0">
                <a:ln>
                  <a:noFill/>
                </a:ln>
                <a:solidFill>
                  <a:schemeClr val="tx1"/>
                </a:solidFill>
                <a:effectLst/>
                <a:latin typeface="Franklin Gothic Book" panose="020B0503020102020204" pitchFamily="34" charset="0"/>
              </a:rPr>
              <a:t>. Of particular interest was how Schwartz imitated Trump’s voice and philosophy: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1" u="none" strike="noStrike" cap="none" normalizeH="0" baseline="0" dirty="0">
                <a:ln>
                  <a:noFill/>
                </a:ln>
                <a:solidFill>
                  <a:srgbClr val="C00000"/>
                </a:solidFill>
                <a:effectLst/>
                <a:latin typeface="Franklin Gothic Book" panose="020B0503020102020204" pitchFamily="34" charset="0"/>
              </a:rPr>
              <a:t>In his journal, Schwartz describes the process of trying to make Trump’s voice palatable in the book. It was kind of “a trick,” he writes, to mimic Trump’s blunt, staccato, no-apologies delivery while making him seem almost boyishly appealing…. Looking back at the text now, Schwartz says, “I created a character far more winning than Trump is.”</a:t>
            </a:r>
            <a:endParaRPr kumimoji="0" lang="en-US" altLang="en-US" sz="2000" i="0" u="none" strike="noStrike" cap="none" normalizeH="0" baseline="0" dirty="0">
              <a:ln>
                <a:noFill/>
              </a:ln>
              <a:solidFill>
                <a:srgbClr val="C00000"/>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Franklin Gothic Book" panose="020B0503020102020204" pitchFamily="34" charset="0"/>
              </a:rPr>
              <a:t>A lot has been written about Trump’s mental state. But I’d rather get inside the head of the anonymous staffer whose job is to imitate Trump’s unique cadence (“Very sad!”) or put a positive spin on it, to millions of his followers. Are they a true believer, or just a cog in a political machine, mixing whatever mainstream appeal they can into the </a:t>
            </a:r>
            <a:r>
              <a:rPr kumimoji="0" lang="en-US" altLang="en-US" sz="2000" i="0" u="none" strike="noStrike" cap="none" normalizeH="0" baseline="0" dirty="0">
                <a:ln>
                  <a:noFill/>
                </a:ln>
                <a:solidFill>
                  <a:srgbClr val="008ABC"/>
                </a:solidFill>
                <a:effectLst/>
                <a:latin typeface="Franklin Gothic Book" panose="020B0503020102020204" pitchFamily="34" charset="0"/>
                <a:hlinkClick r:id="rId3"/>
              </a:rPr>
              <a:t>@realDonaldTrump</a:t>
            </a:r>
            <a:r>
              <a:rPr kumimoji="0" lang="en-US" altLang="en-US" sz="2000" i="0" u="none" strike="noStrike" cap="none" normalizeH="0" baseline="0" dirty="0">
                <a:ln>
                  <a:noFill/>
                </a:ln>
                <a:solidFill>
                  <a:schemeClr val="tx1"/>
                </a:solidFill>
                <a:effectLst/>
                <a:latin typeface="Franklin Gothic Book" panose="020B0503020102020204" pitchFamily="34" charset="0"/>
              </a:rPr>
              <a:t> concoction? Like Tony Schwartz, will they one day regret their involvement?</a:t>
            </a:r>
          </a:p>
        </p:txBody>
      </p:sp>
      <p:sp>
        <p:nvSpPr>
          <p:cNvPr id="5" name="TextBox 4">
            <a:extLst>
              <a:ext uri="{FF2B5EF4-FFF2-40B4-BE49-F238E27FC236}">
                <a16:creationId xmlns:a16="http://schemas.microsoft.com/office/drawing/2014/main" id="{9731A50D-B372-3350-838C-C211D61DA136}"/>
              </a:ext>
            </a:extLst>
          </p:cNvPr>
          <p:cNvSpPr txBox="1"/>
          <p:nvPr/>
        </p:nvSpPr>
        <p:spPr>
          <a:xfrm>
            <a:off x="243215" y="291401"/>
            <a:ext cx="10701494" cy="584775"/>
          </a:xfrm>
          <a:prstGeom prst="rect">
            <a:avLst/>
          </a:prstGeom>
          <a:noFill/>
        </p:spPr>
        <p:txBody>
          <a:bodyPr wrap="square" rtlCol="0">
            <a:spAutoFit/>
          </a:bodyPr>
          <a:lstStyle/>
          <a:p>
            <a:r>
              <a:rPr lang="en-US" sz="3200" dirty="0">
                <a:latin typeface="Bahnschrift SemiBold SemiConden" panose="020B0502040204020203" pitchFamily="34" charset="0"/>
              </a:rPr>
              <a:t>Conclusion : The Ghost in the Political Machine</a:t>
            </a:r>
            <a:endParaRPr lang="en-IN" sz="3200" dirty="0">
              <a:latin typeface="Bahnschrift SemiBold SemiConden" panose="020B0502040204020203" pitchFamily="34" charset="0"/>
            </a:endParaRPr>
          </a:p>
        </p:txBody>
      </p:sp>
      <p:pic>
        <p:nvPicPr>
          <p:cNvPr id="11268" name="Picture 4" descr="“I put lipstick on a pig” Tony Schwartz the ghostwriter says. He feels “deep remorse.”">
            <a:extLst>
              <a:ext uri="{FF2B5EF4-FFF2-40B4-BE49-F238E27FC236}">
                <a16:creationId xmlns:a16="http://schemas.microsoft.com/office/drawing/2014/main" id="{54AB1D56-C005-3E4E-5E49-C9160CFB37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8295" y="451364"/>
            <a:ext cx="4148068" cy="57459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08BCC8E-95B7-7E25-75C0-4F348D994BAB}"/>
              </a:ext>
            </a:extLst>
          </p:cNvPr>
          <p:cNvSpPr txBox="1"/>
          <p:nvPr/>
        </p:nvSpPr>
        <p:spPr>
          <a:xfrm>
            <a:off x="8943032" y="6197267"/>
            <a:ext cx="2612572" cy="369332"/>
          </a:xfrm>
          <a:prstGeom prst="rect">
            <a:avLst/>
          </a:prstGeom>
          <a:noFill/>
        </p:spPr>
        <p:txBody>
          <a:bodyPr wrap="square" rtlCol="0">
            <a:spAutoFit/>
          </a:bodyPr>
          <a:lstStyle/>
          <a:p>
            <a:r>
              <a:rPr lang="en-IN" b="0" i="0" dirty="0">
                <a:effectLst/>
                <a:latin typeface="Graphik"/>
              </a:rPr>
              <a:t>Illustration by Javier </a:t>
            </a:r>
            <a:r>
              <a:rPr lang="en-IN" b="0" i="0" dirty="0" err="1">
                <a:effectLst/>
                <a:latin typeface="Graphik"/>
              </a:rPr>
              <a:t>Jaén</a:t>
            </a:r>
            <a:endParaRPr lang="en-IN" dirty="0"/>
          </a:p>
        </p:txBody>
      </p:sp>
    </p:spTree>
    <p:extLst>
      <p:ext uri="{BB962C8B-B14F-4D97-AF65-F5344CB8AC3E}">
        <p14:creationId xmlns:p14="http://schemas.microsoft.com/office/powerpoint/2010/main" val="143878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vaziri's hypothesis about Donald Trump’s Twitter account">
            <a:extLst>
              <a:ext uri="{FF2B5EF4-FFF2-40B4-BE49-F238E27FC236}">
                <a16:creationId xmlns:a16="http://schemas.microsoft.com/office/drawing/2014/main" id="{52C965D3-75E9-3558-AB42-FAB35BEE4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0655" y="0"/>
            <a:ext cx="582134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FCC1D40-1631-02FF-34FA-875D9A9F3197}"/>
              </a:ext>
            </a:extLst>
          </p:cNvPr>
          <p:cNvSpPr txBox="1"/>
          <p:nvPr/>
        </p:nvSpPr>
        <p:spPr>
          <a:xfrm>
            <a:off x="442127" y="622998"/>
            <a:ext cx="5928528" cy="4893647"/>
          </a:xfrm>
          <a:prstGeom prst="rect">
            <a:avLst/>
          </a:prstGeom>
          <a:noFill/>
        </p:spPr>
        <p:txBody>
          <a:bodyPr wrap="square" rtlCol="0">
            <a:spAutoFit/>
          </a:bodyPr>
          <a:lstStyle/>
          <a:p>
            <a:r>
              <a:rPr lang="en-US" sz="4800" dirty="0">
                <a:latin typeface="Bahnschrift SemiBold SemiConden" panose="020B0502040204020203" pitchFamily="34" charset="0"/>
              </a:rPr>
              <a:t>What’s the problem??</a:t>
            </a:r>
          </a:p>
          <a:p>
            <a:pPr algn="l"/>
            <a:endParaRPr lang="en-US" sz="2000" b="0" i="0" dirty="0">
              <a:effectLst/>
              <a:latin typeface="Franklin Gothic Book" panose="020B0503020102020204" pitchFamily="34" charset="0"/>
            </a:endParaRPr>
          </a:p>
          <a:p>
            <a:pPr algn="l"/>
            <a:endParaRPr lang="en-US" sz="2000" dirty="0">
              <a:latin typeface="Franklin Gothic Book" panose="020B0503020102020204" pitchFamily="34" charset="0"/>
            </a:endParaRPr>
          </a:p>
          <a:p>
            <a:pPr algn="l"/>
            <a:r>
              <a:rPr lang="en-US" sz="2000" b="0" i="0" dirty="0">
                <a:effectLst/>
                <a:latin typeface="Franklin Gothic Book" panose="020B0503020102020204" pitchFamily="34" charset="0"/>
              </a:rPr>
              <a:t>When Trump wished the Olympic team good luck, he was tweeting from an iPhone. When he insulted a rival, he was usually tweeting from an Android. Is this an artifact showing which tweets are Trump’s own and which are by some handler in the 2016 campaign?</a:t>
            </a:r>
          </a:p>
          <a:p>
            <a:pPr algn="l"/>
            <a:r>
              <a:rPr lang="en-US" sz="2000" b="0" i="0" dirty="0">
                <a:effectLst/>
                <a:latin typeface="Franklin Gothic Book" panose="020B0503020102020204" pitchFamily="34" charset="0"/>
              </a:rPr>
              <a:t>Others have explored Trump’s timeline and noticed this tends to hold up. And Trump himself did indeed tweet from a Samsung Galaxy until March 2017. But how could we examine it quantitatively?</a:t>
            </a:r>
          </a:p>
          <a:p>
            <a:endParaRPr lang="en-IN" sz="2400" dirty="0">
              <a:latin typeface="Bahnschrift SemiBold SemiConden" panose="020B0502040204020203" pitchFamily="34" charset="0"/>
            </a:endParaRPr>
          </a:p>
        </p:txBody>
      </p:sp>
    </p:spTree>
    <p:extLst>
      <p:ext uri="{BB962C8B-B14F-4D97-AF65-F5344CB8AC3E}">
        <p14:creationId xmlns:p14="http://schemas.microsoft.com/office/powerpoint/2010/main" val="1441891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06E5CD-8C9A-43B0-02A5-F50192256395}"/>
              </a:ext>
            </a:extLst>
          </p:cNvPr>
          <p:cNvSpPr/>
          <p:nvPr/>
        </p:nvSpPr>
        <p:spPr>
          <a:xfrm>
            <a:off x="0" y="0"/>
            <a:ext cx="5235191"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3E5BB4D-FFBC-0EF7-0CF9-90EC175BBF01}"/>
              </a:ext>
            </a:extLst>
          </p:cNvPr>
          <p:cNvSpPr txBox="1"/>
          <p:nvPr/>
        </p:nvSpPr>
        <p:spPr>
          <a:xfrm>
            <a:off x="663192" y="2120202"/>
            <a:ext cx="3547068" cy="923330"/>
          </a:xfrm>
          <a:prstGeom prst="rect">
            <a:avLst/>
          </a:prstGeom>
          <a:noFill/>
        </p:spPr>
        <p:txBody>
          <a:bodyPr wrap="square" rtlCol="0">
            <a:spAutoFit/>
          </a:bodyPr>
          <a:lstStyle/>
          <a:p>
            <a:r>
              <a:rPr lang="en-US" sz="5400" dirty="0">
                <a:solidFill>
                  <a:schemeClr val="bg1"/>
                </a:solidFill>
                <a:latin typeface="Bahnschrift SemiBold SemiConden" panose="020B0502040204020203" pitchFamily="34" charset="0"/>
              </a:rPr>
              <a:t>Background</a:t>
            </a:r>
            <a:endParaRPr lang="en-IN" sz="5400" dirty="0">
              <a:solidFill>
                <a:schemeClr val="bg1"/>
              </a:solidFill>
              <a:latin typeface="Bahnschrift SemiBold SemiConden" panose="020B0502040204020203" pitchFamily="34" charset="0"/>
            </a:endParaRPr>
          </a:p>
        </p:txBody>
      </p:sp>
      <p:sp>
        <p:nvSpPr>
          <p:cNvPr id="4" name="Arrow: Chevron 3">
            <a:extLst>
              <a:ext uri="{FF2B5EF4-FFF2-40B4-BE49-F238E27FC236}">
                <a16:creationId xmlns:a16="http://schemas.microsoft.com/office/drawing/2014/main" id="{A779BEFC-8EA7-B7B9-A31C-5DFAABECF6AE}"/>
              </a:ext>
            </a:extLst>
          </p:cNvPr>
          <p:cNvSpPr/>
          <p:nvPr/>
        </p:nvSpPr>
        <p:spPr>
          <a:xfrm>
            <a:off x="1245995" y="3428999"/>
            <a:ext cx="994787" cy="663191"/>
          </a:xfrm>
          <a:prstGeom prst="chevr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5" name="Arrow: Chevron 4">
            <a:extLst>
              <a:ext uri="{FF2B5EF4-FFF2-40B4-BE49-F238E27FC236}">
                <a16:creationId xmlns:a16="http://schemas.microsoft.com/office/drawing/2014/main" id="{66B71D65-DDA1-2DEA-A3A0-9DD066B1DD16}"/>
              </a:ext>
            </a:extLst>
          </p:cNvPr>
          <p:cNvSpPr/>
          <p:nvPr/>
        </p:nvSpPr>
        <p:spPr>
          <a:xfrm>
            <a:off x="2436726" y="3429000"/>
            <a:ext cx="994787" cy="663191"/>
          </a:xfrm>
          <a:prstGeom prst="chevr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53766C10-F76A-4BB7-E222-C2FB1068E996}"/>
              </a:ext>
            </a:extLst>
          </p:cNvPr>
          <p:cNvSpPr txBox="1"/>
          <p:nvPr/>
        </p:nvSpPr>
        <p:spPr>
          <a:xfrm>
            <a:off x="5988817" y="1225899"/>
            <a:ext cx="5375868" cy="2123658"/>
          </a:xfrm>
          <a:prstGeom prst="rect">
            <a:avLst/>
          </a:prstGeom>
          <a:noFill/>
        </p:spPr>
        <p:txBody>
          <a:bodyPr wrap="square" rtlCol="0">
            <a:spAutoFit/>
          </a:bodyPr>
          <a:lstStyle/>
          <a:p>
            <a:r>
              <a:rPr lang="en-US" sz="3200" dirty="0">
                <a:latin typeface="Bahnschrift SemiBold SemiConden" panose="020B0502040204020203" pitchFamily="34" charset="0"/>
              </a:rPr>
              <a:t>Source : </a:t>
            </a:r>
            <a:r>
              <a:rPr lang="en-US" sz="2000" dirty="0">
                <a:latin typeface="Franklin Gothic Book" panose="020B0503020102020204" pitchFamily="34" charset="0"/>
              </a:rPr>
              <a:t>D</a:t>
            </a:r>
            <a:r>
              <a:rPr lang="en-US" sz="2000" b="0" i="0" dirty="0">
                <a:effectLst/>
                <a:latin typeface="Franklin Gothic Book" panose="020B0503020102020204" pitchFamily="34" charset="0"/>
              </a:rPr>
              <a:t>ataset is from </a:t>
            </a:r>
            <a:r>
              <a:rPr lang="en-US" sz="2000" b="0" i="0" u="none" strike="noStrike" dirty="0">
                <a:effectLst/>
                <a:latin typeface="Franklin Gothic Book" panose="020B0503020102020204" pitchFamily="34" charset="0"/>
                <a:hlinkClick r:id="rId2">
                  <a:extLst>
                    <a:ext uri="{A12FA001-AC4F-418D-AE19-62706E023703}">
                      <ahyp:hlinkClr xmlns:ahyp="http://schemas.microsoft.com/office/drawing/2018/hyperlinkcolor" val="tx"/>
                    </a:ext>
                  </a:extLst>
                </a:hlinkClick>
              </a:rPr>
              <a:t>The Trump Twitter Archive</a:t>
            </a:r>
            <a:r>
              <a:rPr lang="en-US" sz="2000" b="0" i="0" dirty="0">
                <a:effectLst/>
                <a:latin typeface="Franklin Gothic Book" panose="020B0503020102020204" pitchFamily="34" charset="0"/>
              </a:rPr>
              <a:t> by Brendan Brown, which contains all 35,000+ tweets from the </a:t>
            </a:r>
            <a:r>
              <a:rPr lang="en-US" sz="2000" b="0" i="0" u="none" strike="noStrike" dirty="0">
                <a:effectLst/>
                <a:latin typeface="Franklin Gothic Book" panose="020B0503020102020204" pitchFamily="34" charset="0"/>
                <a:hlinkClick r:id="rId3">
                  <a:extLst>
                    <a:ext uri="{A12FA001-AC4F-418D-AE19-62706E023703}">
                      <ahyp:hlinkClr xmlns:ahyp="http://schemas.microsoft.com/office/drawing/2018/hyperlinkcolor" val="tx"/>
                    </a:ext>
                  </a:extLst>
                </a:hlinkClick>
              </a:rPr>
              <a:t>@realDonaldTrump</a:t>
            </a:r>
            <a:r>
              <a:rPr lang="en-US" sz="2000" b="0" i="0" dirty="0">
                <a:effectLst/>
                <a:latin typeface="Franklin Gothic Book" panose="020B0503020102020204" pitchFamily="34" charset="0"/>
              </a:rPr>
              <a:t> Twitter account from 2009 (the year Trump sent his </a:t>
            </a:r>
            <a:r>
              <a:rPr lang="en-US" sz="2000" b="0" i="0" u="none" strike="noStrike" dirty="0">
                <a:effectLst/>
                <a:latin typeface="Franklin Gothic Book" panose="020B0503020102020204" pitchFamily="34" charset="0"/>
                <a:hlinkClick r:id="rId4">
                  <a:extLst>
                    <a:ext uri="{A12FA001-AC4F-418D-AE19-62706E023703}">
                      <ahyp:hlinkClr xmlns:ahyp="http://schemas.microsoft.com/office/drawing/2018/hyperlinkcolor" val="tx"/>
                    </a:ext>
                  </a:extLst>
                </a:hlinkClick>
              </a:rPr>
              <a:t>first tweet</a:t>
            </a:r>
            <a:r>
              <a:rPr lang="en-US" sz="2000" b="0" i="0" dirty="0">
                <a:effectLst/>
                <a:latin typeface="Franklin Gothic Book" panose="020B0503020102020204" pitchFamily="34" charset="0"/>
              </a:rPr>
              <a:t>) through 2018.</a:t>
            </a:r>
            <a:endParaRPr lang="en-IN" sz="2000" dirty="0">
              <a:latin typeface="Franklin Gothic Book" panose="020B0503020102020204" pitchFamily="34" charset="0"/>
            </a:endParaRPr>
          </a:p>
        </p:txBody>
      </p:sp>
      <p:sp>
        <p:nvSpPr>
          <p:cNvPr id="9" name="TextBox 8">
            <a:extLst>
              <a:ext uri="{FF2B5EF4-FFF2-40B4-BE49-F238E27FC236}">
                <a16:creationId xmlns:a16="http://schemas.microsoft.com/office/drawing/2014/main" id="{D6A5D981-FB8F-20F1-0467-016341F89EC8}"/>
              </a:ext>
            </a:extLst>
          </p:cNvPr>
          <p:cNvSpPr txBox="1"/>
          <p:nvPr/>
        </p:nvSpPr>
        <p:spPr>
          <a:xfrm>
            <a:off x="5988817" y="3989195"/>
            <a:ext cx="5235191" cy="892552"/>
          </a:xfrm>
          <a:prstGeom prst="rect">
            <a:avLst/>
          </a:prstGeom>
          <a:noFill/>
        </p:spPr>
        <p:txBody>
          <a:bodyPr wrap="square" rtlCol="0">
            <a:spAutoFit/>
          </a:bodyPr>
          <a:lstStyle/>
          <a:p>
            <a:r>
              <a:rPr lang="en-US" sz="3200" dirty="0">
                <a:latin typeface="Bahnschrift SemiBold SemiConden" panose="020B0502040204020203" pitchFamily="34" charset="0"/>
              </a:rPr>
              <a:t>Objective : </a:t>
            </a:r>
            <a:r>
              <a:rPr lang="en-US" sz="2000" dirty="0">
                <a:latin typeface="Franklin Gothic Book" panose="020B0503020102020204" pitchFamily="34" charset="0"/>
              </a:rPr>
              <a:t>Spot the difference between the tweets from Android and </a:t>
            </a:r>
            <a:r>
              <a:rPr lang="en-US" sz="2000" dirty="0" err="1">
                <a:latin typeface="Franklin Gothic Book" panose="020B0503020102020204" pitchFamily="34" charset="0"/>
              </a:rPr>
              <a:t>iphone</a:t>
            </a:r>
            <a:r>
              <a:rPr lang="en-US" sz="2000" dirty="0">
                <a:latin typeface="Franklin Gothic Book" panose="020B0503020102020204" pitchFamily="34" charset="0"/>
              </a:rPr>
              <a:t> using NLP.</a:t>
            </a:r>
            <a:endParaRPr lang="en-IN" sz="2000" dirty="0">
              <a:latin typeface="Franklin Gothic Book" panose="020B0503020102020204" pitchFamily="34" charset="0"/>
            </a:endParaRPr>
          </a:p>
        </p:txBody>
      </p:sp>
    </p:spTree>
    <p:extLst>
      <p:ext uri="{BB962C8B-B14F-4D97-AF65-F5344CB8AC3E}">
        <p14:creationId xmlns:p14="http://schemas.microsoft.com/office/powerpoint/2010/main" val="1074046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5D91571-77DF-9FE8-574F-2BC3D70E6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495" y="1027062"/>
            <a:ext cx="10601010" cy="57832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F0FD0DB-6940-C240-8C0D-4F704BADE86A}"/>
              </a:ext>
            </a:extLst>
          </p:cNvPr>
          <p:cNvSpPr txBox="1"/>
          <p:nvPr/>
        </p:nvSpPr>
        <p:spPr>
          <a:xfrm>
            <a:off x="812242" y="271305"/>
            <a:ext cx="8584642" cy="584775"/>
          </a:xfrm>
          <a:prstGeom prst="rect">
            <a:avLst/>
          </a:prstGeom>
          <a:noFill/>
        </p:spPr>
        <p:txBody>
          <a:bodyPr wrap="square" rtlCol="0">
            <a:spAutoFit/>
          </a:bodyPr>
          <a:lstStyle/>
          <a:p>
            <a:r>
              <a:rPr lang="en-US" sz="3200" dirty="0">
                <a:latin typeface="Bahnschrift SemiBold SemiConden" panose="020B0502040204020203" pitchFamily="34" charset="0"/>
              </a:rPr>
              <a:t>Number of Tweets Sent From Android And iPhone</a:t>
            </a:r>
            <a:endParaRPr lang="en-IN" sz="3200" dirty="0">
              <a:latin typeface="Bahnschrift SemiBold SemiConden" panose="020B0502040204020203" pitchFamily="34" charset="0"/>
            </a:endParaRPr>
          </a:p>
        </p:txBody>
      </p:sp>
    </p:spTree>
    <p:extLst>
      <p:ext uri="{BB962C8B-B14F-4D97-AF65-F5344CB8AC3E}">
        <p14:creationId xmlns:p14="http://schemas.microsoft.com/office/powerpoint/2010/main" val="2421493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A2811CC-869D-BEA7-FAD5-C4D9B6AD6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886" y="2009670"/>
            <a:ext cx="8360228" cy="44966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9EB4AAE-64FE-DC36-0DED-2B3EB7940855}"/>
              </a:ext>
            </a:extLst>
          </p:cNvPr>
          <p:cNvSpPr txBox="1"/>
          <p:nvPr/>
        </p:nvSpPr>
        <p:spPr>
          <a:xfrm>
            <a:off x="994786" y="236878"/>
            <a:ext cx="10671349" cy="1508105"/>
          </a:xfrm>
          <a:prstGeom prst="rect">
            <a:avLst/>
          </a:prstGeom>
          <a:noFill/>
        </p:spPr>
        <p:txBody>
          <a:bodyPr wrap="square" rtlCol="0">
            <a:spAutoFit/>
          </a:bodyPr>
          <a:lstStyle/>
          <a:p>
            <a:r>
              <a:rPr lang="en-US" sz="3200" dirty="0">
                <a:latin typeface="Bahnschrift SemiBold SemiConden" panose="020B0502040204020203" pitchFamily="34" charset="0"/>
              </a:rPr>
              <a:t>Is “time” a Giveaway </a:t>
            </a:r>
          </a:p>
          <a:p>
            <a:r>
              <a:rPr lang="en-US" sz="2000" b="0" i="0" dirty="0">
                <a:effectLst/>
                <a:latin typeface="Inter"/>
              </a:rPr>
              <a:t>Most people are creatures of habit, and we would expect their tweet times to be a type of ‘signature’.</a:t>
            </a:r>
          </a:p>
          <a:p>
            <a:r>
              <a:rPr lang="en-US" sz="2000" i="0" dirty="0">
                <a:effectLst/>
                <a:latin typeface="Franklin Gothic Book" panose="020B0503020102020204" pitchFamily="34" charset="0"/>
              </a:rPr>
              <a:t>We can certainly spot the difference here. Most tweets from the Android are in the early morning or later in the evening, while tweets from the iPhone occur more often in the afternoon.</a:t>
            </a:r>
            <a:endParaRPr lang="en-IN" sz="2000" dirty="0">
              <a:latin typeface="Franklin Gothic Book" panose="020B0503020102020204" pitchFamily="34" charset="0"/>
            </a:endParaRPr>
          </a:p>
        </p:txBody>
      </p:sp>
    </p:spTree>
    <p:extLst>
      <p:ext uri="{BB962C8B-B14F-4D97-AF65-F5344CB8AC3E}">
        <p14:creationId xmlns:p14="http://schemas.microsoft.com/office/powerpoint/2010/main" val="468657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1486DED-F926-0A63-7A65-C1237BF3F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134" y="2019719"/>
            <a:ext cx="7425732" cy="48382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467E67D-E530-3665-D931-183440D3DF64}"/>
              </a:ext>
            </a:extLst>
          </p:cNvPr>
          <p:cNvSpPr txBox="1"/>
          <p:nvPr/>
        </p:nvSpPr>
        <p:spPr>
          <a:xfrm>
            <a:off x="1095270" y="203837"/>
            <a:ext cx="10379948" cy="1815882"/>
          </a:xfrm>
          <a:prstGeom prst="rect">
            <a:avLst/>
          </a:prstGeom>
          <a:noFill/>
        </p:spPr>
        <p:txBody>
          <a:bodyPr wrap="square" rtlCol="0">
            <a:spAutoFit/>
          </a:bodyPr>
          <a:lstStyle/>
          <a:p>
            <a:r>
              <a:rPr lang="en-US" sz="3200" dirty="0">
                <a:latin typeface="Bahnschrift SemiBold SemiConden" panose="020B0502040204020203" pitchFamily="34" charset="0"/>
              </a:rPr>
              <a:t>The quote tweet is dead </a:t>
            </a:r>
          </a:p>
          <a:p>
            <a:r>
              <a:rPr lang="en-US" sz="2000" b="0" i="0" dirty="0">
                <a:effectLst/>
                <a:latin typeface="Franklin Gothic Book" panose="020B0503020102020204" pitchFamily="34" charset="0"/>
              </a:rPr>
              <a:t>Another place we can spot a difference is in Trump’s anachronistic behavior of “manually retweeting” people by copy-pasting their tweets, then surrounding them with quotation marks. These are known as quote tweets. </a:t>
            </a:r>
          </a:p>
          <a:p>
            <a:r>
              <a:rPr lang="en-US" sz="2000" i="0" dirty="0">
                <a:effectLst/>
                <a:latin typeface="Franklin Gothic Book" panose="020B0503020102020204" pitchFamily="34" charset="0"/>
              </a:rPr>
              <a:t>Almost all the quote tweets are posted from the Android.</a:t>
            </a:r>
            <a:endParaRPr lang="en-IN" sz="2000" dirty="0">
              <a:latin typeface="Franklin Gothic Book" panose="020B0503020102020204" pitchFamily="34" charset="0"/>
            </a:endParaRPr>
          </a:p>
        </p:txBody>
      </p:sp>
    </p:spTree>
    <p:extLst>
      <p:ext uri="{BB962C8B-B14F-4D97-AF65-F5344CB8AC3E}">
        <p14:creationId xmlns:p14="http://schemas.microsoft.com/office/powerpoint/2010/main" val="1123277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659E6233-323D-4EF5-645C-1CA3828A55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49380"/>
            <a:ext cx="6096000" cy="50894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F5296FA-7F03-19C6-4AB0-E57B16EC7FC1}"/>
              </a:ext>
            </a:extLst>
          </p:cNvPr>
          <p:cNvSpPr txBox="1"/>
          <p:nvPr/>
        </p:nvSpPr>
        <p:spPr>
          <a:xfrm>
            <a:off x="403610" y="10388"/>
            <a:ext cx="11384782" cy="1938992"/>
          </a:xfrm>
          <a:prstGeom prst="rect">
            <a:avLst/>
          </a:prstGeom>
          <a:noFill/>
        </p:spPr>
        <p:txBody>
          <a:bodyPr wrap="square" rtlCol="0">
            <a:spAutoFit/>
          </a:bodyPr>
          <a:lstStyle/>
          <a:p>
            <a:r>
              <a:rPr lang="en-US" sz="3200" dirty="0">
                <a:latin typeface="Bahnschrift SemiBold SemiConden" panose="020B0502040204020203" pitchFamily="34" charset="0"/>
              </a:rPr>
              <a:t>Links and Pictures </a:t>
            </a:r>
            <a:r>
              <a:rPr lang="en-US" sz="2800" dirty="0">
                <a:latin typeface="Bahnschrift SemiBold SemiConden" panose="020B0502040204020203" pitchFamily="34" charset="0"/>
              </a:rPr>
              <a:t>: </a:t>
            </a:r>
          </a:p>
          <a:p>
            <a:r>
              <a:rPr lang="en-US" sz="2000" b="0" i="0" dirty="0">
                <a:effectLst/>
                <a:latin typeface="Franklin Gothic Book" panose="020B0503020102020204" pitchFamily="34" charset="0"/>
              </a:rPr>
              <a:t>Another place we see a difference between the iPhone and Android tweets is</a:t>
            </a:r>
          </a:p>
          <a:p>
            <a:r>
              <a:rPr lang="en-US" sz="2000" b="0" i="0" dirty="0">
                <a:effectLst/>
                <a:latin typeface="Franklin Gothic Book" panose="020B0503020102020204" pitchFamily="34" charset="0"/>
              </a:rPr>
              <a:t>in the sharing of links or pictures</a:t>
            </a:r>
            <a:r>
              <a:rPr lang="en-US" sz="2800" b="0" i="0" dirty="0">
                <a:effectLst/>
                <a:latin typeface="Inter"/>
              </a:rPr>
              <a:t>.</a:t>
            </a:r>
            <a:r>
              <a:rPr lang="en-US" sz="2800" b="1" i="0" dirty="0">
                <a:effectLst/>
                <a:latin typeface="Inter"/>
              </a:rPr>
              <a:t> </a:t>
            </a:r>
            <a:r>
              <a:rPr lang="en-US" sz="2000" i="0" dirty="0">
                <a:effectLst/>
                <a:latin typeface="Franklin Gothic Book" panose="020B0503020102020204" pitchFamily="34" charset="0"/>
              </a:rPr>
              <a:t>It turns out that tweets from the iPhone were way more likely to contain either a picture or a link. This also makes sense with our narrative: iPhone (presumably run by the campaign) tends to write “announcement” tweets about events, </a:t>
            </a:r>
            <a:endParaRPr lang="en-IN" sz="2000" dirty="0">
              <a:latin typeface="Franklin Gothic Book" panose="020B0503020102020204" pitchFamily="34" charset="0"/>
            </a:endParaRPr>
          </a:p>
        </p:txBody>
      </p:sp>
      <p:pic>
        <p:nvPicPr>
          <p:cNvPr id="6148" name="Picture 4" descr="Thank you Windham, New Hampshire!">
            <a:extLst>
              <a:ext uri="{FF2B5EF4-FFF2-40B4-BE49-F238E27FC236}">
                <a16:creationId xmlns:a16="http://schemas.microsoft.com/office/drawing/2014/main" id="{78237373-0963-C14F-879F-2A6A8F2C3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49380"/>
            <a:ext cx="6096000" cy="222068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The media is going crazy…very dishonest!">
            <a:extLst>
              <a:ext uri="{FF2B5EF4-FFF2-40B4-BE49-F238E27FC236}">
                <a16:creationId xmlns:a16="http://schemas.microsoft.com/office/drawing/2014/main" id="{08B5A1F3-132C-44B7-0179-AB14207E37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1" y="4170066"/>
            <a:ext cx="6096000" cy="2687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46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DA5C119-57DE-D5D5-CC3B-AF4E7D9E0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29283"/>
            <a:ext cx="6096000" cy="497895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C7CA624-F87C-0A04-2209-7965AEF62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79525"/>
            <a:ext cx="6096000" cy="48784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E5EF915-D72B-F285-28B3-DF876DF54EB1}"/>
              </a:ext>
            </a:extLst>
          </p:cNvPr>
          <p:cNvSpPr txBox="1"/>
          <p:nvPr/>
        </p:nvSpPr>
        <p:spPr>
          <a:xfrm>
            <a:off x="1105319" y="321547"/>
            <a:ext cx="9545934" cy="1200329"/>
          </a:xfrm>
          <a:prstGeom prst="rect">
            <a:avLst/>
          </a:prstGeom>
          <a:noFill/>
        </p:spPr>
        <p:txBody>
          <a:bodyPr wrap="square" rtlCol="0">
            <a:spAutoFit/>
          </a:bodyPr>
          <a:lstStyle/>
          <a:p>
            <a:r>
              <a:rPr lang="en-US" sz="3200" dirty="0">
                <a:latin typeface="Bahnschrift SemiBold SemiConden" panose="020B0502040204020203" pitchFamily="34" charset="0"/>
              </a:rPr>
              <a:t>Most Common Words </a:t>
            </a:r>
          </a:p>
          <a:p>
            <a:r>
              <a:rPr lang="en-US" sz="2000" b="0" i="0" dirty="0">
                <a:effectLst/>
                <a:latin typeface="Franklin Gothic Book" panose="020B0503020102020204" pitchFamily="34" charset="0"/>
              </a:rPr>
              <a:t>What are the most common words @realDonaldTrump tweets? This plot should look familiar to anyone who has seen the feed.</a:t>
            </a:r>
            <a:endParaRPr lang="en-IN" sz="2000" dirty="0">
              <a:latin typeface="Franklin Gothic Book" panose="020B0503020102020204" pitchFamily="34" charset="0"/>
            </a:endParaRPr>
          </a:p>
        </p:txBody>
      </p:sp>
    </p:spTree>
    <p:extLst>
      <p:ext uri="{BB962C8B-B14F-4D97-AF65-F5344CB8AC3E}">
        <p14:creationId xmlns:p14="http://schemas.microsoft.com/office/powerpoint/2010/main" val="1636126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F322A496-F077-1600-326A-AA7571C86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818751"/>
            <a:ext cx="8572500" cy="49689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7C59907-3AF6-A05A-1E7F-27DE4F518BD2}"/>
              </a:ext>
            </a:extLst>
          </p:cNvPr>
          <p:cNvSpPr txBox="1"/>
          <p:nvPr/>
        </p:nvSpPr>
        <p:spPr>
          <a:xfrm>
            <a:off x="1369925" y="-30145"/>
            <a:ext cx="9415306" cy="2246769"/>
          </a:xfrm>
          <a:prstGeom prst="rect">
            <a:avLst/>
          </a:prstGeom>
          <a:noFill/>
        </p:spPr>
        <p:txBody>
          <a:bodyPr wrap="square" rtlCol="0">
            <a:spAutoFit/>
          </a:bodyPr>
          <a:lstStyle/>
          <a:p>
            <a:r>
              <a:rPr lang="en-US" sz="3200" dirty="0">
                <a:latin typeface="Bahnschrift SemiBold SemiConden" panose="020B0502040204020203" pitchFamily="34" charset="0"/>
              </a:rPr>
              <a:t>Common Words : Android Vs iPhone</a:t>
            </a:r>
          </a:p>
          <a:p>
            <a:pPr algn="l"/>
            <a:r>
              <a:rPr lang="en-US" sz="2000" b="0" i="0" dirty="0">
                <a:effectLst/>
                <a:latin typeface="Franklin Gothic Book" panose="020B0503020102020204" pitchFamily="34" charset="0"/>
              </a:rPr>
              <a:t>Note that we've calculated the log odds ratio of each word and plotted the 15 words with the greatest log odds ratio for the Android and the iPhone.</a:t>
            </a:r>
          </a:p>
          <a:p>
            <a:pPr algn="l"/>
            <a:r>
              <a:rPr lang="en-US" sz="2000" b="0" i="0" dirty="0">
                <a:effectLst/>
                <a:latin typeface="Franklin Gothic Book" panose="020B0503020102020204" pitchFamily="34" charset="0"/>
              </a:rPr>
              <a:t>With the way we've set up the log odds ratio, positive values are assigned to words from the Android, and negative values are assigned to the iPhone.</a:t>
            </a:r>
          </a:p>
          <a:p>
            <a:endParaRPr lang="en-IN" sz="2800" dirty="0">
              <a:latin typeface="Bahnschrift SemiBold SemiConden" panose="020B0502040204020203" pitchFamily="34" charset="0"/>
            </a:endParaRPr>
          </a:p>
        </p:txBody>
      </p:sp>
    </p:spTree>
    <p:extLst>
      <p:ext uri="{BB962C8B-B14F-4D97-AF65-F5344CB8AC3E}">
        <p14:creationId xmlns:p14="http://schemas.microsoft.com/office/powerpoint/2010/main" val="1045387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TotalTime>
  <Words>704</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Bahnschrift SemiBold SemiConden</vt:lpstr>
      <vt:lpstr>Calibri</vt:lpstr>
      <vt:lpstr>Calibri Light</vt:lpstr>
      <vt:lpstr>Franklin Gothic Book</vt:lpstr>
      <vt:lpstr>Graphik</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Kank</dc:creator>
  <cp:lastModifiedBy>Deepali Kank</cp:lastModifiedBy>
  <cp:revision>1</cp:revision>
  <dcterms:created xsi:type="dcterms:W3CDTF">2022-11-15T03:20:47Z</dcterms:created>
  <dcterms:modified xsi:type="dcterms:W3CDTF">2022-11-15T04:52:51Z</dcterms:modified>
</cp:coreProperties>
</file>