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BAA49E-398B-46CA-B1B3-FCBE0AC460E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6BD32-DCB2-4DE9-97C1-A82286285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872D-9DB4-458A-A7A3-B2CA1090D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CD76A-4439-49EF-991C-15AABE1F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C3B7-74DA-4EFE-9284-B8F1AF9E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80FDA-3FD3-4EDA-899E-B5AAECBA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61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7D40-14D9-4263-AB01-4719FF57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0F9C4-2673-4137-AF92-A562781FA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9458-E9E9-47C2-8AF9-C69D4B7B8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FF0FE-92B9-4A92-9BB6-18E78F28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683FA-874D-4C9B-9D90-9CD2129E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25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E9C3E-9EF6-4657-BFD9-19F72CA81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5F990-E700-4B46-A0E1-492DD82A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48C3-950A-47E3-8641-C1E7C266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528FC-A317-4665-8AF1-0B3043E8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2B262-3A57-4964-AC4F-1D61AA41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64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0061-7146-430A-A7C7-C1476215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6729-979F-40FC-AFEE-0E57CD8ED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9AF11-EEB8-4044-B499-B81C1BA0C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426A6-79E1-4AE0-A1DB-788F5768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C6869-A36D-44D8-B55A-CA5D8BD8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2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312C-0B33-4E5E-8351-553D72D7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422C-641E-466A-B046-0A67514CC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D72B-D793-4A28-B1C7-DBBDE5EF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BC61-659B-4FFA-9ED5-AAD032DE3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597E4-1B96-4C4F-98F7-13CF0E4F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64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D61C3-FC13-4B15-8896-ECED57F2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4D42-1C63-4607-AED5-BE7B55A03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3EE8F-6959-4764-AAB2-DB8F649C3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BFDF5-E677-452B-A97A-42869DE6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6DA50-3980-4D6E-93D4-E5690D1BE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969AC-E61B-453C-8A28-54783EA6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7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F6E8B-110B-4631-8804-3B8401F5E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F1450-FE0F-48AE-8F43-CCDFEA153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AAE97-6A25-4FD0-A099-8962800DC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41867-99B3-4044-99A4-E7F73C7FC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FD17C-2945-4C8C-859B-BB2B1683C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39B6E-E9A5-468E-85C0-81824FBB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8AFF-5C84-48CF-B418-2DFFBFB8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CF723E-1EDD-4B46-9FF9-C2BFDD624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1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34F5-3155-4074-B1FB-6CD3A792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81075-8593-4A54-9934-BE2ADA09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C4E33A-E1FA-4331-AB88-A99AC5D3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5F5BA-0736-4A00-81F2-CC2DD9B9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777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2527E-5093-432C-A91A-AC1C6059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34452-251B-4FC3-99EC-A8E595AB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F489E-36C9-4FC3-B09F-4E76AAF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0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2902-F5D3-4FCB-B3ED-4DB4C137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36251-2D47-4C23-9B92-039860974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B3FB4-A3CE-481E-BD01-909897A48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952B4-29D3-45BD-9B1C-003F1D56B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C3704-8D85-4486-97C7-30238B3E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2499D-458C-49FE-B24E-B7DC2B0A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89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38A8-B31C-45DF-8B88-22D0D216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342F0B-FCD9-4C18-B600-569927B231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8C9D6-1585-4E8A-A2A6-E76C8DE6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F34A5-8719-40B1-92C3-17CFC33B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BE4EF-CB5B-4019-8712-602D5FB6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3485-A399-4881-8BD0-79A2FBF0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4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10629-D04C-4BAD-8487-4409B411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173E3-4384-47D4-8B54-D7C501AE7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D630-3A97-4CE6-9973-F2AEDC73E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32A1-068C-433C-99B2-9E5F15536B2C}" type="datetimeFigureOut">
              <a:rPr lang="ru-RU" smtClean="0"/>
              <a:t>03.07.2019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1DFAB-F58D-4C9A-B539-2B9F5B89B8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5FE8A-13EF-4971-A044-C67B4DECA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57985-22BC-4E0F-A05E-21B42E0507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1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246A4-B819-42DE-8D66-5F24D603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 фреймворках для </a:t>
            </a:r>
            <a:r>
              <a:rPr lang="en-US" dirty="0"/>
              <a:t>Deep Learning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4260C-68EE-4870-9D7C-C759D8888D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Tensorflow vs Pytorch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09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C61D-AE84-4519-AECB-8B77703E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</a:t>
            </a:r>
            <a:r>
              <a:rPr lang="en-US" dirty="0"/>
              <a:t>Tensorflow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D426-E7BD-4FB9-A243-D7137A456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040" y="7765292"/>
            <a:ext cx="5795098" cy="198322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30" name="Picture 6" descr="alt text">
            <a:extLst>
              <a:ext uri="{FF2B5EF4-FFF2-40B4-BE49-F238E27FC236}">
                <a16:creationId xmlns:a16="http://schemas.microsoft.com/office/drawing/2014/main" id="{1EEFDCC8-ADA3-4781-9BE3-5EBC4A9E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10" y="1690688"/>
            <a:ext cx="9787755" cy="441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5DFD6D0-0183-4922-AA1C-F21D64BAC74A}"/>
              </a:ext>
            </a:extLst>
          </p:cNvPr>
          <p:cNvSpPr/>
          <p:nvPr/>
        </p:nvSpPr>
        <p:spPr>
          <a:xfrm>
            <a:off x="740410" y="455733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 Открытый фреймворк, выпущенный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Google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в 2015 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 Один из самых популярных на настоящий момент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130K </a:t>
            </a:r>
            <a:r>
              <a:rPr lang="ru-RU" i="0" dirty="0">
                <a:solidFill>
                  <a:srgbClr val="000000"/>
                </a:solidFill>
                <a:effectLst/>
                <a:latin typeface="Helvetica Neue"/>
              </a:rPr>
              <a:t>звезд и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 58k </a:t>
            </a:r>
            <a:r>
              <a:rPr lang="ru-RU" i="0" dirty="0">
                <a:solidFill>
                  <a:srgbClr val="000000"/>
                </a:solidFill>
                <a:effectLst/>
                <a:latin typeface="Helvetica Neue"/>
              </a:rPr>
              <a:t>коммитов на </a:t>
            </a:r>
            <a:r>
              <a:rPr lang="en-US" i="0" dirty="0">
                <a:solidFill>
                  <a:srgbClr val="000000"/>
                </a:solidFill>
                <a:effectLst/>
                <a:latin typeface="Helvetica Neue"/>
              </a:rPr>
              <a:t>Github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Позволяет построить от простой нейронной сети до сложной продуктивной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ML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системы</a:t>
            </a:r>
            <a:endParaRPr lang="en-US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86069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E919-9974-490F-B215-AD56EE3C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Сессия в </a:t>
            </a:r>
            <a:r>
              <a:rPr lang="en-US" dirty="0"/>
              <a:t>Tensorflow 1.0</a:t>
            </a:r>
            <a:br>
              <a:rPr lang="en-US" dirty="0"/>
            </a:br>
            <a:r>
              <a:rPr lang="en-US" dirty="0"/>
              <a:t>tf.Session()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31F00-CEA2-4E53-AE7C-A333BB40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" y="1758552"/>
            <a:ext cx="5149078" cy="1624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D10E1-6043-4A58-B53F-EEFD2189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16" y="1758552"/>
            <a:ext cx="6065520" cy="10596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372145-769F-4803-BC3B-5DC982690DC7}"/>
              </a:ext>
            </a:extLst>
          </p:cNvPr>
          <p:cNvSpPr/>
          <p:nvPr/>
        </p:nvSpPr>
        <p:spPr>
          <a:xfrm>
            <a:off x="594360" y="3578901"/>
            <a:ext cx="11761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Объект Session инкапсулирует среду, в которой выполняются расчеты над объектами и переменными, выполняется граф вычислений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758455-5B06-49CA-9783-90851DBD4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675" y="4561676"/>
            <a:ext cx="5191125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768B63-35F5-418C-AFDD-1982E2440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63" y="4524040"/>
            <a:ext cx="4829175" cy="1924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AEA8C-281E-40BA-BE46-1023D17C0E66}"/>
              </a:ext>
            </a:extLst>
          </p:cNvPr>
          <p:cNvSpPr txBox="1"/>
          <p:nvPr/>
        </p:nvSpPr>
        <p:spPr>
          <a:xfrm>
            <a:off x="5863316" y="1367056"/>
            <a:ext cx="18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Lazy-</a:t>
            </a:r>
            <a:r>
              <a:rPr lang="ru-RU" dirty="0"/>
              <a:t>вычисления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513E73-7D52-4CCC-A0C3-04D8CD05B981}"/>
              </a:ext>
            </a:extLst>
          </p:cNvPr>
          <p:cNvSpPr txBox="1"/>
          <p:nvPr/>
        </p:nvSpPr>
        <p:spPr>
          <a:xfrm>
            <a:off x="5915740" y="2933502"/>
            <a:ext cx="5960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dot_operator </a:t>
            </a:r>
            <a:r>
              <a:rPr lang="ru-RU" dirty="0"/>
              <a:t>хранит произведение двух </a:t>
            </a:r>
            <a:r>
              <a:rPr lang="en-US" dirty="0"/>
              <a:t>constant </a:t>
            </a:r>
            <a:r>
              <a:rPr lang="ru-RU" dirty="0"/>
              <a:t>тензоров</a:t>
            </a:r>
          </a:p>
        </p:txBody>
      </p:sp>
    </p:spTree>
    <p:extLst>
      <p:ext uri="{BB962C8B-B14F-4D97-AF65-F5344CB8AC3E}">
        <p14:creationId xmlns:p14="http://schemas.microsoft.com/office/powerpoint/2010/main" val="3101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A7FA-2AC1-4B5F-811E-387FE08E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</a:t>
            </a:r>
            <a:r>
              <a:rPr lang="en-US" dirty="0"/>
              <a:t>tf.Variables()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AAB66-97C2-4491-84FD-0122B1BAE87E}"/>
              </a:ext>
            </a:extLst>
          </p:cNvPr>
          <p:cNvSpPr/>
          <p:nvPr/>
        </p:nvSpPr>
        <p:spPr>
          <a:xfrm>
            <a:off x="838200" y="1487488"/>
            <a:ext cx="10749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Переменная</a:t>
            </a: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это способ представления постоянного состояния, которым манипулирует ваша программа</a:t>
            </a:r>
            <a:endParaRPr lang="en-US" b="0" i="0" dirty="0">
              <a:solidFill>
                <a:srgbClr val="21212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12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Переменная tf.Variable существует вне session.run. Это происходит даже для переменных, определенных в сессии sess. Команда Sess.run (tf.global_variables_initializer ()) инициализирует все глобальные переменные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290875-8FEF-4F3A-B4D7-A0A6B0902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4" y="3096896"/>
            <a:ext cx="6040849" cy="352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91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2276A-C634-4892-A837-60C3E5FF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Заполнители </a:t>
            </a:r>
            <a:r>
              <a:rPr lang="en-US" dirty="0"/>
              <a:t>tf.Placeholders()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40D7-9391-4AE0-89B0-1DD88606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" y="1602105"/>
            <a:ext cx="10515600" cy="1603375"/>
          </a:xfrm>
        </p:spPr>
        <p:txBody>
          <a:bodyPr>
            <a:normAutofit/>
          </a:bodyPr>
          <a:lstStyle/>
          <a:p>
            <a:r>
              <a:rPr lang="ru-RU" sz="1800" b="1" dirty="0"/>
              <a:t>Placeholder (заполнитель) </a:t>
            </a:r>
            <a:r>
              <a:rPr lang="ru-RU" sz="1800" dirty="0"/>
              <a:t>- это переменная, которой мы назначим данные, но позже. </a:t>
            </a:r>
            <a:endParaRPr lang="en-US" sz="1800" dirty="0"/>
          </a:p>
          <a:p>
            <a:r>
              <a:rPr lang="ru-RU" sz="1800" dirty="0"/>
              <a:t>Это позволяет нам создавать операции и строить наш расчетный граф без необходимости данных. </a:t>
            </a:r>
            <a:endParaRPr lang="en-US" sz="1800" dirty="0"/>
          </a:p>
          <a:p>
            <a:r>
              <a:rPr lang="ru-RU" sz="1800" dirty="0"/>
              <a:t>В TensorFlow мы подаем данные в граф через эти переменные.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6D0ED-78F4-4AAF-9220-9D29D00D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73513"/>
            <a:ext cx="7509828" cy="379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2F67-572C-4DD3-95B7-724A2B917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TF 1.0 vs TF 2.0 </a:t>
            </a:r>
            <a:endParaRPr lang="ru-RU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6D8F454F-7EE8-4E9B-9056-827A4CE60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60271"/>
            <a:ext cx="7267575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E514D85-8CC1-4580-90ED-1D06930121D5}"/>
              </a:ext>
            </a:extLst>
          </p:cNvPr>
          <p:cNvSpPr/>
          <p:nvPr/>
        </p:nvSpPr>
        <p:spPr>
          <a:xfrm>
            <a:off x="7089775" y="1951672"/>
            <a:ext cx="42824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Helvetica Neue"/>
              </a:rPr>
              <a:t>Tensorflow 1.x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tf.layers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tf.slim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tf.layers.contrib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tf.keras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-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tf.estimators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D086D-F7F7-4F84-89AC-BD57CCCD53D5}"/>
              </a:ext>
            </a:extLst>
          </p:cNvPr>
          <p:cNvSpPr txBox="1"/>
          <p:nvPr/>
        </p:nvSpPr>
        <p:spPr>
          <a:xfrm>
            <a:off x="838200" y="1367522"/>
            <a:ext cx="990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можете объявить переменные в </a:t>
            </a:r>
            <a:r>
              <a:rPr lang="en-US" dirty="0"/>
              <a:t>TF 1.0</a:t>
            </a:r>
            <a:r>
              <a:rPr lang="ru-RU" dirty="0"/>
              <a:t> и присвоить им значения, но на самом деле, вы не можете их использовать в операциях (</a:t>
            </a:r>
            <a:r>
              <a:rPr lang="en-US" dirty="0"/>
              <a:t>lazy-</a:t>
            </a:r>
            <a:r>
              <a:rPr lang="ru-RU" dirty="0"/>
              <a:t>вычисления)</a:t>
            </a:r>
          </a:p>
        </p:txBody>
      </p:sp>
    </p:spTree>
    <p:extLst>
      <p:ext uri="{BB962C8B-B14F-4D97-AF65-F5344CB8AC3E}">
        <p14:creationId xmlns:p14="http://schemas.microsoft.com/office/powerpoint/2010/main" val="357317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2B30-00F1-417F-BC51-0AD89948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2.0</a:t>
            </a:r>
            <a:endParaRPr lang="ru-RU" dirty="0"/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15478989-0E64-4D49-823D-65D9F2B32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3429000"/>
            <a:ext cx="5819806" cy="65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B80AAAA-706C-4A22-9B88-3948DF2E09CF}"/>
              </a:ext>
            </a:extLst>
          </p:cNvPr>
          <p:cNvSpPr/>
          <p:nvPr/>
        </p:nvSpPr>
        <p:spPr>
          <a:xfrm>
            <a:off x="1016000" y="1488778"/>
            <a:ext cx="970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Eager Execution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–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по умолчанию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Программный код становится похож на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Numpy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Больше не нужно беспокоиться о 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sessions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Helvetica Neue"/>
              </a:rPr>
              <a:t>placeholders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 </a:t>
            </a:r>
            <a:r>
              <a:rPr lang="en-US" b="1" dirty="0" err="1">
                <a:solidFill>
                  <a:srgbClr val="000000"/>
                </a:solidFill>
                <a:latin typeface="Helvetica Neue"/>
              </a:rPr>
              <a:t>feed_dict</a:t>
            </a:r>
            <a:r>
              <a:rPr lang="ru-RU" b="1" dirty="0">
                <a:solidFill>
                  <a:srgbClr val="000000"/>
                </a:solidFill>
                <a:latin typeface="Helvetica Neue"/>
              </a:rPr>
              <a:t> и др.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Почистили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API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от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tf.gans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tf.app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tf.contrib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tf.flags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</a:t>
            </a:r>
            <a:endParaRPr lang="ru-RU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Helvetica Neue"/>
              </a:rPr>
              <a:t>tf.keras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–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теперь стандарт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API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по умолчанию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Стандартизировано сохранение моделей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Helvetica Neue"/>
              </a:rPr>
              <a:t>SavedModel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)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03317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1DB4-9286-4628-BFB9-3DF70CFB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Keras API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256694-9EA2-4E50-8A77-ECBB42A7C247}"/>
              </a:ext>
            </a:extLst>
          </p:cNvPr>
          <p:cNvSpPr/>
          <p:nvPr/>
        </p:nvSpPr>
        <p:spPr>
          <a:xfrm>
            <a:off x="838200" y="1377355"/>
            <a:ext cx="108915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Helvetica Neue"/>
              </a:rPr>
              <a:t>Keras Sequential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 Neue"/>
              </a:rPr>
              <a:t>Sequential API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– определяет нейронную сеть как последовательность настаканных слоев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Очень легко определить модель и добавить дополнительные слои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Вы определяете структуру вашей сети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Минимизация ошибок при задании модели</a:t>
            </a:r>
            <a:endParaRPr lang="en-US" dirty="0">
              <a:solidFill>
                <a:srgbClr val="000000"/>
              </a:solidFill>
              <a:latin typeface="Helvetica 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Helvetica Neue"/>
              </a:rPr>
              <a:t>Гораздо проще для дебага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Helvetica Neue"/>
              </a:rPr>
              <a:t>Конфигурация метрики и оптимизатора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9150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8BF9-2780-40A0-830F-18DA285D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Keras Tuner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6893B6-3EA5-434B-A88D-6BC4291D9096}"/>
              </a:ext>
            </a:extLst>
          </p:cNvPr>
          <p:cNvSpPr/>
          <p:nvPr/>
        </p:nvSpPr>
        <p:spPr>
          <a:xfrm>
            <a:off x="955040" y="1491456"/>
            <a:ext cx="10281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Helvetica Neue"/>
              </a:rPr>
              <a:t>Keras-tuner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 -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специализированная библиотека для настройки гиперпараметров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Keras </a:t>
            </a:r>
            <a:r>
              <a:rPr lang="ru-RU" dirty="0">
                <a:solidFill>
                  <a:srgbClr val="000000"/>
                </a:solidFill>
                <a:latin typeface="Helvetica Neue"/>
              </a:rPr>
              <a:t>моделей</a:t>
            </a:r>
          </a:p>
        </p:txBody>
      </p:sp>
    </p:spTree>
    <p:extLst>
      <p:ext uri="{BB962C8B-B14F-4D97-AF65-F5344CB8AC3E}">
        <p14:creationId xmlns:p14="http://schemas.microsoft.com/office/powerpoint/2010/main" val="101999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295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Roboto</vt:lpstr>
      <vt:lpstr>Office Theme</vt:lpstr>
      <vt:lpstr>О фреймворках для Deep Learning</vt:lpstr>
      <vt:lpstr>О Tensorflow</vt:lpstr>
      <vt:lpstr>Сессия в Tensorflow 1.0 tf.Session()</vt:lpstr>
      <vt:lpstr>Переменные tf.Variables()</vt:lpstr>
      <vt:lpstr>Заполнители tf.Placeholders()</vt:lpstr>
      <vt:lpstr>TF 1.0 vs TF 2.0 </vt:lpstr>
      <vt:lpstr>Tensorflow 2.0</vt:lpstr>
      <vt:lpstr>Keras API</vt:lpstr>
      <vt:lpstr>Keras Tuner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Abdurakipov, Sergey</dc:creator>
  <cp:lastModifiedBy>Abdurakipov, Sergey</cp:lastModifiedBy>
  <cp:revision>21</cp:revision>
  <dcterms:created xsi:type="dcterms:W3CDTF">2019-07-03T13:23:48Z</dcterms:created>
  <dcterms:modified xsi:type="dcterms:W3CDTF">2019-07-03T19:33:11Z</dcterms:modified>
</cp:coreProperties>
</file>