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  <p:sldId id="259" r:id="rId9"/>
    <p:sldId id="258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84" autoAdjust="0"/>
  </p:normalViewPr>
  <p:slideViewPr>
    <p:cSldViewPr snapToGrid="0">
      <p:cViewPr varScale="1">
        <p:scale>
          <a:sx n="51" d="100"/>
          <a:sy n="51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D117-7A3A-4FB6-BCC3-490A17A1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98C4B-6638-42E4-96ED-9404A726C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EA77-3A41-4DEE-B533-7729D3AF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F31C-268D-4619-BA6C-799C24A3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2157-EE65-40D8-A686-5B680B28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1A5C-A4EE-470B-BED4-CB42133A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FE8EB-966B-46F7-B3BE-0454E99D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60C3-EF9E-4D54-AA87-3638BDEC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00E2-BDE5-44A7-8875-C00D7CB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C01-5E67-44D9-AAAB-CB0D853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0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E11D3-D6FA-45CA-8117-C6D4187DB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EBC7-EBE4-4AE0-A6F3-4DDA0DDA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E1D8-065F-4977-8D75-A86EF51A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4DF0-AFF7-4B49-B455-EABCAB97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8BB6-D87F-4DEB-BBD3-7D5BD89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18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DF0E-011A-43CA-956C-47C5021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5060-362F-4187-9657-0DB87864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CFE7-2E51-45BB-8E2E-781E4499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16BA-FB1E-4EC0-9AA3-C5AA51B8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7146-F2CB-419F-9190-98A5692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83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7B4E-248A-4705-B915-231D2E52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9559-8151-41DB-A3EF-664B0DA6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5D33-4F4C-45A0-9CE6-14055F0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4B88-079D-4F6F-B412-5AE76C9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E2B9-A8A3-405F-AB76-C057DFA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1D03-F0E1-4F66-AAAE-2EBD303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C0D6-2977-460C-8D52-8FCE59F3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E922F-7812-45C2-89D0-BAD522BB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3BA3-10EA-488D-AE80-B7D8425A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9EE-DA41-4324-9B6D-E6193F9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7DC9-F11E-473D-8F8B-0859B450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4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DA03-A54E-4921-93A2-FF3E5673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7C6F-B5A8-4DF9-A3C1-1A8F31AB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6E742-3457-4B84-BC97-C37BED8B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625AB-FE67-49A3-9D9E-65E3E1E0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513CB-12B8-4703-8AE5-85CF63F2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159B-C543-4E34-BBDA-7A517F93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8A1D3-F243-4DA0-AA56-474E671E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B415-2E52-43AD-9790-EEEB69BF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8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3EE-DC24-4E09-8A5B-B868019E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ACC19-AC57-4F12-AEC9-C4F4204B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2B9A4-05B4-45DC-AE8C-63E68E1F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65CE7-24F0-47A4-9D0C-F8FA306A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0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A2DA-35F9-46B9-9B69-AD5E11FE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81F0D-EEFC-4706-B5D6-A54D62CC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5E1E-2798-4FBE-8F61-94653A6A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4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BCE-DBEC-4387-BC65-D8B30F95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2711-CE02-479C-8E47-75012302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BC67F-B182-4E78-9894-CC2F840C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1D5D-69EC-4160-911A-64DA204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2608-85D1-4F57-82E4-1153E4A0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2D1D-F8A8-4750-A976-47C4B5D0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4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482C-A34B-440E-A1F4-F4DC6D67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22A9D-98D2-4330-9E75-803ED89DD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8147D-355B-4BA6-99B1-300FE771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2875-59B4-4FFE-AD92-0A12CAC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1BD2-AE90-4E65-9D5C-19429FA0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3803-76A6-4437-A2D9-9B4620B7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47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38EF-36CD-43D0-B5BF-1FCE2280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1B26-ACC2-4BEC-B191-A77A95CA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01BD-9981-4723-B5E5-38FBAEBE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EEAE-F471-4BFF-AAB1-D06A8B775150}" type="datetimeFigureOut">
              <a:rPr lang="ru-RU" smtClean="0"/>
              <a:t>09.07.2019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06AF-4BEA-4F3F-9D93-E9097BC8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AF9F-4A98-4BCF-A42F-5D5C323B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1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emantic segmentation">
            <a:extLst>
              <a:ext uri="{FF2B5EF4-FFF2-40B4-BE49-F238E27FC236}">
                <a16:creationId xmlns:a16="http://schemas.microsoft.com/office/drawing/2014/main" id="{DABCF497-FE3F-4B4C-A900-1643ACA1D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8350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C5B1-3643-4DE9-AEFE-8827C729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4000"/>
              <a:t>Семантическая сегментация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AEA8-26F7-4F7D-83AB-84B723315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U-Net </a:t>
            </a:r>
            <a:r>
              <a:rPr lang="ru-RU" sz="2000"/>
              <a:t>и </a:t>
            </a:r>
            <a:r>
              <a:rPr lang="en-US" sz="2000"/>
              <a:t>SegNet</a:t>
            </a:r>
            <a:endParaRPr lang="ru-RU" sz="2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1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35A-D11D-49A9-B64D-39908829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SegNet</a:t>
            </a:r>
            <a:endParaRPr lang="ru-RU" dirty="0"/>
          </a:p>
        </p:txBody>
      </p:sp>
      <p:pic>
        <p:nvPicPr>
          <p:cNvPr id="4098" name="Picture 2" descr="https://cdn-images-1.medium.com/max/1800/1*8qIwQ7drLTf08gami25QDw.png">
            <a:extLst>
              <a:ext uri="{FF2B5EF4-FFF2-40B4-BE49-F238E27FC236}">
                <a16:creationId xmlns:a16="http://schemas.microsoft.com/office/drawing/2014/main" id="{E7DCAC8D-B849-4AFE-91A6-5FBBE5E3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31196"/>
            <a:ext cx="1074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038A3-88D2-40D5-9F42-D60A798C3D44}"/>
              </a:ext>
            </a:extLst>
          </p:cNvPr>
          <p:cNvSpPr/>
          <p:nvPr/>
        </p:nvSpPr>
        <p:spPr>
          <a:xfrm>
            <a:off x="838200" y="1690688"/>
            <a:ext cx="10134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SegNet имеет структуру </a:t>
            </a:r>
            <a:r>
              <a:rPr lang="ru-RU" sz="2200" dirty="0" err="1"/>
              <a:t>энкодер</a:t>
            </a:r>
            <a:r>
              <a:rPr lang="ru-RU" sz="2200" dirty="0"/>
              <a:t>-декодер, за которой следует последний</a:t>
            </a:r>
            <a:r>
              <a:rPr lang="en-US" sz="2200" dirty="0"/>
              <a:t> </a:t>
            </a:r>
            <a:r>
              <a:rPr lang="ru-RU" sz="2200" dirty="0"/>
              <a:t>слой попиксельной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37116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770B-325B-44CE-9D3C-CCBD692E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Энкодер</a:t>
            </a:r>
            <a:r>
              <a:rPr lang="ru-RU" dirty="0"/>
              <a:t>-декодер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D07F-5E50-4D1C-B0A0-F1538BC9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9082" cy="4351338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Энкодер включает слои свертки и макспулинга</a:t>
            </a:r>
          </a:p>
          <a:p>
            <a:r>
              <a:rPr lang="ru-RU" sz="2200" dirty="0"/>
              <a:t>13 сверточных слоев от VGG-16. Полносвязные слои отбрасываются</a:t>
            </a:r>
          </a:p>
          <a:p>
            <a:r>
              <a:rPr lang="ru-RU" sz="2200" dirty="0"/>
              <a:t>При выполнении макспулинга 2 × 2 соответствующие индексы (местоположения) максимумов сохраняются</a:t>
            </a:r>
            <a:endParaRPr lang="en-US" sz="2200" dirty="0"/>
          </a:p>
          <a:p>
            <a:r>
              <a:rPr lang="ru-RU" sz="2200" dirty="0"/>
              <a:t>На декодере выполняется повышающая дискретизация</a:t>
            </a:r>
            <a:r>
              <a:rPr lang="en-US" sz="2200" dirty="0"/>
              <a:t> (upsampling)</a:t>
            </a:r>
            <a:r>
              <a:rPr lang="ru-RU" sz="2200" dirty="0"/>
              <a:t> и свертки. Наконец, для каждого пикселя есть классификатор </a:t>
            </a:r>
            <a:r>
              <a:rPr lang="ru-RU" sz="2200" dirty="0" err="1"/>
              <a:t>softmax</a:t>
            </a:r>
            <a:endParaRPr lang="ru-RU" sz="2200" dirty="0"/>
          </a:p>
          <a:p>
            <a:r>
              <a:rPr lang="ru-RU" sz="2200" dirty="0"/>
              <a:t>Во время повышающей дискретизации индексы макспулинга на соответствующем уровне кодера используются для </a:t>
            </a:r>
            <a:r>
              <a:rPr lang="en-US" sz="2200" dirty="0"/>
              <a:t>upsampling</a:t>
            </a:r>
            <a:endParaRPr lang="ru-RU" sz="2200" dirty="0"/>
          </a:p>
          <a:p>
            <a:r>
              <a:rPr lang="ru-RU" sz="2200" dirty="0"/>
              <a:t>Наконец, классификатор </a:t>
            </a:r>
            <a:r>
              <a:rPr lang="ru-RU" sz="2200" dirty="0" err="1"/>
              <a:t>softmax</a:t>
            </a:r>
            <a:r>
              <a:rPr lang="ru-RU" sz="2200" dirty="0"/>
              <a:t> класса K используется для прогнозирования класса для каждого пикселя</a:t>
            </a:r>
          </a:p>
        </p:txBody>
      </p:sp>
      <p:pic>
        <p:nvPicPr>
          <p:cNvPr id="6146" name="Picture 2" descr="https://cdn-images-1.medium.com/max/1200/1*wdNu8Wd2HOLsOfRUInwwaA.png">
            <a:extLst>
              <a:ext uri="{FF2B5EF4-FFF2-40B4-BE49-F238E27FC236}">
                <a16:creationId xmlns:a16="http://schemas.microsoft.com/office/drawing/2014/main" id="{D2E938B7-38C3-4A0A-94C7-AC032ECA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28" y="1991312"/>
            <a:ext cx="3839472" cy="36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8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A70B-3616-4C7B-B03F-A4BDD93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с </a:t>
            </a:r>
            <a:r>
              <a:rPr lang="en-US" dirty="0" err="1"/>
              <a:t>DeconvNet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U-Net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6761-3176-4C9A-9A6A-DDC8FC68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DeconvNet</a:t>
            </a:r>
            <a:r>
              <a:rPr lang="ru-RU" dirty="0"/>
              <a:t> и U-</a:t>
            </a:r>
            <a:r>
              <a:rPr lang="ru-RU" dirty="0" err="1"/>
              <a:t>Net</a:t>
            </a:r>
            <a:r>
              <a:rPr lang="ru-RU" dirty="0"/>
              <a:t> имеют схожие структуры с SegNet.</a:t>
            </a:r>
          </a:p>
          <a:p>
            <a:pPr marL="0" indent="0">
              <a:buNone/>
            </a:pPr>
            <a:r>
              <a:rPr lang="ru-RU" dirty="0"/>
              <a:t>Отличия от </a:t>
            </a:r>
            <a:r>
              <a:rPr lang="ru-RU" dirty="0" err="1"/>
              <a:t>DeconvNet</a:t>
            </a:r>
            <a:endParaRPr lang="ru-RU" dirty="0"/>
          </a:p>
          <a:p>
            <a:pPr lvl="1"/>
            <a:r>
              <a:rPr lang="ru-RU" dirty="0"/>
              <a:t>Используется аналогичный подход с повышением частоты, называемый </a:t>
            </a:r>
            <a:r>
              <a:rPr lang="ru-RU" dirty="0" err="1"/>
              <a:t>unpooling</a:t>
            </a:r>
            <a:endParaRPr lang="ru-RU" dirty="0"/>
          </a:p>
          <a:p>
            <a:pPr lvl="1"/>
            <a:r>
              <a:rPr lang="ru-RU" dirty="0"/>
              <a:t>Тем не менее, есть полносвязные слои, которые делают модель больше</a:t>
            </a:r>
          </a:p>
          <a:p>
            <a:r>
              <a:rPr lang="ru-RU" dirty="0"/>
              <a:t>Отличия от U-</a:t>
            </a:r>
            <a:r>
              <a:rPr lang="ru-RU" dirty="0" err="1"/>
              <a:t>Net</a:t>
            </a:r>
            <a:endParaRPr lang="ru-RU" dirty="0"/>
          </a:p>
          <a:p>
            <a:pPr lvl="1"/>
            <a:r>
              <a:rPr lang="ru-RU" b="1" dirty="0"/>
              <a:t>Используется для сегментации биомедицинских изображений</a:t>
            </a:r>
          </a:p>
          <a:p>
            <a:pPr lvl="1"/>
            <a:r>
              <a:rPr lang="ru-RU" dirty="0"/>
              <a:t>Вместо использования индексов пулинга все карты признаков передаются от кодера к декодеру, затем конкатенируются для выполнения свертки</a:t>
            </a:r>
          </a:p>
          <a:p>
            <a:pPr lvl="1"/>
            <a:r>
              <a:rPr lang="ru-RU" dirty="0"/>
              <a:t>Это делает модель больше и требует больше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311566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A70B-3616-4C7B-B03F-A4BDD93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различных моделей</a:t>
            </a:r>
          </a:p>
        </p:txBody>
      </p:sp>
      <p:pic>
        <p:nvPicPr>
          <p:cNvPr id="1026" name="Picture 2" descr="https://cdn-images-1.medium.com/max/1800/1*aSanrhujo09-PYNneyPBvw.png">
            <a:extLst>
              <a:ext uri="{FF2B5EF4-FFF2-40B4-BE49-F238E27FC236}">
                <a16:creationId xmlns:a16="http://schemas.microsoft.com/office/drawing/2014/main" id="{1F25B873-0705-4BCB-9657-FEE8252A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364"/>
            <a:ext cx="106299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668207-2740-4BA5-A82F-292CC8C4AB2D}"/>
              </a:ext>
            </a:extLst>
          </p:cNvPr>
          <p:cNvSpPr/>
          <p:nvPr/>
        </p:nvSpPr>
        <p:spPr>
          <a:xfrm>
            <a:off x="931100" y="1569034"/>
            <a:ext cx="10016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SegNet получает самую высокую глобальную среднюю точность (G), среднюю точность по классу (C), </a:t>
            </a:r>
            <a:r>
              <a:rPr lang="ru-RU" dirty="0" err="1"/>
              <a:t>mIOU</a:t>
            </a:r>
            <a:r>
              <a:rPr lang="ru-RU" dirty="0"/>
              <a:t> и </a:t>
            </a:r>
            <a:r>
              <a:rPr lang="en-US" dirty="0"/>
              <a:t>Boundary F1-measure (BF)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Он превосходит FCN, DeepLabv1 и </a:t>
            </a:r>
            <a:r>
              <a:rPr lang="ru-RU" dirty="0" err="1"/>
              <a:t>DeconvNet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62B02-0B88-4CCC-9875-5092741E5D69}"/>
              </a:ext>
            </a:extLst>
          </p:cNvPr>
          <p:cNvSpPr/>
          <p:nvPr/>
        </p:nvSpPr>
        <p:spPr>
          <a:xfrm>
            <a:off x="1584020" y="4597389"/>
            <a:ext cx="9971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ans-serif-font"/>
              </a:rPr>
              <a:t>Compared With Deep Learning Approaches on </a:t>
            </a:r>
            <a:r>
              <a:rPr lang="en-US" dirty="0" err="1">
                <a:latin typeface="medium-content-sans-serif-font"/>
              </a:rPr>
              <a:t>CamVid</a:t>
            </a:r>
            <a:r>
              <a:rPr lang="en-US" dirty="0">
                <a:latin typeface="medium-content-sans-serif-font"/>
              </a:rPr>
              <a:t> dataset for Road Scene Segmentation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1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A70B-3616-4C7B-B03F-A4BDD93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Power!!!</a:t>
            </a:r>
            <a:endParaRPr lang="ru-RU" dirty="0"/>
          </a:p>
        </p:txBody>
      </p:sp>
      <p:pic>
        <p:nvPicPr>
          <p:cNvPr id="2050" name="Picture 2" descr="Image result for segnet">
            <a:extLst>
              <a:ext uri="{FF2B5EF4-FFF2-40B4-BE49-F238E27FC236}">
                <a16:creationId xmlns:a16="http://schemas.microsoft.com/office/drawing/2014/main" id="{80801D8E-B2A2-479A-9973-8773AAC6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4" y="2376494"/>
            <a:ext cx="5474135" cy="17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ramid networks">
            <a:extLst>
              <a:ext uri="{FF2B5EF4-FFF2-40B4-BE49-F238E27FC236}">
                <a16:creationId xmlns:a16="http://schemas.microsoft.com/office/drawing/2014/main" id="{A5CB2707-A145-4CC1-8BBD-AB9538B6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0" y="4805672"/>
            <a:ext cx="4762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AB7285BF-2AB9-44E4-A4AB-4E9494D1DD6F}"/>
              </a:ext>
            </a:extLst>
          </p:cNvPr>
          <p:cNvSpPr/>
          <p:nvPr/>
        </p:nvSpPr>
        <p:spPr>
          <a:xfrm>
            <a:off x="3028435" y="4207003"/>
            <a:ext cx="726510" cy="748981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4" name="Picture 6" descr="Image result for power meme">
            <a:extLst>
              <a:ext uri="{FF2B5EF4-FFF2-40B4-BE49-F238E27FC236}">
                <a16:creationId xmlns:a16="http://schemas.microsoft.com/office/drawing/2014/main" id="{60E17211-8363-4E57-8007-454FDE83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84" y="2785963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05081D82-5455-478F-9C47-877DFE078B15}"/>
              </a:ext>
            </a:extLst>
          </p:cNvPr>
          <p:cNvSpPr/>
          <p:nvPr/>
        </p:nvSpPr>
        <p:spPr>
          <a:xfrm>
            <a:off x="5928225" y="3964781"/>
            <a:ext cx="1230682" cy="814191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716B8-B8A9-4DA2-88B5-A1339C14C112}"/>
              </a:ext>
            </a:extLst>
          </p:cNvPr>
          <p:cNvSpPr txBox="1"/>
          <p:nvPr/>
        </p:nvSpPr>
        <p:spPr>
          <a:xfrm>
            <a:off x="511244" y="1594676"/>
            <a:ext cx="1375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SegNet</a:t>
            </a:r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7A856-B2F5-4AD6-8CAF-C5C364D5E322}"/>
              </a:ext>
            </a:extLst>
          </p:cNvPr>
          <p:cNvSpPr txBox="1"/>
          <p:nvPr/>
        </p:nvSpPr>
        <p:spPr>
          <a:xfrm>
            <a:off x="511244" y="4663597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FPN</a:t>
            </a:r>
            <a:endParaRPr lang="ru-RU" sz="3200" dirty="0"/>
          </a:p>
        </p:txBody>
      </p:sp>
      <p:pic>
        <p:nvPicPr>
          <p:cNvPr id="2056" name="Picture 8" descr="Image result for kaggle">
            <a:extLst>
              <a:ext uri="{FF2B5EF4-FFF2-40B4-BE49-F238E27FC236}">
                <a16:creationId xmlns:a16="http://schemas.microsoft.com/office/drawing/2014/main" id="{82208670-F26A-4322-BD2F-6FFE5076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78" y="1224281"/>
            <a:ext cx="34320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7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DEC0-103E-4E3D-A778-05E10774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vs Semantic segmentation vs Instance segmentation</a:t>
            </a:r>
            <a:endParaRPr lang="ru-RU" dirty="0"/>
          </a:p>
        </p:txBody>
      </p:sp>
      <p:pic>
        <p:nvPicPr>
          <p:cNvPr id="2050" name="Picture 2" descr="https://cdn-images-1.medium.com/max/1800/1*cHtBw8yBhprNXj-CBQBx5g.png">
            <a:extLst>
              <a:ext uri="{FF2B5EF4-FFF2-40B4-BE49-F238E27FC236}">
                <a16:creationId xmlns:a16="http://schemas.microsoft.com/office/drawing/2014/main" id="{759916C6-D882-4D70-A3CF-E06CBA80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2202298"/>
            <a:ext cx="11687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6EAB-4D22-4867-8820-1B002BC3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Повышающая дискретизация </a:t>
            </a:r>
            <a:br>
              <a:rPr lang="ru-RU" dirty="0"/>
            </a:br>
            <a:r>
              <a:rPr lang="en-US" dirty="0"/>
              <a:t>Up-sampling</a:t>
            </a:r>
            <a:endParaRPr lang="ru-RU" dirty="0"/>
          </a:p>
        </p:txBody>
      </p:sp>
      <p:pic>
        <p:nvPicPr>
          <p:cNvPr id="5124" name="Picture 4" descr="https://cdn-images-1.medium.com/max/1200/1*u5hMSBG7fZ7uo85ckmLiUw.png">
            <a:extLst>
              <a:ext uri="{FF2B5EF4-FFF2-40B4-BE49-F238E27FC236}">
                <a16:creationId xmlns:a16="http://schemas.microsoft.com/office/drawing/2014/main" id="{9A237C3C-9221-4E6B-89FC-A1A32E03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6" y="2186967"/>
            <a:ext cx="73247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67291-CD9B-4D4B-B396-8575A4CC3C70}"/>
              </a:ext>
            </a:extLst>
          </p:cNvPr>
          <p:cNvSpPr/>
          <p:nvPr/>
        </p:nvSpPr>
        <p:spPr>
          <a:xfrm>
            <a:off x="7511442" y="2868213"/>
            <a:ext cx="4517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There are various methods to conduct up-sampling operation: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Nearest neighbor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Bi-linear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Bi-cubic interpolation</a:t>
            </a:r>
            <a:endParaRPr lang="ru-RU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6D95D-63B7-46A0-AEF1-47900921E188}"/>
              </a:ext>
            </a:extLst>
          </p:cNvPr>
          <p:cNvSpPr/>
          <p:nvPr/>
        </p:nvSpPr>
        <p:spPr>
          <a:xfrm>
            <a:off x="1131518" y="5399955"/>
            <a:ext cx="9928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Если мы хотим, чтобы наша сеть научилась оптимально повышать частоту дискретизации, мы должны использовать вариант с обучаемыми параметрами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EE63-BA8B-407A-8825-097C885E6CE1}"/>
              </a:ext>
            </a:extLst>
          </p:cNvPr>
          <p:cNvSpPr txBox="1"/>
          <p:nvPr/>
        </p:nvSpPr>
        <p:spPr>
          <a:xfrm>
            <a:off x="4378927" y="6169396"/>
            <a:ext cx="3079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Transposed convolutions</a:t>
            </a:r>
            <a:endParaRPr lang="ru-RU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1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6EAB-4D22-4867-8820-1B002BC3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ru-RU" dirty="0"/>
          </a:p>
        </p:txBody>
      </p:sp>
      <p:pic>
        <p:nvPicPr>
          <p:cNvPr id="6156" name="Picture 12" descr="https://cdn-images-1.medium.com/max/1200/1*NoXQbZqPnxSnjdAwo93XcQ.png">
            <a:extLst>
              <a:ext uri="{FF2B5EF4-FFF2-40B4-BE49-F238E27FC236}">
                <a16:creationId xmlns:a16="http://schemas.microsoft.com/office/drawing/2014/main" id="{FE175C31-CEC8-43D8-AE36-27956B2E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48" y="2230958"/>
            <a:ext cx="6111983" cy="264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1200/1*M33WSDDeOSx6nbUZ0sbkxQ.png">
            <a:extLst>
              <a:ext uri="{FF2B5EF4-FFF2-40B4-BE49-F238E27FC236}">
                <a16:creationId xmlns:a16="http://schemas.microsoft.com/office/drawing/2014/main" id="{3421BD1D-2E99-4268-896B-9E339802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63" y="2535844"/>
            <a:ext cx="3375893" cy="27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61E430-D804-4FBB-A48B-57EB787F8AB1}"/>
              </a:ext>
            </a:extLst>
          </p:cNvPr>
          <p:cNvSpPr/>
          <p:nvPr/>
        </p:nvSpPr>
        <p:spPr>
          <a:xfrm>
            <a:off x="6096000" y="17901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операции свертки есть позиционная взаимосвязь между входными и выходными значениями!!!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EB406-8351-4F1D-A78E-719049640AD8}"/>
              </a:ext>
            </a:extLst>
          </p:cNvPr>
          <p:cNvSpPr/>
          <p:nvPr/>
        </p:nvSpPr>
        <p:spPr>
          <a:xfrm>
            <a:off x="6121052" y="51411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Например, верхние левые значения во входной матрице влияют на верхнее левое значение выходной матрицы.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30FB7-CDCB-42D2-BF58-76C5B959DD83}"/>
              </a:ext>
            </a:extLst>
          </p:cNvPr>
          <p:cNvCxnSpPr>
            <a:cxnSpLocks/>
          </p:cNvCxnSpPr>
          <p:nvPr/>
        </p:nvCxnSpPr>
        <p:spPr>
          <a:xfrm flipV="1">
            <a:off x="7741085" y="3555558"/>
            <a:ext cx="613775" cy="1684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6EAB-4D22-4867-8820-1B002BC3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Deconvolutions</a:t>
            </a:r>
            <a:endParaRPr lang="ru-RU" dirty="0"/>
          </a:p>
        </p:txBody>
      </p:sp>
      <p:pic>
        <p:nvPicPr>
          <p:cNvPr id="3074" name="Picture 2" descr="https://cdn-images-1.medium.com/max/1200/1*4a4OjlszAvi7-vqjOT0PoA.png">
            <a:extLst>
              <a:ext uri="{FF2B5EF4-FFF2-40B4-BE49-F238E27FC236}">
                <a16:creationId xmlns:a16="http://schemas.microsoft.com/office/drawing/2014/main" id="{D277CB9C-5E18-4FE0-ADAD-00A33DB5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4" y="2942306"/>
            <a:ext cx="5873431" cy="34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9E8766-2076-4779-A328-348FA07D89CB}"/>
              </a:ext>
            </a:extLst>
          </p:cNvPr>
          <p:cNvSpPr/>
          <p:nvPr/>
        </p:nvSpPr>
        <p:spPr>
          <a:xfrm>
            <a:off x="1063667" y="1464978"/>
            <a:ext cx="10422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Теперь предположим, что мы хотим пойти в другом направлении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Мы хотим связать 1 значение в матрице с 9 значениями в другой матрице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отношения один ко многим</a:t>
            </a:r>
            <a:r>
              <a:rPr lang="en-US" dirty="0"/>
              <a:t>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Например, мы повышаем частоту матрицы 2х2 до матрицы 4х4. </a:t>
            </a:r>
            <a:r>
              <a:rPr lang="ru-RU" b="1" dirty="0"/>
              <a:t>Операция поддерживает отношения  связей 1</a:t>
            </a:r>
            <a:r>
              <a:rPr lang="en-US" b="1" dirty="0"/>
              <a:t> </a:t>
            </a:r>
            <a:r>
              <a:rPr lang="ru-RU" b="1" dirty="0"/>
              <a:t>к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14AC9-B5E9-452D-9B87-D96E29ACDDC3}"/>
              </a:ext>
            </a:extLst>
          </p:cNvPr>
          <p:cNvSpPr txBox="1"/>
          <p:nvPr/>
        </p:nvSpPr>
        <p:spPr>
          <a:xfrm>
            <a:off x="6824365" y="4658628"/>
            <a:ext cx="4787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Как может выглядеть такая операция</a:t>
            </a:r>
            <a:r>
              <a:rPr lang="en-US" sz="2200" dirty="0"/>
              <a:t>?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9541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6EAB-4D22-4867-8820-1B002BC3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ru-RU" dirty="0"/>
          </a:p>
        </p:txBody>
      </p:sp>
      <p:pic>
        <p:nvPicPr>
          <p:cNvPr id="6152" name="Picture 8" descr="https://cdn-images-1.medium.com/max/1200/1*0_oqO0AFZBigpBxPcJ7c_A.png">
            <a:extLst>
              <a:ext uri="{FF2B5EF4-FFF2-40B4-BE49-F238E27FC236}">
                <a16:creationId xmlns:a16="http://schemas.microsoft.com/office/drawing/2014/main" id="{8466DB84-2936-40F7-A245-E88FB67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07" y="1438753"/>
            <a:ext cx="3017386" cy="50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-images-1.medium.com/max/1200/1*ql2ZxrS_h8D7KHNCrGndug.png">
            <a:extLst>
              <a:ext uri="{FF2B5EF4-FFF2-40B4-BE49-F238E27FC236}">
                <a16:creationId xmlns:a16="http://schemas.microsoft.com/office/drawing/2014/main" id="{420D3178-AEA9-4FCA-B50F-09381E5D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58" y="1438753"/>
            <a:ext cx="7697007" cy="50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-images-1.medium.com/max/1200/1*0wFFJUNHLRPd3r8R6WT8ng.png">
            <a:extLst>
              <a:ext uri="{FF2B5EF4-FFF2-40B4-BE49-F238E27FC236}">
                <a16:creationId xmlns:a16="http://schemas.microsoft.com/office/drawing/2014/main" id="{30D2CAFB-72E7-457F-B5F3-7FCD250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29" y="948227"/>
            <a:ext cx="1546605" cy="17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936731-36C1-4F0B-90D1-4C05E1D3523C}"/>
              </a:ext>
            </a:extLst>
          </p:cNvPr>
          <p:cNvCxnSpPr>
            <a:cxnSpLocks/>
          </p:cNvCxnSpPr>
          <p:nvPr/>
        </p:nvCxnSpPr>
        <p:spPr>
          <a:xfrm>
            <a:off x="6513534" y="1817196"/>
            <a:ext cx="713984" cy="120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6EAB-4D22-4867-8820-1B002BC3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Transposed convolutions</a:t>
            </a:r>
            <a:endParaRPr lang="ru-RU" dirty="0"/>
          </a:p>
        </p:txBody>
      </p:sp>
      <p:pic>
        <p:nvPicPr>
          <p:cNvPr id="8198" name="Picture 6" descr="https://cdn-images-1.medium.com/max/1200/1*JDAuBt3aS9mz3aQQ7JKYKA.png">
            <a:extLst>
              <a:ext uri="{FF2B5EF4-FFF2-40B4-BE49-F238E27FC236}">
                <a16:creationId xmlns:a16="http://schemas.microsoft.com/office/drawing/2014/main" id="{3447CB5B-18A7-4D83-8208-8ABC5741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05" y="1463891"/>
            <a:ext cx="4311541" cy="53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cdn-images-1.medium.com/max/1200/1*STkqLI87Q8qlO1gxpG6sJA.png">
            <a:extLst>
              <a:ext uri="{FF2B5EF4-FFF2-40B4-BE49-F238E27FC236}">
                <a16:creationId xmlns:a16="http://schemas.microsoft.com/office/drawing/2014/main" id="{77EFDC91-BE84-4B31-B597-87ACA6811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1" y="2730088"/>
            <a:ext cx="2362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B2E5A5-F202-4608-B18E-EAFE48F3B0D3}"/>
              </a:ext>
            </a:extLst>
          </p:cNvPr>
          <p:cNvCxnSpPr/>
          <p:nvPr/>
        </p:nvCxnSpPr>
        <p:spPr>
          <a:xfrm flipV="1">
            <a:off x="1490597" y="4083485"/>
            <a:ext cx="1177447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7F9B0A-FD44-4F0B-A29E-034EC0964975}"/>
              </a:ext>
            </a:extLst>
          </p:cNvPr>
          <p:cNvSpPr txBox="1"/>
          <p:nvPr/>
        </p:nvSpPr>
        <p:spPr>
          <a:xfrm>
            <a:off x="40603" y="4624668"/>
            <a:ext cx="2437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Траспонированная</a:t>
            </a:r>
          </a:p>
          <a:p>
            <a:r>
              <a:rPr lang="ru-RU" sz="2200" dirty="0"/>
              <a:t> матрица свертки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663E2-DF98-42FE-9B51-BEAB6FDCC9F6}"/>
              </a:ext>
            </a:extLst>
          </p:cNvPr>
          <p:cNvSpPr/>
          <p:nvPr/>
        </p:nvSpPr>
        <p:spPr>
          <a:xfrm>
            <a:off x="6926325" y="1305967"/>
            <a:ext cx="442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Мы хотим повысить разрешение,</a:t>
            </a:r>
          </a:p>
          <a:p>
            <a:r>
              <a:rPr lang="ru-RU" sz="2200" dirty="0"/>
              <a:t>перейти от 4 (2x2) к 16 (4x4)</a:t>
            </a:r>
            <a:r>
              <a:rPr lang="en-US" sz="2200" dirty="0"/>
              <a:t>, </a:t>
            </a:r>
            <a:r>
              <a:rPr lang="ru-RU" sz="2200" dirty="0"/>
              <a:t>сохранив взаимосвязь 1 к 9 </a:t>
            </a:r>
          </a:p>
        </p:txBody>
      </p:sp>
    </p:spTree>
    <p:extLst>
      <p:ext uri="{BB962C8B-B14F-4D97-AF65-F5344CB8AC3E}">
        <p14:creationId xmlns:p14="http://schemas.microsoft.com/office/powerpoint/2010/main" val="26577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13FE-2B6E-433C-A435-AEB54BE9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</a:t>
            </a:r>
            <a:r>
              <a:rPr lang="ru-RU" dirty="0"/>
              <a:t>архитектура</a:t>
            </a:r>
          </a:p>
        </p:txBody>
      </p:sp>
      <p:pic>
        <p:nvPicPr>
          <p:cNvPr id="4" name="Picture 2" descr="https://cdn-images-1.medium.com/max/1200/1*O2NbipwBOdTMtj7ThBNTPQ.png">
            <a:extLst>
              <a:ext uri="{FF2B5EF4-FFF2-40B4-BE49-F238E27FC236}">
                <a16:creationId xmlns:a16="http://schemas.microsoft.com/office/drawing/2014/main" id="{2FAA7312-6F5C-4D13-ACA7-A58A3E60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39" y="1616772"/>
            <a:ext cx="7014744" cy="487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998291-8D39-4E91-AF00-4976E33866F2}"/>
              </a:ext>
            </a:extLst>
          </p:cNvPr>
          <p:cNvSpPr/>
          <p:nvPr/>
        </p:nvSpPr>
        <p:spPr>
          <a:xfrm>
            <a:off x="480164" y="1690688"/>
            <a:ext cx="3891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Энкодер</a:t>
            </a:r>
            <a:endParaRPr lang="en-US" b="1" dirty="0"/>
          </a:p>
          <a:p>
            <a:r>
              <a:rPr lang="ru-RU" dirty="0"/>
              <a:t>Выполняется два раза по 3 × 3 </a:t>
            </a:r>
            <a:r>
              <a:rPr lang="en-US" dirty="0"/>
              <a:t>c</a:t>
            </a:r>
            <a:r>
              <a:rPr lang="ru-RU" dirty="0"/>
              <a:t>onv и 2 × 2 max</a:t>
            </a:r>
            <a:r>
              <a:rPr lang="en-US" dirty="0"/>
              <a:t> pooling</a:t>
            </a:r>
            <a:r>
              <a:rPr lang="ru-RU" dirty="0"/>
              <a:t>. Это может помочь извлечь более продвинутые функции, но также уменьшит размер карт объектов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093F1-0EEA-427F-BA12-A92825834194}"/>
              </a:ext>
            </a:extLst>
          </p:cNvPr>
          <p:cNvSpPr/>
          <p:nvPr/>
        </p:nvSpPr>
        <p:spPr>
          <a:xfrm>
            <a:off x="480164" y="3768616"/>
            <a:ext cx="3427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Декодер</a:t>
            </a:r>
            <a:endParaRPr lang="en-US" b="1" dirty="0"/>
          </a:p>
          <a:p>
            <a:r>
              <a:rPr lang="ru-RU" dirty="0"/>
              <a:t>Последовательность 2 × 2 Up-conv и два раза 3 × 3 </a:t>
            </a:r>
            <a:r>
              <a:rPr lang="ru-RU" dirty="0" err="1"/>
              <a:t>Conv</a:t>
            </a:r>
            <a:r>
              <a:rPr lang="ru-RU" dirty="0"/>
              <a:t> делается для восстановления размера карты сегментации.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33803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13FE-2B6E-433C-A435-AEB54BE9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</a:t>
            </a:r>
            <a:r>
              <a:rPr lang="ru-RU" dirty="0"/>
              <a:t>архитектура</a:t>
            </a:r>
          </a:p>
        </p:txBody>
      </p:sp>
      <p:pic>
        <p:nvPicPr>
          <p:cNvPr id="4098" name="Picture 2" descr="https://cdn-images-1.medium.com/max/1800/1*yzbjioOqZDYbO6yHMVpXVQ.jpeg">
            <a:extLst>
              <a:ext uri="{FF2B5EF4-FFF2-40B4-BE49-F238E27FC236}">
                <a16:creationId xmlns:a16="http://schemas.microsoft.com/office/drawing/2014/main" id="{1C49A86F-AD03-4E15-9AFB-A84A460A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42" y="1555612"/>
            <a:ext cx="6786758" cy="51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mages-1.medium.com/max/1200/1*OkUrpDD6I0FpugA_bbYBJQ.png">
            <a:extLst>
              <a:ext uri="{FF2B5EF4-FFF2-40B4-BE49-F238E27FC236}">
                <a16:creationId xmlns:a16="http://schemas.microsoft.com/office/drawing/2014/main" id="{84B86EE9-1ADE-42AC-8567-131AC758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098185" cy="43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6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medium-content-sans-serif-font</vt:lpstr>
      <vt:lpstr>Office Theme</vt:lpstr>
      <vt:lpstr>Семантическая сегментация </vt:lpstr>
      <vt:lpstr>Object detection vs Semantic segmentation vs Instance segmentation</vt:lpstr>
      <vt:lpstr>Повышающая дискретизация  Up-sampling</vt:lpstr>
      <vt:lpstr>Convolutions</vt:lpstr>
      <vt:lpstr>Deconvolutions</vt:lpstr>
      <vt:lpstr>Convolutions</vt:lpstr>
      <vt:lpstr>Transposed convolutions</vt:lpstr>
      <vt:lpstr>U-Net архитектура</vt:lpstr>
      <vt:lpstr>U-Net архитектура</vt:lpstr>
      <vt:lpstr>SegNet</vt:lpstr>
      <vt:lpstr>Энкодер-декодер</vt:lpstr>
      <vt:lpstr>Различия с DeconvNet и U-Net</vt:lpstr>
      <vt:lpstr>Сравнение различных моделей</vt:lpstr>
      <vt:lpstr>Magic Power!!!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сегментация </dc:title>
  <dc:creator>Abdurakipov, Sergey</dc:creator>
  <cp:lastModifiedBy>Abdurakipov, Sergey</cp:lastModifiedBy>
  <cp:revision>1</cp:revision>
  <dcterms:created xsi:type="dcterms:W3CDTF">2019-07-09T14:32:08Z</dcterms:created>
  <dcterms:modified xsi:type="dcterms:W3CDTF">2019-07-09T14:32:13Z</dcterms:modified>
</cp:coreProperties>
</file>