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4" r:id="rId25"/>
    <p:sldId id="285" r:id="rId26"/>
    <p:sldId id="286" r:id="rId27"/>
    <p:sldId id="287" r:id="rId28"/>
    <p:sldId id="282" r:id="rId29"/>
    <p:sldId id="283" r:id="rId30"/>
    <p:sldId id="288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C767-389D-4AFA-A36E-460DA667D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A18BA-811C-469A-B01C-28EF27F92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3B51B-3CB2-42FB-BCE0-DDD390C73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A3CA1-C8CF-4CD4-8B76-8CF68197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9FCDE-622D-440A-80D8-1CC999A2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86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E280-8A31-4562-820A-62C14D39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FB6B5-778C-493E-9E4E-D9E904E9B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59FD2-BDEB-475A-B904-985A3EDD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4D3DC-E671-4DA0-996E-DE428BB0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9621E-67FE-4556-90E4-DEC95F7E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03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96B08-DBAD-4E0E-A324-1CD1D5A3D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67B6E-50D6-4030-9C80-E774259D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EBB41-E303-47AF-A9E6-D9D577C3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42A8A-50C5-48F6-AA18-A5EDBB3A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30ECC-5591-49BE-99A8-26518CCE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58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E903-AD90-41C1-BAE5-7CE2E6FC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5A33-DBAD-4B9F-8917-A31D58294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D5781-A449-431D-8503-8D8CB04B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F24D5-01BC-4CFD-BDB5-A5C8173D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1AF5-D0AC-4621-B07C-49F079FF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55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5348-DABB-46D5-BE13-250BF0F5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9A8E0-BF61-47A5-961C-FDFCDD984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D9E78-15A6-4AF5-A711-8DA5D6C1C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96425-F2F4-4C63-B8BA-4A60CDD2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96227-0E3B-4BD2-AE1A-4E6A7F64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67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A48A-BFA4-43FA-B09F-AB13E855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A414-9296-4CB9-9AC1-A1319AB92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E97CF-6403-4651-8FE9-CC08784F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52D7A-1500-435E-8121-140E3E4A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6104E-D8A1-4A2B-8B4B-7288C289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D68CD-1DC9-4E96-A2FA-6093302C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3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0542-1179-4C98-8BC8-E0F43433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73D7D-83A2-4A92-A8C2-EFC6C9347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21698-DF76-4D5C-9562-B9FDCABFA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40377-86C5-42C4-952C-F3C8B04BD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165B5-B44C-48B0-AE44-BC15E79EE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68721-5D32-4215-9C86-023CBDC7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3C0DC-EBF2-4412-A6FA-31B83CC8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12496-F554-48EE-8C8F-344E0F24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66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3B37-279A-46DB-8FEA-D99C553C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84CC4-9F34-4AE7-A288-8FDD6BD9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94BF9-6F30-4BF4-9B27-5BB6D05F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866B8-2F79-44EC-809C-844613F5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80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AA753-E874-43A4-AB7F-FBA1C89E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0AA2A-772D-4B9B-BF1D-601D9E82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466E5-0617-4765-A731-2AC12942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63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A896-2732-456D-9230-3EAF7C20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3317B-F290-4F21-99B8-A5DB5C93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E7AB1-53E2-4FB1-B8C5-E6DB59FF8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DCACF-89DA-4D68-BE33-7718A253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E4B0E-073B-4615-96EE-41973DF0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2E50A-0C13-44B0-9880-9DF8417E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20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8D9C-8A0F-4CBE-B4F7-52D289E7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A8BB6-E148-4CCA-9909-34F0EFD7F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3AA31-44B9-4F04-A341-527530348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5B424-353A-49E8-B600-68D09B6A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68A9D-C56C-4205-A5A6-13E9A336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63198-9265-4520-A410-A34B7FF2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79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C48DB-6F15-43CA-B794-0905E5EB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5A268-7A23-4147-94EE-394BF477D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76066-8079-4211-9E3E-AED308B9F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96F71-19B6-4992-9E8C-E12A85F442E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4CE6B-7064-4E47-94CE-6AF3CAE55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90F3C-25F4-4C19-9210-8720267B7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33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1.06146.pdf" TargetMode="External"/><Relationship Id="rId2" Type="http://schemas.openxmlformats.org/officeDocument/2006/relationships/hyperlink" Target="https://arxiv.org/abs/1706.0376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3-us-west-2.amazonaws.com/openai-assets/research-covers/language-unsupervised/language_understanding_paper.pdf" TargetMode="External"/><Relationship Id="rId4" Type="http://schemas.openxmlformats.org/officeDocument/2006/relationships/hyperlink" Target="https://arxiv.org/pdf/1810.04805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6.03762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hyperlink" Target="https://medium.com/dissecting-bert/dissecting-bert-part2-335ff2ed9c73" TargetMode="Externa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pubs/emnlp15_attn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DB0EEB-6402-4C7C-9D5A-92B3073A14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Sequence-to-sequence learning</a:t>
            </a:r>
            <a:endParaRPr lang="ru-R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9BCD11-C7C9-4BE8-99FE-60CDAF8B5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Attention </a:t>
            </a:r>
            <a:r>
              <a:rPr lang="ru-RU" dirty="0"/>
              <a:t>и </a:t>
            </a:r>
            <a:r>
              <a:rPr lang="en-US" dirty="0"/>
              <a:t>Transformer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425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3662-A497-43D2-96A2-3CD23C5C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Attention. </a:t>
            </a:r>
            <a:r>
              <a:rPr lang="ru-RU" dirty="0"/>
              <a:t>Вычисление вектора контекста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68DC-0F42-4818-8777-4FBD3F75C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9602"/>
            <a:ext cx="4371363" cy="4351338"/>
          </a:xfrm>
        </p:spPr>
        <p:txBody>
          <a:bodyPr>
            <a:normAutofit/>
          </a:bodyPr>
          <a:lstStyle/>
          <a:p>
            <a:r>
              <a:rPr lang="ru-RU" sz="2200" dirty="0"/>
              <a:t>Вектор контекста - это просто линейная комбинация скрытых весов, взвешенных по значениям внимания α, которые мы вычислили</a:t>
            </a:r>
          </a:p>
          <a:p>
            <a:r>
              <a:rPr lang="ru-RU" sz="2200" dirty="0"/>
              <a:t>Из уравнения видно, что αₜⱼ определяет, насколько hⱼ влияет на контекст cₜ. Чем выше значение, тем выше влияние hⱼ на контекст для момента времени 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9C315-771D-42E3-9AD1-77FAD025EE9C}"/>
              </a:ext>
            </a:extLst>
          </p:cNvPr>
          <p:cNvSpPr txBox="1"/>
          <p:nvPr/>
        </p:nvSpPr>
        <p:spPr>
          <a:xfrm>
            <a:off x="6618914" y="6176963"/>
            <a:ext cx="5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Liza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83BF71-104A-4755-9FD1-D91385C103C7}"/>
              </a:ext>
            </a:extLst>
          </p:cNvPr>
          <p:cNvSpPr txBox="1"/>
          <p:nvPr/>
        </p:nvSpPr>
        <p:spPr>
          <a:xfrm>
            <a:off x="7652158" y="6176963"/>
            <a:ext cx="74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wants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92D3BC-F45A-4EB5-9EEF-6883CAA60DE7}"/>
              </a:ext>
            </a:extLst>
          </p:cNvPr>
          <p:cNvSpPr txBox="1"/>
          <p:nvPr/>
        </p:nvSpPr>
        <p:spPr>
          <a:xfrm>
            <a:off x="8771109" y="6171240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951323-6471-4DCC-8B91-2C8698F05B7D}"/>
              </a:ext>
            </a:extLst>
          </p:cNvPr>
          <p:cNvSpPr txBox="1"/>
          <p:nvPr/>
        </p:nvSpPr>
        <p:spPr>
          <a:xfrm>
            <a:off x="10803286" y="6154042"/>
            <a:ext cx="69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[EOS]</a:t>
            </a:r>
            <a:endParaRPr lang="ru-RU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860632-AA89-4C53-B92F-90DD934AA419}"/>
              </a:ext>
            </a:extLst>
          </p:cNvPr>
          <p:cNvCxnSpPr>
            <a:cxnSpLocks/>
          </p:cNvCxnSpPr>
          <p:nvPr/>
        </p:nvCxnSpPr>
        <p:spPr>
          <a:xfrm flipV="1">
            <a:off x="6767898" y="5793675"/>
            <a:ext cx="0" cy="360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4A50E2-726E-4D8A-BCDB-95913AA23934}"/>
              </a:ext>
            </a:extLst>
          </p:cNvPr>
          <p:cNvCxnSpPr>
            <a:cxnSpLocks/>
          </p:cNvCxnSpPr>
          <p:nvPr/>
        </p:nvCxnSpPr>
        <p:spPr>
          <a:xfrm flipV="1">
            <a:off x="7810929" y="5793675"/>
            <a:ext cx="0" cy="360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BC70BF-2AC5-4C94-98EC-7EFC6D8F6B68}"/>
              </a:ext>
            </a:extLst>
          </p:cNvPr>
          <p:cNvCxnSpPr>
            <a:cxnSpLocks/>
          </p:cNvCxnSpPr>
          <p:nvPr/>
        </p:nvCxnSpPr>
        <p:spPr>
          <a:xfrm flipV="1">
            <a:off x="8896944" y="5793675"/>
            <a:ext cx="0" cy="360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A804DB-4665-46BF-8BA7-E167EF04A4BF}"/>
              </a:ext>
            </a:extLst>
          </p:cNvPr>
          <p:cNvCxnSpPr>
            <a:cxnSpLocks/>
          </p:cNvCxnSpPr>
          <p:nvPr/>
        </p:nvCxnSpPr>
        <p:spPr>
          <a:xfrm flipV="1">
            <a:off x="10978835" y="5710756"/>
            <a:ext cx="0" cy="360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42" name="Picture 2" descr="https://cdn-images-1.medium.com/max/800/1*Y78e7OLg9A4LAg3_4bRUGA.png">
            <a:extLst>
              <a:ext uri="{FF2B5EF4-FFF2-40B4-BE49-F238E27FC236}">
                <a16:creationId xmlns:a16="http://schemas.microsoft.com/office/drawing/2014/main" id="{84ABB387-EBB7-43D4-8B8F-7D04BECB1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003" y="1553970"/>
            <a:ext cx="6716365" cy="423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cdn-images-1.medium.com/max/800/1*qUSqj-_6nYmg7WP-fYikOQ.png">
            <a:extLst>
              <a:ext uri="{FF2B5EF4-FFF2-40B4-BE49-F238E27FC236}">
                <a16:creationId xmlns:a16="http://schemas.microsoft.com/office/drawing/2014/main" id="{D75BF867-F7C9-48DD-AF0C-44F571FF2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41" y="5298375"/>
            <a:ext cx="76200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60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3662-A497-43D2-96A2-3CD23C5C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Attention. </a:t>
            </a:r>
            <a:r>
              <a:rPr lang="ru-RU" dirty="0"/>
              <a:t>Декодирование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68DC-0F42-4818-8777-4FBD3F75C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9602"/>
            <a:ext cx="4371363" cy="4351338"/>
          </a:xfrm>
        </p:spPr>
        <p:txBody>
          <a:bodyPr>
            <a:normAutofit/>
          </a:bodyPr>
          <a:lstStyle/>
          <a:p>
            <a:r>
              <a:rPr lang="ru-RU" sz="2200" dirty="0"/>
              <a:t>Далее вектор контекста cₜ, который мы так усердно вычисляли, вместе с предыдущим скрытым состоянием декодера s ₜ-₁ и предыдущим выходным сигналом yₜ-₁, и использовать их все для вычисления нового скрытого состояния и вывода декодер: sₜ и yₜ соответственно.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9C315-771D-42E3-9AD1-77FAD025EE9C}"/>
              </a:ext>
            </a:extLst>
          </p:cNvPr>
          <p:cNvSpPr txBox="1"/>
          <p:nvPr/>
        </p:nvSpPr>
        <p:spPr>
          <a:xfrm>
            <a:off x="6618914" y="6176963"/>
            <a:ext cx="5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Liza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83BF71-104A-4755-9FD1-D91385C103C7}"/>
              </a:ext>
            </a:extLst>
          </p:cNvPr>
          <p:cNvSpPr txBox="1"/>
          <p:nvPr/>
        </p:nvSpPr>
        <p:spPr>
          <a:xfrm>
            <a:off x="7652158" y="6176963"/>
            <a:ext cx="74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wants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92D3BC-F45A-4EB5-9EEF-6883CAA60DE7}"/>
              </a:ext>
            </a:extLst>
          </p:cNvPr>
          <p:cNvSpPr txBox="1"/>
          <p:nvPr/>
        </p:nvSpPr>
        <p:spPr>
          <a:xfrm>
            <a:off x="8771109" y="6171240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951323-6471-4DCC-8B91-2C8698F05B7D}"/>
              </a:ext>
            </a:extLst>
          </p:cNvPr>
          <p:cNvSpPr txBox="1"/>
          <p:nvPr/>
        </p:nvSpPr>
        <p:spPr>
          <a:xfrm>
            <a:off x="10803286" y="6154042"/>
            <a:ext cx="69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[EOS]</a:t>
            </a:r>
            <a:endParaRPr lang="ru-RU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860632-AA89-4C53-B92F-90DD934AA419}"/>
              </a:ext>
            </a:extLst>
          </p:cNvPr>
          <p:cNvCxnSpPr>
            <a:cxnSpLocks/>
          </p:cNvCxnSpPr>
          <p:nvPr/>
        </p:nvCxnSpPr>
        <p:spPr>
          <a:xfrm flipV="1">
            <a:off x="6767898" y="5793675"/>
            <a:ext cx="0" cy="360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4A50E2-726E-4D8A-BCDB-95913AA23934}"/>
              </a:ext>
            </a:extLst>
          </p:cNvPr>
          <p:cNvCxnSpPr>
            <a:cxnSpLocks/>
          </p:cNvCxnSpPr>
          <p:nvPr/>
        </p:nvCxnSpPr>
        <p:spPr>
          <a:xfrm flipV="1">
            <a:off x="7810929" y="5793675"/>
            <a:ext cx="0" cy="360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BC70BF-2AC5-4C94-98EC-7EFC6D8F6B68}"/>
              </a:ext>
            </a:extLst>
          </p:cNvPr>
          <p:cNvCxnSpPr>
            <a:cxnSpLocks/>
          </p:cNvCxnSpPr>
          <p:nvPr/>
        </p:nvCxnSpPr>
        <p:spPr>
          <a:xfrm flipV="1">
            <a:off x="8896944" y="5793675"/>
            <a:ext cx="0" cy="360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A804DB-4665-46BF-8BA7-E167EF04A4BF}"/>
              </a:ext>
            </a:extLst>
          </p:cNvPr>
          <p:cNvCxnSpPr>
            <a:cxnSpLocks/>
          </p:cNvCxnSpPr>
          <p:nvPr/>
        </p:nvCxnSpPr>
        <p:spPr>
          <a:xfrm flipV="1">
            <a:off x="10978835" y="5710756"/>
            <a:ext cx="0" cy="360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290" name="Picture 2" descr="https://cdn-images-1.medium.com/max/800/1*uIiUT02LY8aa5Qj4rUZ8Uw.png">
            <a:extLst>
              <a:ext uri="{FF2B5EF4-FFF2-40B4-BE49-F238E27FC236}">
                <a16:creationId xmlns:a16="http://schemas.microsoft.com/office/drawing/2014/main" id="{496B08AB-FEF9-49FD-BFDC-C026E6441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523" y="1654371"/>
            <a:ext cx="6459524" cy="407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cdn-images-1.medium.com/max/800/1*M8l4xZmu3ZZuVLajToFOGw.png">
            <a:extLst>
              <a:ext uri="{FF2B5EF4-FFF2-40B4-BE49-F238E27FC236}">
                <a16:creationId xmlns:a16="http://schemas.microsoft.com/office/drawing/2014/main" id="{553370F0-DA9F-4A59-B41B-B0370B74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470" y="4971963"/>
            <a:ext cx="7620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98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3662-A497-43D2-96A2-3CD23C5C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325500-BB4E-4C28-AE58-14FD27DEA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09"/>
            <a:ext cx="10515600" cy="4351338"/>
          </a:xfrm>
        </p:spPr>
        <p:txBody>
          <a:bodyPr>
            <a:noAutofit/>
          </a:bodyPr>
          <a:lstStyle/>
          <a:p>
            <a:r>
              <a:rPr lang="ru-RU" sz="2200" dirty="0"/>
              <a:t>2018 год ознаменовал собой поворотный момент в области обработки естественного языка: серия моделей глубокого обучения позволила получить самые современные результаты по задачам НЛП - от ответов на вопросы до классификации тональности</a:t>
            </a:r>
            <a:endParaRPr lang="en-US" sz="2200" dirty="0"/>
          </a:p>
          <a:p>
            <a:r>
              <a:rPr lang="ru-RU" sz="2200" dirty="0"/>
              <a:t>Transformer представляет собой архитектуру для преобразования одной последовательности в другую с помощью двух частей (кодировщик и декодировщика)</a:t>
            </a:r>
            <a:r>
              <a:rPr lang="en-US" sz="2200" dirty="0"/>
              <a:t>, </a:t>
            </a:r>
            <a:r>
              <a:rPr lang="ru-RU" sz="2200" dirty="0"/>
              <a:t>но нет никаких рекуррентных сетей!</a:t>
            </a:r>
            <a:endParaRPr lang="en-US" sz="2200" dirty="0"/>
          </a:p>
          <a:p>
            <a:r>
              <a:rPr lang="en-US" sz="2200" dirty="0"/>
              <a:t>ULMFiT, BERT, GPT-2</a:t>
            </a:r>
          </a:p>
          <a:p>
            <a:r>
              <a:rPr lang="en-US" sz="2200" dirty="0"/>
              <a:t>Transfer Learning </a:t>
            </a:r>
            <a:r>
              <a:rPr lang="ru-RU" sz="2200" dirty="0"/>
              <a:t>в </a:t>
            </a:r>
            <a:r>
              <a:rPr lang="en-US" sz="2200" dirty="0"/>
              <a:t>NLP </a:t>
            </a:r>
            <a:r>
              <a:rPr lang="ru-RU" sz="2200" dirty="0"/>
              <a:t>стал доступным!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62D2E1-57E3-4531-A22F-8302A40500DA}"/>
              </a:ext>
            </a:extLst>
          </p:cNvPr>
          <p:cNvSpPr/>
          <p:nvPr/>
        </p:nvSpPr>
        <p:spPr>
          <a:xfrm>
            <a:off x="3643696" y="4595987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https://arxiv.org/abs/1706.03762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F9DAC4-A7DF-4B2A-8E15-CE4FFD67DCE8}"/>
              </a:ext>
            </a:extLst>
          </p:cNvPr>
          <p:cNvSpPr/>
          <p:nvPr/>
        </p:nvSpPr>
        <p:spPr>
          <a:xfrm>
            <a:off x="723281" y="4595987"/>
            <a:ext cx="2920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Lucida Grande"/>
              </a:rPr>
              <a:t>Attention Is All You Need</a:t>
            </a:r>
            <a:endParaRPr lang="en-US" b="1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923076-462D-4D55-B75D-329055B0D712}"/>
              </a:ext>
            </a:extLst>
          </p:cNvPr>
          <p:cNvSpPr/>
          <p:nvPr/>
        </p:nvSpPr>
        <p:spPr>
          <a:xfrm>
            <a:off x="6396975" y="4982601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https://arxiv.org/pdf/1801.06146.pdf</a:t>
            </a:r>
            <a:endParaRPr lang="ru-R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CAC77A-9BED-4EF0-AAA6-F53A0E8C8617}"/>
              </a:ext>
            </a:extLst>
          </p:cNvPr>
          <p:cNvSpPr/>
          <p:nvPr/>
        </p:nvSpPr>
        <p:spPr>
          <a:xfrm>
            <a:off x="630279" y="4982601"/>
            <a:ext cx="581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Universal Language Model Fine-tuning for Text Classification</a:t>
            </a:r>
            <a:endParaRPr lang="ru-R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11881-F509-4A45-8A22-4E23D64ADD52}"/>
              </a:ext>
            </a:extLst>
          </p:cNvPr>
          <p:cNvSpPr/>
          <p:nvPr/>
        </p:nvSpPr>
        <p:spPr>
          <a:xfrm>
            <a:off x="8532465" y="5412758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https://arxiv.org/pdf/1810.04805.pdf</a:t>
            </a:r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6580DE-3FF2-4D83-BCD5-1595D5F9C842}"/>
              </a:ext>
            </a:extLst>
          </p:cNvPr>
          <p:cNvSpPr/>
          <p:nvPr/>
        </p:nvSpPr>
        <p:spPr>
          <a:xfrm>
            <a:off x="714892" y="5382541"/>
            <a:ext cx="8807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BERT: Pre-training of Deep Bidirectional Transformers for Language Understanding</a:t>
            </a:r>
            <a:endParaRPr lang="ru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EBE4E-91BB-4351-8F57-1A0C40BDFE9B}"/>
              </a:ext>
            </a:extLst>
          </p:cNvPr>
          <p:cNvSpPr/>
          <p:nvPr/>
        </p:nvSpPr>
        <p:spPr>
          <a:xfrm>
            <a:off x="5693328" y="582094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5"/>
              </a:rPr>
              <a:t>https://s3-us-west-2.amazonaws.com/openai-assets/research-covers/language-unsupervised/language_understanding_paper.pdf</a:t>
            </a:r>
            <a:endParaRPr lang="ru-R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30AD07-6279-4031-AE5F-405562BD3719}"/>
              </a:ext>
            </a:extLst>
          </p:cNvPr>
          <p:cNvSpPr/>
          <p:nvPr/>
        </p:nvSpPr>
        <p:spPr>
          <a:xfrm>
            <a:off x="723281" y="5784165"/>
            <a:ext cx="3760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Improving Language Understanding by Generative Pre-Training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840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3662-A497-43D2-96A2-3CD23C5C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Bert. Information flow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325500-BB4E-4C28-AE58-14FD27DEA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0733"/>
            <a:ext cx="6367943" cy="4351338"/>
          </a:xfrm>
        </p:spPr>
        <p:txBody>
          <a:bodyPr>
            <a:noAutofit/>
          </a:bodyPr>
          <a:lstStyle/>
          <a:p>
            <a:r>
              <a:rPr lang="ru-RU" sz="2200" dirty="0"/>
              <a:t>Поток данных через архитектуру выглядит следующим образом:</a:t>
            </a:r>
          </a:p>
          <a:p>
            <a:pPr lvl="1"/>
            <a:r>
              <a:rPr lang="ru-RU" sz="1800" dirty="0"/>
              <a:t>Модель представляет каждый </a:t>
            </a:r>
            <a:r>
              <a:rPr lang="ru-RU" sz="1800" dirty="0" err="1"/>
              <a:t>токен</a:t>
            </a:r>
            <a:r>
              <a:rPr lang="ru-RU" sz="1800" dirty="0"/>
              <a:t> как вектор размера </a:t>
            </a:r>
            <a:r>
              <a:rPr lang="ru-RU" sz="1800" dirty="0" err="1"/>
              <a:t>emb_dim</a:t>
            </a:r>
            <a:r>
              <a:rPr lang="ru-RU" sz="1800" dirty="0"/>
              <a:t>. С одним </a:t>
            </a:r>
            <a:r>
              <a:rPr lang="en-US" sz="1800" dirty="0"/>
              <a:t>embedding </a:t>
            </a:r>
            <a:r>
              <a:rPr lang="ru-RU" sz="1800" dirty="0"/>
              <a:t>вектором для каждого из входных токенов мы имеем матрицу измерений (input_length) x (emb_dim) для конкретной входной последовательности</a:t>
            </a:r>
          </a:p>
          <a:p>
            <a:pPr lvl="1"/>
            <a:r>
              <a:rPr lang="ru-RU" sz="1800" dirty="0"/>
              <a:t>Затем добавляется позиционная информация (позиционное кодирование). Этот шаг возвращает матрицу измерений (</a:t>
            </a:r>
            <a:r>
              <a:rPr lang="ru-RU" sz="1800" dirty="0" err="1"/>
              <a:t>input_length</a:t>
            </a:r>
            <a:r>
              <a:rPr lang="ru-RU" sz="1800" dirty="0"/>
              <a:t>) x (</a:t>
            </a:r>
            <a:r>
              <a:rPr lang="ru-RU" sz="1800" dirty="0" err="1"/>
              <a:t>emb_dim</a:t>
            </a:r>
            <a:r>
              <a:rPr lang="ru-RU" sz="1800" dirty="0"/>
              <a:t>), как и в предыдущем шаге</a:t>
            </a:r>
          </a:p>
          <a:p>
            <a:pPr lvl="1"/>
            <a:r>
              <a:rPr lang="ru-RU" sz="1800" dirty="0"/>
              <a:t>Данные проходят через N блоков кодера. После этого мы получаем матрицу измерений (</a:t>
            </a:r>
            <a:r>
              <a:rPr lang="ru-RU" sz="1800" dirty="0" err="1"/>
              <a:t>input_length</a:t>
            </a:r>
            <a:r>
              <a:rPr lang="ru-RU" sz="1800" dirty="0"/>
              <a:t>) x (</a:t>
            </a:r>
            <a:r>
              <a:rPr lang="ru-RU" sz="1800" dirty="0" err="1"/>
              <a:t>emb_di</a:t>
            </a:r>
            <a:r>
              <a:rPr lang="ru-RU" sz="1800" dirty="0"/>
              <a:t>).</a:t>
            </a:r>
          </a:p>
        </p:txBody>
      </p:sp>
      <p:pic>
        <p:nvPicPr>
          <p:cNvPr id="17410" name="Picture 2" descr="https://cdn-images-1.medium.com/max/800/1*YkQYLsEZdRHJdGBLmNws8w.png">
            <a:extLst>
              <a:ext uri="{FF2B5EF4-FFF2-40B4-BE49-F238E27FC236}">
                <a16:creationId xmlns:a16="http://schemas.microsoft.com/office/drawing/2014/main" id="{CF98B7B7-ACCA-4BCD-AFD2-0EC6A28CD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778" y="1161671"/>
            <a:ext cx="2464447" cy="533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595652C-8CAC-4E43-AD28-2178880D6259}"/>
              </a:ext>
            </a:extLst>
          </p:cNvPr>
          <p:cNvSpPr/>
          <p:nvPr/>
        </p:nvSpPr>
        <p:spPr>
          <a:xfrm>
            <a:off x="580329" y="5696329"/>
            <a:ext cx="74157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Примечание.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Размеры входа и выхода блока энкодера одинаковы. Следовательно, имеет смысл использовать выход одного блока кодера в качестве входа следующего блока кодера.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В экспериментах BERT количество блоков N (или L, как они его называют) было выбрано равным 12 и 24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Блоки не делят веса друг с другом</a:t>
            </a:r>
          </a:p>
        </p:txBody>
      </p:sp>
    </p:spTree>
    <p:extLst>
      <p:ext uri="{BB962C8B-B14F-4D97-AF65-F5344CB8AC3E}">
        <p14:creationId xmlns:p14="http://schemas.microsoft.com/office/powerpoint/2010/main" val="933516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3662-A497-43D2-96A2-3CD23C5C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Bert. From words to vectors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325500-BB4E-4C28-AE58-14FD27DEA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0733"/>
            <a:ext cx="6367943" cy="4351338"/>
          </a:xfrm>
        </p:spPr>
        <p:txBody>
          <a:bodyPr>
            <a:noAutofit/>
          </a:bodyPr>
          <a:lstStyle/>
          <a:p>
            <a:r>
              <a:rPr lang="ru-RU" sz="2200" dirty="0"/>
              <a:t>Токенизация, нумерация и эмбединг не отличаются от того, как это делается с RNN. Дано предложение в корпусе:</a:t>
            </a:r>
          </a:p>
          <a:p>
            <a:endParaRPr lang="ru-RU" sz="1800" dirty="0"/>
          </a:p>
        </p:txBody>
      </p:sp>
      <p:pic>
        <p:nvPicPr>
          <p:cNvPr id="18434" name="Picture 2" descr="https://cdn-images-1.medium.com/max/800/1*SvQNJV3n-6WlBHC25z5QVg.png">
            <a:extLst>
              <a:ext uri="{FF2B5EF4-FFF2-40B4-BE49-F238E27FC236}">
                <a16:creationId xmlns:a16="http://schemas.microsoft.com/office/drawing/2014/main" id="{97C5B62F-0CD0-4724-9470-B0C0EC194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345" y="1331331"/>
            <a:ext cx="2546348" cy="472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C3875C0-FE53-4D72-92B5-9E781103DE16}"/>
              </a:ext>
            </a:extLst>
          </p:cNvPr>
          <p:cNvSpPr/>
          <p:nvPr/>
        </p:nvSpPr>
        <p:spPr>
          <a:xfrm>
            <a:off x="967295" y="2677846"/>
            <a:ext cx="63679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“ Hello, how are you?”</a:t>
            </a:r>
            <a:endParaRPr lang="ru-RU" sz="1400" dirty="0"/>
          </a:p>
          <a:p>
            <a:r>
              <a:rPr lang="ru-RU" sz="1400" dirty="0"/>
              <a:t>Первым шагом является его токенизация:</a:t>
            </a:r>
          </a:p>
          <a:p>
            <a:endParaRPr lang="ru-RU" sz="1400" dirty="0"/>
          </a:p>
          <a:p>
            <a:r>
              <a:rPr lang="en-US" sz="1400" dirty="0"/>
              <a:t>“ Hello, how are you?” → [“Hello”, “,” , “how”, “are”, “you”, “?”]</a:t>
            </a:r>
            <a:endParaRPr lang="ru-RU" sz="1400" dirty="0"/>
          </a:p>
          <a:p>
            <a:endParaRPr lang="ru-RU" sz="1400" dirty="0"/>
          </a:p>
          <a:p>
            <a:r>
              <a:rPr lang="ru-RU" sz="1400" dirty="0"/>
              <a:t>Затем следует числовое преобразование, сопоставление каждого токена уникальному целому числу в словаре корпуса.</a:t>
            </a:r>
          </a:p>
          <a:p>
            <a:endParaRPr lang="ru-RU" sz="1400" dirty="0"/>
          </a:p>
          <a:p>
            <a:r>
              <a:rPr lang="en-US" sz="1400" dirty="0"/>
              <a:t>[“Hello”, “, “, “how”, “are”, “you”, “?”] → [34, 90, 15, 684, 55, 193]</a:t>
            </a:r>
            <a:endParaRPr lang="ru-RU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A8B6D4-AE8F-4FD9-B61D-F413B2F09DD8}"/>
              </a:ext>
            </a:extLst>
          </p:cNvPr>
          <p:cNvSpPr/>
          <p:nvPr/>
        </p:nvSpPr>
        <p:spPr>
          <a:xfrm>
            <a:off x="838198" y="4916181"/>
            <a:ext cx="6661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Далее мы получаем </a:t>
            </a:r>
            <a:r>
              <a:rPr lang="en-US" dirty="0"/>
              <a:t>embedding </a:t>
            </a:r>
            <a:r>
              <a:rPr lang="ru-RU" dirty="0"/>
              <a:t>для каждого токена в последовательности</a:t>
            </a:r>
            <a:endParaRPr lang="en-US" dirty="0"/>
          </a:p>
          <a:p>
            <a:r>
              <a:rPr lang="ru-RU" dirty="0"/>
              <a:t>Каждое слово последовательности отображается в вектор emb_dim, который модель выучит во время тренировки</a:t>
            </a:r>
          </a:p>
        </p:txBody>
      </p:sp>
    </p:spTree>
    <p:extLst>
      <p:ext uri="{BB962C8B-B14F-4D97-AF65-F5344CB8AC3E}">
        <p14:creationId xmlns:p14="http://schemas.microsoft.com/office/powerpoint/2010/main" val="2000552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3662-A497-43D2-96A2-3CD23C5C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Bert. From words to vectors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325500-BB4E-4C28-AE58-14FD27DEA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0733"/>
            <a:ext cx="9572539" cy="4351338"/>
          </a:xfrm>
        </p:spPr>
        <p:txBody>
          <a:bodyPr>
            <a:noAutofit/>
          </a:bodyPr>
          <a:lstStyle/>
          <a:p>
            <a:r>
              <a:rPr lang="ru-RU" sz="1800" dirty="0"/>
              <a:t>Далее мы получаем </a:t>
            </a:r>
            <a:r>
              <a:rPr lang="en-US" sz="1800" dirty="0"/>
              <a:t>embedding </a:t>
            </a:r>
            <a:r>
              <a:rPr lang="ru-RU" sz="1800" dirty="0"/>
              <a:t>для каждого токена в последовательности</a:t>
            </a:r>
            <a:endParaRPr lang="en-US" sz="1800" dirty="0"/>
          </a:p>
          <a:p>
            <a:r>
              <a:rPr lang="ru-RU" sz="1800" dirty="0"/>
              <a:t>Каждое слово последовательности отображается в вектор emb_dim, который модель выучит во время тренировки</a:t>
            </a:r>
          </a:p>
          <a:p>
            <a:r>
              <a:rPr lang="ru-RU" sz="1800" dirty="0"/>
              <a:t>Элементы этих векторов рассматриваются как параметры модели и оптимизируются с обратным распространением, как и любые другие весовые коэффициенты</a:t>
            </a:r>
          </a:p>
          <a:p>
            <a:endParaRPr lang="ru-RU" sz="1800" dirty="0"/>
          </a:p>
        </p:txBody>
      </p:sp>
      <p:pic>
        <p:nvPicPr>
          <p:cNvPr id="19458" name="Picture 2" descr="https://cdn-images-1.medium.com/max/800/1*29pl2Key0h0ioFYFPN-KxA.png">
            <a:extLst>
              <a:ext uri="{FF2B5EF4-FFF2-40B4-BE49-F238E27FC236}">
                <a16:creationId xmlns:a16="http://schemas.microsoft.com/office/drawing/2014/main" id="{D63A960C-ECE9-4D1B-8202-E2B8869B4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4015330"/>
            <a:ext cx="4035974" cy="199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s://cdn-images-1.medium.com/max/800/1*ntuXg7wgd7jrYf8otvXc0w.png">
            <a:extLst>
              <a:ext uri="{FF2B5EF4-FFF2-40B4-BE49-F238E27FC236}">
                <a16:creationId xmlns:a16="http://schemas.microsoft.com/office/drawing/2014/main" id="{04BE25A4-BAA6-41B8-A06B-A4AE088B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627" y="4015330"/>
            <a:ext cx="4911872" cy="207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24BB59-915C-43E9-B8C3-AD0EB95B3940}"/>
              </a:ext>
            </a:extLst>
          </p:cNvPr>
          <p:cNvSpPr/>
          <p:nvPr/>
        </p:nvSpPr>
        <p:spPr>
          <a:xfrm>
            <a:off x="838198" y="340788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/>
              <a:t>Поэтому для каждого токена мы ищем </a:t>
            </a:r>
          </a:p>
          <a:p>
            <a:r>
              <a:rPr lang="ru-RU" sz="1600" dirty="0"/>
              <a:t>соответствующий вектор: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D6ECDE-98A4-4A2A-A856-7DA98EB77EFA}"/>
              </a:ext>
            </a:extLst>
          </p:cNvPr>
          <p:cNvSpPr/>
          <p:nvPr/>
        </p:nvSpPr>
        <p:spPr>
          <a:xfrm>
            <a:off x="6107456" y="3357677"/>
            <a:ext cx="55795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Собирая вместе каждый из векторов, мы получаем матрицу Z (input_length) x (emb_dim):</a:t>
            </a:r>
          </a:p>
        </p:txBody>
      </p:sp>
    </p:spTree>
    <p:extLst>
      <p:ext uri="{BB962C8B-B14F-4D97-AF65-F5344CB8AC3E}">
        <p14:creationId xmlns:p14="http://schemas.microsoft.com/office/powerpoint/2010/main" val="1701144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3662-A497-43D2-96A2-3CD23C5C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Bert. From words to vectors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325500-BB4E-4C28-AE58-14FD27DEA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0733"/>
            <a:ext cx="9572539" cy="4351338"/>
          </a:xfrm>
        </p:spPr>
        <p:txBody>
          <a:bodyPr>
            <a:noAutofit/>
          </a:bodyPr>
          <a:lstStyle/>
          <a:p>
            <a:r>
              <a:rPr lang="ru-RU" sz="1800" dirty="0"/>
              <a:t>Важно отметить, что заполнение было использовано для того, чтобы входные последовательности в пакете имели одинаковую длину. </a:t>
            </a:r>
          </a:p>
          <a:p>
            <a:r>
              <a:rPr lang="ru-RU" sz="1800" dirty="0"/>
              <a:t>То есть мы увеличиваем длину некоторых последовательностей, добавляя токены &lt;</a:t>
            </a:r>
            <a:r>
              <a:rPr lang="ru-RU" sz="1800" dirty="0" err="1"/>
              <a:t>pad</a:t>
            </a:r>
            <a:r>
              <a:rPr lang="ru-RU" sz="1800" dirty="0"/>
              <a:t>&gt;. Последовательность после заполнения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ru-RU" sz="1800" dirty="0"/>
              <a:t>если input_length было установлено в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AB4920-A295-47E2-B5F1-DE3073AEEFDB}"/>
              </a:ext>
            </a:extLst>
          </p:cNvPr>
          <p:cNvSpPr/>
          <p:nvPr/>
        </p:nvSpPr>
        <p:spPr>
          <a:xfrm>
            <a:off x="1084975" y="3000186"/>
            <a:ext cx="8646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[“&lt;</a:t>
            </a:r>
            <a:r>
              <a:rPr lang="ru-RU" dirty="0" err="1"/>
              <a:t>pad</a:t>
            </a:r>
            <a:r>
              <a:rPr lang="ru-RU" dirty="0"/>
              <a:t>&gt;”, “&lt;</a:t>
            </a:r>
            <a:r>
              <a:rPr lang="ru-RU" dirty="0" err="1"/>
              <a:t>pad</a:t>
            </a:r>
            <a:r>
              <a:rPr lang="ru-RU" dirty="0"/>
              <a:t>&gt;”, “&lt;</a:t>
            </a:r>
            <a:r>
              <a:rPr lang="ru-RU" dirty="0" err="1"/>
              <a:t>pad</a:t>
            </a:r>
            <a:r>
              <a:rPr lang="ru-RU" dirty="0"/>
              <a:t>&gt;”, “</a:t>
            </a:r>
            <a:r>
              <a:rPr lang="ru-RU" dirty="0" err="1"/>
              <a:t>Hello</a:t>
            </a:r>
            <a:r>
              <a:rPr lang="ru-RU" dirty="0"/>
              <a:t>”, “, “, “</a:t>
            </a:r>
            <a:r>
              <a:rPr lang="ru-RU" dirty="0" err="1"/>
              <a:t>how</a:t>
            </a:r>
            <a:r>
              <a:rPr lang="ru-RU" dirty="0"/>
              <a:t>”, “</a:t>
            </a:r>
            <a:r>
              <a:rPr lang="ru-RU" dirty="0" err="1"/>
              <a:t>are</a:t>
            </a:r>
            <a:r>
              <a:rPr lang="ru-RU" dirty="0"/>
              <a:t>”, “</a:t>
            </a:r>
            <a:r>
              <a:rPr lang="ru-RU" dirty="0" err="1"/>
              <a:t>you</a:t>
            </a:r>
            <a:r>
              <a:rPr lang="ru-RU" dirty="0"/>
              <a:t>”, “?”] →</a:t>
            </a:r>
          </a:p>
          <a:p>
            <a:r>
              <a:rPr lang="ru-RU" dirty="0"/>
              <a:t>[5, 5, 5, 34, 90, 15, 684, 55, 193]</a:t>
            </a:r>
          </a:p>
        </p:txBody>
      </p:sp>
    </p:spTree>
    <p:extLst>
      <p:ext uri="{BB962C8B-B14F-4D97-AF65-F5344CB8AC3E}">
        <p14:creationId xmlns:p14="http://schemas.microsoft.com/office/powerpoint/2010/main" val="3438333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3662-A497-43D2-96A2-3CD23C5C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Bert. Positional Encoding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2C166-2730-4738-B787-73E097A2E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24" y="1537106"/>
            <a:ext cx="6952272" cy="4351338"/>
          </a:xfrm>
        </p:spPr>
        <p:txBody>
          <a:bodyPr>
            <a:normAutofit fontScale="92500" lnSpcReduction="10000"/>
          </a:bodyPr>
          <a:lstStyle/>
          <a:p>
            <a:r>
              <a:rPr lang="ru-RU" sz="2200" dirty="0"/>
              <a:t>На данный момент у нас есть матричное представление нашей последовательности. Однако эти представления не кодируют тот факт, что слова появляются в разных позициях</a:t>
            </a:r>
          </a:p>
          <a:p>
            <a:r>
              <a:rPr lang="ru-RU" sz="2200" dirty="0"/>
              <a:t>Интуитивно, мы стремимся к тому, чтобы иметь возможность изменять представленное значение конкретного слова в зависимости от его положения.</a:t>
            </a:r>
          </a:p>
          <a:p>
            <a:r>
              <a:rPr lang="ru-RU" sz="2200" dirty="0"/>
              <a:t> Мы не хотим менять полное представление слова, но мы хотим немного изменить его, чтобы закодировать его положение.</a:t>
            </a:r>
          </a:p>
          <a:p>
            <a:r>
              <a:rPr lang="ru-RU" sz="2200" dirty="0"/>
              <a:t>мы хотим, чтобы сеть могла понимать относительные позиции, а не только абсолютные. </a:t>
            </a:r>
          </a:p>
          <a:p>
            <a:r>
              <a:rPr lang="ru-RU" sz="2200" dirty="0"/>
              <a:t>Выбранные авторами синусоидальные функции позволяют представлять позиции в виде линейных комбинаций друг с другом и, таким образом, позволяют сети изучать относительные позиции токенов</a:t>
            </a:r>
          </a:p>
          <a:p>
            <a:endParaRPr lang="ru-RU" sz="2200" dirty="0"/>
          </a:p>
        </p:txBody>
      </p:sp>
      <p:pic>
        <p:nvPicPr>
          <p:cNvPr id="21506" name="Picture 2" descr="https://cdn-images-1.medium.com/max/800/1*wJp9_l0l6yofumPYC3PMaQ.png">
            <a:extLst>
              <a:ext uri="{FF2B5EF4-FFF2-40B4-BE49-F238E27FC236}">
                <a16:creationId xmlns:a16="http://schemas.microsoft.com/office/drawing/2014/main" id="{008947D9-4494-4312-853B-DC95619C5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260" y="1428492"/>
            <a:ext cx="2946667" cy="496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2B5CDD-8139-42EF-96CB-C02F74203FCD}"/>
              </a:ext>
            </a:extLst>
          </p:cNvPr>
          <p:cNvSpPr/>
          <p:nvPr/>
        </p:nvSpPr>
        <p:spPr>
          <a:xfrm>
            <a:off x="1280196" y="5748453"/>
            <a:ext cx="2920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Lucida Grande"/>
              </a:rPr>
              <a:t>Attention Is All You Need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1CE5A8-DBBB-40E4-8FBC-AFBB9989CF63}"/>
              </a:ext>
            </a:extLst>
          </p:cNvPr>
          <p:cNvSpPr/>
          <p:nvPr/>
        </p:nvSpPr>
        <p:spPr>
          <a:xfrm>
            <a:off x="4200611" y="5748453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https://arxiv.org/abs/1706.03762</a:t>
            </a:r>
            <a:endParaRPr lang="ru-R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610B5F-84C0-420D-BA1D-FC48282ABCE4}"/>
              </a:ext>
            </a:extLst>
          </p:cNvPr>
          <p:cNvSpPr/>
          <p:nvPr/>
        </p:nvSpPr>
        <p:spPr>
          <a:xfrm>
            <a:off x="1265897" y="6308209"/>
            <a:ext cx="4591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Lucida Grande"/>
              </a:rPr>
              <a:t>В </a:t>
            </a:r>
            <a:r>
              <a:rPr lang="en-US" b="1" dirty="0">
                <a:solidFill>
                  <a:srgbClr val="000000"/>
                </a:solidFill>
                <a:latin typeface="Lucida Grande"/>
              </a:rPr>
              <a:t>BERT Positional Encoding </a:t>
            </a:r>
            <a:r>
              <a:rPr lang="ru-RU" b="1" dirty="0">
                <a:solidFill>
                  <a:srgbClr val="000000"/>
                </a:solidFill>
                <a:latin typeface="Lucida Grande"/>
              </a:rPr>
              <a:t>обучаемый!</a:t>
            </a:r>
            <a:endParaRPr lang="en-US" b="1" dirty="0">
              <a:solidFill>
                <a:srgbClr val="000000"/>
              </a:solidFill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223029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3662-A497-43D2-96A2-3CD23C5C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Bert. Positional Encoding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2C166-2730-4738-B787-73E097A2E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24" y="1537106"/>
            <a:ext cx="10676984" cy="4351338"/>
          </a:xfrm>
        </p:spPr>
        <p:txBody>
          <a:bodyPr>
            <a:normAutofit/>
          </a:bodyPr>
          <a:lstStyle/>
          <a:p>
            <a:r>
              <a:rPr lang="ru-RU" sz="1800" dirty="0"/>
              <a:t>Подход, выбранный в статье для добавления этой информации, заключается в добавлении к Z матрицы P с позиционными кодировками </a:t>
            </a:r>
            <a:r>
              <a:rPr lang="en-US" sz="1800" b="1" dirty="0"/>
              <a:t>X = Z + P</a:t>
            </a:r>
            <a:endParaRPr lang="ru-RU" sz="1800" b="1" dirty="0"/>
          </a:p>
          <a:p>
            <a:r>
              <a:rPr lang="ru-RU" sz="1800" dirty="0"/>
              <a:t>Авторы решили использовать комбинацию синусоидальных функций. </a:t>
            </a:r>
          </a:p>
          <a:p>
            <a:r>
              <a:rPr lang="ru-RU" sz="1800" dirty="0"/>
              <a:t>i для позиции токена в последовательности и j для позиции</a:t>
            </a:r>
            <a:r>
              <a:rPr lang="en-US" sz="1800" dirty="0"/>
              <a:t> </a:t>
            </a:r>
            <a:r>
              <a:rPr lang="ru-RU" sz="1800" dirty="0"/>
              <a:t>в векторе ембединга:</a:t>
            </a:r>
          </a:p>
          <a:p>
            <a:r>
              <a:rPr lang="ru-RU" sz="1800" dirty="0"/>
              <a:t>Авторы </a:t>
            </a:r>
            <a:r>
              <a:rPr lang="en-US" sz="1800" dirty="0"/>
              <a:t>Attention is all you need </a:t>
            </a:r>
            <a:r>
              <a:rPr lang="ru-RU" sz="1800" dirty="0"/>
              <a:t>утверждают , что результат использования этого детерминированного метода вместо изучения позиционных представлений (как мы это сделали с эмбедингами токенов) приводит к аналогичной производительности</a:t>
            </a:r>
          </a:p>
          <a:p>
            <a:r>
              <a:rPr lang="ru-RU" sz="1800" dirty="0"/>
              <a:t>Но меньше параметров нужно учить! Длина input_length может быть увеличена до бесконечности</a:t>
            </a:r>
          </a:p>
          <a:p>
            <a:r>
              <a:rPr lang="ru-RU" sz="1800" dirty="0"/>
              <a:t>Матрица </a:t>
            </a:r>
            <a:r>
              <a:rPr lang="en-US" sz="1800" dirty="0"/>
              <a:t>X = Z + P </a:t>
            </a:r>
            <a:r>
              <a:rPr lang="ru-RU" sz="1800" dirty="0"/>
              <a:t>– вход в первый </a:t>
            </a:r>
            <a:r>
              <a:rPr lang="en-US" sz="1800" dirty="0"/>
              <a:t>encoder </a:t>
            </a:r>
            <a:r>
              <a:rPr lang="ru-RU" sz="1800" dirty="0"/>
              <a:t>блок</a:t>
            </a:r>
          </a:p>
          <a:p>
            <a:endParaRPr lang="ru-RU" sz="1800" dirty="0"/>
          </a:p>
        </p:txBody>
      </p:sp>
      <p:pic>
        <p:nvPicPr>
          <p:cNvPr id="22530" name="Picture 2" descr="https://cdn-images-1.medium.com/max/800/1*xCeAOFp17t-NcWWpF2k9Gw.png">
            <a:extLst>
              <a:ext uri="{FF2B5EF4-FFF2-40B4-BE49-F238E27FC236}">
                <a16:creationId xmlns:a16="http://schemas.microsoft.com/office/drawing/2014/main" id="{046E9F95-8D9E-4214-8652-3A434694D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4122"/>
            <a:ext cx="4301137" cy="124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https://cdn-images-1.medium.com/max/800/1*i4k32A-DJhdrtuB4Ty76Wg.png">
            <a:extLst>
              <a:ext uri="{FF2B5EF4-FFF2-40B4-BE49-F238E27FC236}">
                <a16:creationId xmlns:a16="http://schemas.microsoft.com/office/drawing/2014/main" id="{0E8293D3-DB3F-4F94-BF5E-295C50EDF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147" y="4574427"/>
            <a:ext cx="5750653" cy="223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BD692C-6CC9-4507-8B2A-750F304D0F51}"/>
              </a:ext>
            </a:extLst>
          </p:cNvPr>
          <p:cNvSpPr txBox="1"/>
          <p:nvPr/>
        </p:nvSpPr>
        <p:spPr>
          <a:xfrm>
            <a:off x="6233332" y="4205095"/>
            <a:ext cx="474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Positional embedding matrix </a:t>
            </a:r>
            <a:r>
              <a:rPr lang="ru-RU" dirty="0"/>
              <a:t>для предложения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8044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3662-A497-43D2-96A2-3CD23C5C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Bert. Encoder block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2C166-2730-4738-B787-73E097A2E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24" y="1537106"/>
            <a:ext cx="6506131" cy="4351338"/>
          </a:xfrm>
        </p:spPr>
        <p:txBody>
          <a:bodyPr>
            <a:normAutofit/>
          </a:bodyPr>
          <a:lstStyle/>
          <a:p>
            <a:r>
              <a:rPr lang="ru-RU" sz="1800" dirty="0"/>
              <a:t>Всего N блоков кодера объединены в цепочку для генерации выходного сигнала кодера. </a:t>
            </a:r>
            <a:endParaRPr lang="en-US" sz="1800" dirty="0"/>
          </a:p>
          <a:p>
            <a:r>
              <a:rPr lang="ru-RU" sz="1800" dirty="0"/>
              <a:t>Конкретный блок отвечает за поиск связей между входными представлениями и их кодированием на выходе из блока</a:t>
            </a:r>
            <a:endParaRPr lang="en-US" sz="1800" dirty="0"/>
          </a:p>
          <a:p>
            <a:r>
              <a:rPr lang="ru-RU" sz="1800" dirty="0"/>
              <a:t>Интуитивно понятно, что этот итеративный процесс в блоках поможет нейронной сети фиксировать более сложные отношения между словами во входной последовательности. Интуиция – можно думать об этом как об итеративном построении значения входной последовательности</a:t>
            </a:r>
          </a:p>
        </p:txBody>
      </p:sp>
      <p:pic>
        <p:nvPicPr>
          <p:cNvPr id="24578" name="Picture 2" descr="https://cdn-images-1.medium.com/max/800/1*EblTBhM-9mOqYWMARk6ajQ.png">
            <a:extLst>
              <a:ext uri="{FF2B5EF4-FFF2-40B4-BE49-F238E27FC236}">
                <a16:creationId xmlns:a16="http://schemas.microsoft.com/office/drawing/2014/main" id="{2016D6FA-3834-4140-B5B2-B1AAFDD92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543" y="1537105"/>
            <a:ext cx="2694076" cy="495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89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3AE5-9BD0-4753-8EB3-3FFE63BC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Seq2Seq </a:t>
            </a:r>
            <a:r>
              <a:rPr lang="ru-RU" dirty="0"/>
              <a:t>модели в </a:t>
            </a:r>
            <a:r>
              <a:rPr lang="en-US" dirty="0"/>
              <a:t>NLP</a:t>
            </a:r>
            <a:r>
              <a:rPr lang="ru-RU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22C2-7D11-4F23-B269-0FF7D123E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sz="2200" dirty="0"/>
              <a:t> Sequence-to-Sequence (или Seq2Seq) - это нейронная сеть, которая преобразует данную последовательность элементов, такую как последовательность слов в предложении, в другую последовательность</a:t>
            </a:r>
            <a:endParaRPr lang="en-US" sz="2200" dirty="0"/>
          </a:p>
          <a:p>
            <a:r>
              <a:rPr lang="ru-RU" sz="2200" dirty="0"/>
              <a:t>Модели Seq2Seq особенно хороши в переводе, где последовательность слов из одного языка преобразуется в последовательность разных слов на другом языке</a:t>
            </a:r>
            <a:endParaRPr lang="en-US" sz="2200" dirty="0"/>
          </a:p>
          <a:p>
            <a:r>
              <a:rPr lang="ru-RU" sz="2200" dirty="0"/>
              <a:t>Популярным выбором для этого типа моделей являются модели на основе долговременной кратковременной памяти (LSTM)</a:t>
            </a:r>
            <a:endParaRPr lang="en-US" sz="2200" dirty="0"/>
          </a:p>
          <a:p>
            <a:r>
              <a:rPr lang="ru-RU" sz="2200" dirty="0"/>
              <a:t> С данными, зависящими от последовательности, модули LSTM могут придавать смысл последовательности, помня (или забывая) части, которые она считает важными (или неважными)</a:t>
            </a:r>
          </a:p>
        </p:txBody>
      </p:sp>
    </p:spTree>
    <p:extLst>
      <p:ext uri="{BB962C8B-B14F-4D97-AF65-F5344CB8AC3E}">
        <p14:creationId xmlns:p14="http://schemas.microsoft.com/office/powerpoint/2010/main" val="2992331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3662-A497-43D2-96A2-3CD23C5C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Bert. Multi-head attention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2C166-2730-4738-B787-73E097A2E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02" y="1532786"/>
            <a:ext cx="6239207" cy="4351338"/>
          </a:xfrm>
        </p:spPr>
        <p:txBody>
          <a:bodyPr>
            <a:normAutofit/>
          </a:bodyPr>
          <a:lstStyle/>
          <a:p>
            <a:r>
              <a:rPr lang="ru-RU" sz="1600" dirty="0"/>
              <a:t>Трансформер использует Multi-Head Attention, что означает, что он вычисляет внимание в разное время с различными весовыми матрицами, а затем объединяет результаты вместе</a:t>
            </a:r>
          </a:p>
          <a:p>
            <a:r>
              <a:rPr lang="ru-RU" sz="1600" dirty="0"/>
              <a:t>Результат каждого из этих параллельных вычислений внимания называется головой (</a:t>
            </a:r>
            <a:r>
              <a:rPr lang="en-US" sz="1600" dirty="0"/>
              <a:t>head)</a:t>
            </a:r>
            <a:r>
              <a:rPr lang="ru-RU" sz="1600" dirty="0"/>
              <a:t>. Мы будем обозначать конкретную голову </a:t>
            </a:r>
            <a:r>
              <a:rPr lang="en-US" sz="1600" dirty="0"/>
              <a:t>(head) </a:t>
            </a:r>
            <a:r>
              <a:rPr lang="ru-RU" sz="1600" dirty="0"/>
              <a:t>и соответствующие весовые матрицы индексом i</a:t>
            </a:r>
            <a:endParaRPr lang="en-US" sz="1600" dirty="0"/>
          </a:p>
          <a:p>
            <a:r>
              <a:rPr lang="ru-RU" sz="1600" dirty="0"/>
              <a:t>Как показано на рисунке, после вычисления всех головок они будут объединены. Это приведет к матрице измерений (input_length) x (h *</a:t>
            </a:r>
            <a:r>
              <a:rPr lang="ru-RU" sz="1600" dirty="0" err="1"/>
              <a:t>d_v</a:t>
            </a:r>
            <a:r>
              <a:rPr lang="ru-RU" sz="1600" dirty="0"/>
              <a:t>). </a:t>
            </a:r>
            <a:endParaRPr lang="en-US" sz="1600" dirty="0"/>
          </a:p>
          <a:p>
            <a:r>
              <a:rPr lang="ru-RU" sz="1600" dirty="0"/>
              <a:t>После этого будет применен линейный слой с весовой матрицей W⁰ измерений (h * </a:t>
            </a:r>
            <a:r>
              <a:rPr lang="ru-RU" sz="1600" dirty="0" err="1"/>
              <a:t>d_v</a:t>
            </a:r>
            <a:r>
              <a:rPr lang="ru-RU" sz="1600" dirty="0"/>
              <a:t>) x (emb_dim), что приведет к окончательному результату измерений (input_length) x (emb_dim). </a:t>
            </a:r>
          </a:p>
        </p:txBody>
      </p:sp>
      <p:pic>
        <p:nvPicPr>
          <p:cNvPr id="25602" name="Picture 2" descr="https://cdn-images-1.medium.com/max/800/1*9W5_CpuM3Iq09kOYyK9CeA.png">
            <a:extLst>
              <a:ext uri="{FF2B5EF4-FFF2-40B4-BE49-F238E27FC236}">
                <a16:creationId xmlns:a16="http://schemas.microsoft.com/office/drawing/2014/main" id="{BF2AF2CB-3C8E-43A1-B828-6F69D42D2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108" y="1701448"/>
            <a:ext cx="1957410" cy="370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 descr="https://cdn-images-1.medium.com/max/800/1*m-NRoagK_I5fFvBjjS7TZg.png">
            <a:extLst>
              <a:ext uri="{FF2B5EF4-FFF2-40B4-BE49-F238E27FC236}">
                <a16:creationId xmlns:a16="http://schemas.microsoft.com/office/drawing/2014/main" id="{9A94E4AD-D0C0-4250-B1F3-4F414800E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316" y="1701448"/>
            <a:ext cx="2914330" cy="351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10" name="Picture 10" descr="https://cdn-images-1.medium.com/max/800/1*KOP_pGoin2Q8HM63IHp0SQ.png">
            <a:extLst>
              <a:ext uri="{FF2B5EF4-FFF2-40B4-BE49-F238E27FC236}">
                <a16:creationId xmlns:a16="http://schemas.microsoft.com/office/drawing/2014/main" id="{44F8F7B0-8A9D-4BAF-97CA-CF2830631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31" y="4756602"/>
            <a:ext cx="5128949" cy="81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767E63-CF70-4065-BFD3-01D7E9A8C9CE}"/>
              </a:ext>
            </a:extLst>
          </p:cNvPr>
          <p:cNvSpPr/>
          <p:nvPr/>
        </p:nvSpPr>
        <p:spPr>
          <a:xfrm>
            <a:off x="930108" y="5567257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/>
              <a:t>Где Q, K и V - заполнители для разных входных матриц. </a:t>
            </a:r>
            <a:endParaRPr lang="en-US" sz="1400" dirty="0"/>
          </a:p>
          <a:p>
            <a:r>
              <a:rPr lang="ru-RU" sz="1400" dirty="0"/>
              <a:t>В частности, для этого случая Q, K и V будут заменены выходной матрицей предыдущего шага X</a:t>
            </a:r>
          </a:p>
        </p:txBody>
      </p:sp>
    </p:spTree>
    <p:extLst>
      <p:ext uri="{BB962C8B-B14F-4D97-AF65-F5344CB8AC3E}">
        <p14:creationId xmlns:p14="http://schemas.microsoft.com/office/powerpoint/2010/main" val="1287005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3662-A497-43D2-96A2-3CD23C5C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Bert. Scaled dot-product attention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2C166-2730-4738-B787-73E097A2E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02" y="1532786"/>
            <a:ext cx="6239207" cy="4351338"/>
          </a:xfrm>
        </p:spPr>
        <p:txBody>
          <a:bodyPr>
            <a:normAutofit lnSpcReduction="10000"/>
          </a:bodyPr>
          <a:lstStyle/>
          <a:p>
            <a:r>
              <a:rPr lang="ru-RU" sz="1600" dirty="0"/>
              <a:t>Каждая голова будет характеризоваться тремя различными проекциями (умножением матриц)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ru-RU" sz="1600" dirty="0"/>
              <a:t>Для вычисления головы мы возьмем входную матрицу X и отдельно спроецируем ее с указанными весовыми матрицами: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ru-RU" sz="1600" dirty="0"/>
              <a:t>Когда у нас есть </a:t>
            </a:r>
            <a:r>
              <a:rPr lang="ru-RU" sz="1600" dirty="0" err="1"/>
              <a:t>K_i</a:t>
            </a:r>
            <a:r>
              <a:rPr lang="ru-RU" sz="1600" dirty="0"/>
              <a:t>, </a:t>
            </a:r>
            <a:r>
              <a:rPr lang="ru-RU" sz="1600" dirty="0" err="1"/>
              <a:t>Q_i</a:t>
            </a:r>
            <a:r>
              <a:rPr lang="ru-RU" sz="1600" dirty="0"/>
              <a:t> и </a:t>
            </a:r>
            <a:r>
              <a:rPr lang="ru-RU" sz="1600" dirty="0" err="1"/>
              <a:t>V_i</a:t>
            </a:r>
            <a:r>
              <a:rPr lang="ru-RU" sz="1600" dirty="0"/>
              <a:t>, мы используем их для вычисления </a:t>
            </a:r>
            <a:r>
              <a:rPr lang="ru-RU" sz="1600" dirty="0" err="1"/>
              <a:t>Scaled</a:t>
            </a:r>
            <a:r>
              <a:rPr lang="ru-RU" sz="1600" dirty="0"/>
              <a:t> </a:t>
            </a:r>
            <a:r>
              <a:rPr lang="ru-RU" sz="1600" dirty="0" err="1"/>
              <a:t>Dot-Product</a:t>
            </a:r>
            <a:r>
              <a:rPr lang="ru-RU" sz="1600" dirty="0"/>
              <a:t> </a:t>
            </a:r>
            <a:r>
              <a:rPr lang="en-US" sz="1600" dirty="0"/>
              <a:t>Attention:</a:t>
            </a:r>
            <a:endParaRPr lang="ru-RU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26626" name="Picture 2" descr="https://cdn-images-1.medium.com/max/800/1*gboq9CniDQypmzjJMI07fg.png">
            <a:extLst>
              <a:ext uri="{FF2B5EF4-FFF2-40B4-BE49-F238E27FC236}">
                <a16:creationId xmlns:a16="http://schemas.microsoft.com/office/drawing/2014/main" id="{4D2F3047-B459-4504-9D89-E0DA3B017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38" y="2087493"/>
            <a:ext cx="3155544" cy="117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https://cdn-images-1.medium.com/max/800/1*XZZ1vsDFlxSsCbQOFsX7EQ.png">
            <a:extLst>
              <a:ext uri="{FF2B5EF4-FFF2-40B4-BE49-F238E27FC236}">
                <a16:creationId xmlns:a16="http://schemas.microsoft.com/office/drawing/2014/main" id="{421E33BE-D6B5-48E4-AB88-154E83E30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38" y="3894993"/>
            <a:ext cx="4158995" cy="106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 descr="https://cdn-images-1.medium.com/max/800/1*V6LGUR-0NmlOGmm0TDAa5g.png">
            <a:extLst>
              <a:ext uri="{FF2B5EF4-FFF2-40B4-BE49-F238E27FC236}">
                <a16:creationId xmlns:a16="http://schemas.microsoft.com/office/drawing/2014/main" id="{6C5C9E51-3AB3-4579-8C1A-F531AFA26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94" y="5730875"/>
            <a:ext cx="46291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2" name="Picture 8" descr="https://cdn-images-1.medium.com/max/800/1*nCznYOY-QtWIm8Y4jyk2Kw.png">
            <a:extLst>
              <a:ext uri="{FF2B5EF4-FFF2-40B4-BE49-F238E27FC236}">
                <a16:creationId xmlns:a16="http://schemas.microsoft.com/office/drawing/2014/main" id="{B7C11B98-4256-4A02-80B7-14F7245A4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912" y="1977656"/>
            <a:ext cx="32194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FA5098-4DAF-49D7-B9F9-3C8A282650D9}"/>
              </a:ext>
            </a:extLst>
          </p:cNvPr>
          <p:cNvCxnSpPr>
            <a:cxnSpLocks/>
          </p:cNvCxnSpPr>
          <p:nvPr/>
        </p:nvCxnSpPr>
        <p:spPr>
          <a:xfrm flipV="1">
            <a:off x="5656444" y="5125673"/>
            <a:ext cx="2883549" cy="986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1F7954-D37C-4B6E-BC32-495E90F31EEB}"/>
              </a:ext>
            </a:extLst>
          </p:cNvPr>
          <p:cNvCxnSpPr/>
          <p:nvPr/>
        </p:nvCxnSpPr>
        <p:spPr>
          <a:xfrm flipH="1">
            <a:off x="8959442" y="3355596"/>
            <a:ext cx="1199626" cy="5393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1D10A1-D9AF-4C7C-8B5F-BD247D3034AB}"/>
              </a:ext>
            </a:extLst>
          </p:cNvPr>
          <p:cNvCxnSpPr>
            <a:cxnSpLocks/>
          </p:cNvCxnSpPr>
          <p:nvPr/>
        </p:nvCxnSpPr>
        <p:spPr>
          <a:xfrm flipH="1" flipV="1">
            <a:off x="8616763" y="3512776"/>
            <a:ext cx="1542305" cy="2746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725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3662-A497-43D2-96A2-3CD23C5C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Bert. Scaled dot-product attention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2C166-2730-4738-B787-73E097A2E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02" y="1532786"/>
            <a:ext cx="6239207" cy="4351338"/>
          </a:xfrm>
        </p:spPr>
        <p:txBody>
          <a:bodyPr>
            <a:normAutofit lnSpcReduction="10000"/>
          </a:bodyPr>
          <a:lstStyle/>
          <a:p>
            <a:r>
              <a:rPr lang="ru-RU" sz="1600" dirty="0"/>
              <a:t>Каждая голова будет характеризоваться тремя различными проекциями (умножением матриц)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ru-RU" sz="1600" dirty="0"/>
              <a:t>Для вычисления головы мы возьмем входную матрицу X и отдельно спроецируем ее с указанными весовыми матрицами: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ru-RU" sz="1600" dirty="0"/>
              <a:t>Когда у нас есть </a:t>
            </a:r>
            <a:r>
              <a:rPr lang="ru-RU" sz="1600" dirty="0" err="1"/>
              <a:t>K_i</a:t>
            </a:r>
            <a:r>
              <a:rPr lang="ru-RU" sz="1600" dirty="0"/>
              <a:t>, </a:t>
            </a:r>
            <a:r>
              <a:rPr lang="ru-RU" sz="1600" dirty="0" err="1"/>
              <a:t>Q_i</a:t>
            </a:r>
            <a:r>
              <a:rPr lang="ru-RU" sz="1600" dirty="0"/>
              <a:t> и </a:t>
            </a:r>
            <a:r>
              <a:rPr lang="ru-RU" sz="1600" dirty="0" err="1"/>
              <a:t>V_i</a:t>
            </a:r>
            <a:r>
              <a:rPr lang="ru-RU" sz="1600" dirty="0"/>
              <a:t>, мы используем их для вычисления </a:t>
            </a:r>
            <a:r>
              <a:rPr lang="ru-RU" sz="1600" dirty="0" err="1"/>
              <a:t>Scaled</a:t>
            </a:r>
            <a:r>
              <a:rPr lang="ru-RU" sz="1600" dirty="0"/>
              <a:t> </a:t>
            </a:r>
            <a:r>
              <a:rPr lang="ru-RU" sz="1600" dirty="0" err="1"/>
              <a:t>Dot-Product</a:t>
            </a:r>
            <a:r>
              <a:rPr lang="ru-RU" sz="1600" dirty="0"/>
              <a:t> </a:t>
            </a:r>
            <a:r>
              <a:rPr lang="en-US" sz="1600" dirty="0"/>
              <a:t>Attention:</a:t>
            </a:r>
            <a:endParaRPr lang="ru-RU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26626" name="Picture 2" descr="https://cdn-images-1.medium.com/max/800/1*gboq9CniDQypmzjJMI07fg.png">
            <a:extLst>
              <a:ext uri="{FF2B5EF4-FFF2-40B4-BE49-F238E27FC236}">
                <a16:creationId xmlns:a16="http://schemas.microsoft.com/office/drawing/2014/main" id="{4D2F3047-B459-4504-9D89-E0DA3B017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38" y="2087493"/>
            <a:ext cx="3155544" cy="117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https://cdn-images-1.medium.com/max/800/1*XZZ1vsDFlxSsCbQOFsX7EQ.png">
            <a:extLst>
              <a:ext uri="{FF2B5EF4-FFF2-40B4-BE49-F238E27FC236}">
                <a16:creationId xmlns:a16="http://schemas.microsoft.com/office/drawing/2014/main" id="{421E33BE-D6B5-48E4-AB88-154E83E30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38" y="3894993"/>
            <a:ext cx="4158995" cy="106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 descr="https://cdn-images-1.medium.com/max/800/1*V6LGUR-0NmlOGmm0TDAa5g.png">
            <a:extLst>
              <a:ext uri="{FF2B5EF4-FFF2-40B4-BE49-F238E27FC236}">
                <a16:creationId xmlns:a16="http://schemas.microsoft.com/office/drawing/2014/main" id="{6C5C9E51-3AB3-4579-8C1A-F531AFA26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94" y="5730875"/>
            <a:ext cx="46291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2" name="Picture 8" descr="https://cdn-images-1.medium.com/max/800/1*nCznYOY-QtWIm8Y4jyk2Kw.png">
            <a:extLst>
              <a:ext uri="{FF2B5EF4-FFF2-40B4-BE49-F238E27FC236}">
                <a16:creationId xmlns:a16="http://schemas.microsoft.com/office/drawing/2014/main" id="{B7C11B98-4256-4A02-80B7-14F7245A4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912" y="1977656"/>
            <a:ext cx="32194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FA5098-4DAF-49D7-B9F9-3C8A282650D9}"/>
              </a:ext>
            </a:extLst>
          </p:cNvPr>
          <p:cNvCxnSpPr>
            <a:cxnSpLocks/>
          </p:cNvCxnSpPr>
          <p:nvPr/>
        </p:nvCxnSpPr>
        <p:spPr>
          <a:xfrm flipV="1">
            <a:off x="5656444" y="5125673"/>
            <a:ext cx="2883549" cy="986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1F7954-D37C-4B6E-BC32-495E90F31EEB}"/>
              </a:ext>
            </a:extLst>
          </p:cNvPr>
          <p:cNvCxnSpPr/>
          <p:nvPr/>
        </p:nvCxnSpPr>
        <p:spPr>
          <a:xfrm flipH="1">
            <a:off x="8959442" y="3355596"/>
            <a:ext cx="1199626" cy="5393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1D10A1-D9AF-4C7C-8B5F-BD247D3034AB}"/>
              </a:ext>
            </a:extLst>
          </p:cNvPr>
          <p:cNvCxnSpPr>
            <a:cxnSpLocks/>
          </p:cNvCxnSpPr>
          <p:nvPr/>
        </p:nvCxnSpPr>
        <p:spPr>
          <a:xfrm flipH="1" flipV="1">
            <a:off x="8616763" y="3512776"/>
            <a:ext cx="1542305" cy="27462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689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3662-A497-43D2-96A2-3CD23C5C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Bert. </a:t>
            </a:r>
            <a:r>
              <a:rPr lang="ru-RU" dirty="0"/>
              <a:t>Давайте еще разбираться!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FB403B-BE9D-4FD3-9C73-F40BF1E6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sz="1800" dirty="0"/>
              <a:t>Детально рассмотрим матричное произведение между транспонированными Q_i и K_i:</a:t>
            </a:r>
          </a:p>
          <a:p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r>
              <a:rPr lang="ru-RU" sz="1800" dirty="0"/>
              <a:t>Q_i и K_i были разными проекциями токенов в </a:t>
            </a:r>
            <a:r>
              <a:rPr lang="ru-RU" sz="1800" dirty="0" err="1"/>
              <a:t>d_k</a:t>
            </a:r>
            <a:r>
              <a:rPr lang="ru-RU" sz="1800" dirty="0"/>
              <a:t>-пространстве. Следовательно, мы можем думать о точечном произведении этих проекций как о степени сходства между проекциями токенов. </a:t>
            </a:r>
          </a:p>
          <a:p>
            <a:r>
              <a:rPr lang="ru-RU" sz="1800" dirty="0"/>
              <a:t>Для каждого вектора, спроецированного через Q_i, произведение точек с проекциями через K_i измеряет сходство между этими векторами. </a:t>
            </a:r>
          </a:p>
          <a:p>
            <a:r>
              <a:rPr lang="ru-RU" sz="1800" dirty="0"/>
              <a:t>Если мы назовем </a:t>
            </a:r>
            <a:r>
              <a:rPr lang="ru-RU" sz="1800" dirty="0" err="1"/>
              <a:t>v_i</a:t>
            </a:r>
            <a:r>
              <a:rPr lang="ru-RU" sz="1800" dirty="0"/>
              <a:t> и </a:t>
            </a:r>
            <a:r>
              <a:rPr lang="ru-RU" sz="1800" dirty="0" err="1"/>
              <a:t>u_j</a:t>
            </a:r>
            <a:r>
              <a:rPr lang="ru-RU" sz="1800" dirty="0"/>
              <a:t> проекциями i-</a:t>
            </a:r>
            <a:r>
              <a:rPr lang="ru-RU" sz="1800" dirty="0" err="1"/>
              <a:t>го</a:t>
            </a:r>
            <a:r>
              <a:rPr lang="ru-RU" sz="1800" dirty="0"/>
              <a:t> токена и j-</a:t>
            </a:r>
            <a:r>
              <a:rPr lang="ru-RU" sz="1800" dirty="0" err="1"/>
              <a:t>го</a:t>
            </a:r>
            <a:r>
              <a:rPr lang="ru-RU" sz="1800" dirty="0"/>
              <a:t> токена через Q_i и K_i соответственно, то их скалярное произведение можно рассматривать как:</a:t>
            </a:r>
          </a:p>
          <a:p>
            <a:endParaRPr lang="ru-RU" sz="1800" dirty="0"/>
          </a:p>
          <a:p>
            <a:endParaRPr lang="ru-RU" sz="1800" dirty="0"/>
          </a:p>
          <a:p>
            <a:r>
              <a:rPr lang="ru-RU" sz="1800" dirty="0"/>
              <a:t>Таким образом, это мера того, насколько близки направления </a:t>
            </a:r>
            <a:r>
              <a:rPr lang="ru-RU" sz="1800" dirty="0" err="1"/>
              <a:t>u_i</a:t>
            </a:r>
            <a:r>
              <a:rPr lang="ru-RU" sz="1800" dirty="0"/>
              <a:t> и </a:t>
            </a:r>
            <a:r>
              <a:rPr lang="ru-RU" sz="1800" dirty="0" err="1"/>
              <a:t>v_j</a:t>
            </a:r>
            <a:r>
              <a:rPr lang="ru-RU" sz="1800" dirty="0"/>
              <a:t> и насколько велики их длины (чем ближе направление и чем больше длина, тем больше скалярное произведение).</a:t>
            </a:r>
          </a:p>
        </p:txBody>
      </p:sp>
      <p:pic>
        <p:nvPicPr>
          <p:cNvPr id="27650" name="Picture 2" descr="https://cdn-images-1.medium.com/max/800/1*szTtSJSZBfej5q-KpLmf3Q.png">
            <a:extLst>
              <a:ext uri="{FF2B5EF4-FFF2-40B4-BE49-F238E27FC236}">
                <a16:creationId xmlns:a16="http://schemas.microsoft.com/office/drawing/2014/main" id="{7D10E5D3-ED9C-48F0-B314-50020AC46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14" y="2081300"/>
            <a:ext cx="11430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4" name="Picture 6" descr="https://cdn-images-1.medium.com/max/800/1*sVzqg63PXk1iBuZZKKmxjg.png">
            <a:extLst>
              <a:ext uri="{FF2B5EF4-FFF2-40B4-BE49-F238E27FC236}">
                <a16:creationId xmlns:a16="http://schemas.microsoft.com/office/drawing/2014/main" id="{8D7E00EA-BF70-48B9-BF78-5247326F3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24" y="4692898"/>
            <a:ext cx="459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469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3662-A497-43D2-96A2-3CD23C5C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Bert. </a:t>
            </a:r>
            <a:r>
              <a:rPr lang="ru-RU" dirty="0"/>
              <a:t>Давайте еще разбираться!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FB403B-BE9D-4FD3-9C73-F40BF1E6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sz="1800" dirty="0"/>
              <a:t>Другой способ понять это матричном произведении - это кодирование взаимосвязи между каждым из </a:t>
            </a:r>
            <a:r>
              <a:rPr lang="ru-RU" sz="1800" dirty="0" err="1"/>
              <a:t>токенов</a:t>
            </a:r>
            <a:r>
              <a:rPr lang="ru-RU" sz="1800" dirty="0"/>
              <a:t> во входной последовательности (взаимосвязь определяется матрицами </a:t>
            </a:r>
            <a:r>
              <a:rPr lang="ru-RU" sz="1800" dirty="0" err="1"/>
              <a:t>K_i</a:t>
            </a:r>
            <a:r>
              <a:rPr lang="ru-RU" sz="1800" dirty="0"/>
              <a:t>, </a:t>
            </a:r>
            <a:r>
              <a:rPr lang="ru-RU" sz="1800" dirty="0" err="1"/>
              <a:t>Q_i</a:t>
            </a:r>
            <a:r>
              <a:rPr lang="ru-RU" sz="1800" dirty="0"/>
              <a:t>)</a:t>
            </a:r>
          </a:p>
          <a:p>
            <a:r>
              <a:rPr lang="ru-RU" sz="1800" dirty="0"/>
              <a:t>После этого умножения матрица делится поэлементно на квадратный корень из </a:t>
            </a:r>
            <a:r>
              <a:rPr lang="ru-RU" sz="1800" dirty="0" err="1"/>
              <a:t>d_k</a:t>
            </a:r>
            <a:r>
              <a:rPr lang="ru-RU" sz="1800" dirty="0"/>
              <a:t> для масштабирования</a:t>
            </a:r>
          </a:p>
          <a:p>
            <a:r>
              <a:rPr lang="ru-RU" sz="1800" dirty="0"/>
              <a:t>Следующий шаг - Softmax, применяемый по строкам (одно вычисление softmax для каждой строки):</a:t>
            </a:r>
          </a:p>
          <a:p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1026" name="Picture 2" descr="https://cdn-images-1.medium.com/max/800/1*T4MCL9SdNaQUC5PVLr-PVQ.png">
            <a:extLst>
              <a:ext uri="{FF2B5EF4-FFF2-40B4-BE49-F238E27FC236}">
                <a16:creationId xmlns:a16="http://schemas.microsoft.com/office/drawing/2014/main" id="{50061916-6D79-400A-85E6-21A786D85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14" y="3311270"/>
            <a:ext cx="2198615" cy="81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800/1*pYmeuVvDGqw78yqDfa5A5A.png">
            <a:extLst>
              <a:ext uri="{FF2B5EF4-FFF2-40B4-BE49-F238E27FC236}">
                <a16:creationId xmlns:a16="http://schemas.microsoft.com/office/drawing/2014/main" id="{CF41BF85-CFC6-49A9-9972-D05077CED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0" y="4668966"/>
            <a:ext cx="4671460" cy="165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36387A-127E-4E3C-BAF1-E8CDCF5E3A92}"/>
              </a:ext>
            </a:extLst>
          </p:cNvPr>
          <p:cNvSpPr txBox="1"/>
          <p:nvPr/>
        </p:nvSpPr>
        <p:spPr>
          <a:xfrm>
            <a:off x="1403927" y="4211782"/>
            <a:ext cx="1320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 </a:t>
            </a:r>
            <a:r>
              <a:rPr lang="en-US" dirty="0"/>
              <a:t>softmax:</a:t>
            </a:r>
            <a:endParaRPr lang="ru-RU" dirty="0"/>
          </a:p>
        </p:txBody>
      </p:sp>
      <p:pic>
        <p:nvPicPr>
          <p:cNvPr id="1030" name="Picture 6" descr="https://cdn-images-1.medium.com/max/800/1*j5zenq5fGm9XN2nrFakf4w.png">
            <a:extLst>
              <a:ext uri="{FF2B5EF4-FFF2-40B4-BE49-F238E27FC236}">
                <a16:creationId xmlns:a16="http://schemas.microsoft.com/office/drawing/2014/main" id="{712D5C5B-6221-4AC3-B3CC-130EFBF82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460" y="4729843"/>
            <a:ext cx="6871337" cy="140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B51951-FB83-4B46-9F7B-239C51D406EF}"/>
              </a:ext>
            </a:extLst>
          </p:cNvPr>
          <p:cNvSpPr txBox="1"/>
          <p:nvPr/>
        </p:nvSpPr>
        <p:spPr>
          <a:xfrm>
            <a:off x="7982294" y="4330073"/>
            <a:ext cx="16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После </a:t>
            </a:r>
            <a:r>
              <a:rPr lang="en-US" dirty="0"/>
              <a:t>softmax: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863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3662-A497-43D2-96A2-3CD23C5C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Bert. </a:t>
            </a:r>
            <a:r>
              <a:rPr lang="ru-RU" dirty="0"/>
              <a:t>Давайте еще разбираться! Пример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FB403B-BE9D-4FD3-9C73-F40BF1E6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sz="1800" dirty="0"/>
              <a:t>Давайте рассмотрим самый простой пример. Строчка на выходе из </a:t>
            </a:r>
            <a:r>
              <a:rPr lang="en-US" sz="1800" dirty="0"/>
              <a:t>softmax </a:t>
            </a:r>
            <a:r>
              <a:rPr lang="ru-RU" sz="1800" dirty="0"/>
              <a:t>равна </a:t>
            </a:r>
            <a:r>
              <a:rPr lang="en-US" sz="1800" dirty="0"/>
              <a:t>[0,0,0,0,1,0]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ru-RU" sz="1800" dirty="0"/>
              <a:t>Где v_ {</a:t>
            </a:r>
            <a:r>
              <a:rPr lang="ru-RU" sz="1800" dirty="0" err="1"/>
              <a:t>token</a:t>
            </a:r>
            <a:r>
              <a:rPr lang="ru-RU" sz="1800" dirty="0"/>
              <a:t>} - проекция через </a:t>
            </a:r>
            <a:r>
              <a:rPr lang="ru-RU" sz="1800" dirty="0" err="1"/>
              <a:t>V_i</a:t>
            </a:r>
            <a:r>
              <a:rPr lang="ru-RU" sz="1800" dirty="0"/>
              <a:t> представления токена</a:t>
            </a:r>
            <a:endParaRPr lang="en-US" sz="1800" dirty="0"/>
          </a:p>
          <a:p>
            <a:r>
              <a:rPr lang="ru-RU" sz="1800" dirty="0"/>
              <a:t>Заметьте, что в этом случае слово «привет» заканчивается представлением, основанным на 4-м токене «</a:t>
            </a:r>
            <a:r>
              <a:rPr lang="en-US" sz="1800" dirty="0"/>
              <a:t>you</a:t>
            </a:r>
            <a:r>
              <a:rPr lang="ru-RU" sz="1800" dirty="0"/>
              <a:t>» ввода для этой головы</a:t>
            </a:r>
            <a:r>
              <a:rPr lang="en-US" sz="1800" dirty="0"/>
              <a:t> (head)</a:t>
            </a:r>
          </a:p>
          <a:p>
            <a:r>
              <a:rPr lang="ru-RU" sz="1800" dirty="0"/>
              <a:t>Предположим, аналогично пример для остальных голов </a:t>
            </a:r>
            <a:r>
              <a:rPr lang="en-US" sz="1800" dirty="0"/>
              <a:t>(heads)</a:t>
            </a:r>
            <a:r>
              <a:rPr lang="ru-RU" sz="1800" dirty="0"/>
              <a:t>. Слово «Привет» теперь будет представлено объединением различных проекций других слов. В процессе тренировки обучения сеть узнает, какие отношения более полезны, и будет связывать токены друг с другом на основе этих зависимостей</a:t>
            </a:r>
          </a:p>
          <a:p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2050" name="Picture 2" descr="https://cdn-images-1.medium.com/max/800/1*R4rw40C2zM5LNYJeQsq1fA.png">
            <a:extLst>
              <a:ext uri="{FF2B5EF4-FFF2-40B4-BE49-F238E27FC236}">
                <a16:creationId xmlns:a16="http://schemas.microsoft.com/office/drawing/2014/main" id="{00261536-DDA1-4DB8-AB74-1BE819A71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4028"/>
            <a:ext cx="5601534" cy="162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675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3662-A497-43D2-96A2-3CD23C5C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Bert. </a:t>
            </a:r>
            <a:r>
              <a:rPr lang="ru-RU" dirty="0"/>
              <a:t>Давайте еще разбираться! Пример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FB403B-BE9D-4FD3-9C73-F40BF1E6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sz="1800" dirty="0"/>
              <a:t>Давайте теперь усложним пример</a:t>
            </a:r>
            <a:r>
              <a:rPr lang="en-US" sz="1800" dirty="0"/>
              <a:t>. </a:t>
            </a:r>
            <a:r>
              <a:rPr lang="ru-RU" sz="1800" dirty="0"/>
              <a:t>Предположим теперь наш предыдущий пример в более общем сценарии, где есть не одна цифра 1 на строку, а десятичные положительные числа, сумма которых равна 1: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ru-RU" sz="1800" dirty="0"/>
              <a:t>В результате получается матрица, в которой каждая строка представляет собой композицию проекции представлений токена через </a:t>
            </a:r>
            <a:r>
              <a:rPr lang="ru-RU" sz="1800" dirty="0" err="1"/>
              <a:t>V_i</a:t>
            </a:r>
            <a:r>
              <a:rPr lang="ru-RU" sz="1800" dirty="0"/>
              <a:t>: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3074" name="Picture 2" descr="https://cdn-images-1.medium.com/max/800/1*yYjI8hoMkGi0bt4YbXWfTA.png">
            <a:extLst>
              <a:ext uri="{FF2B5EF4-FFF2-40B4-BE49-F238E27FC236}">
                <a16:creationId xmlns:a16="http://schemas.microsoft.com/office/drawing/2014/main" id="{83C83B66-6F5B-4AE7-8912-B1C7465A8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04" y="2602215"/>
            <a:ext cx="4038503" cy="162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cdn-images-1.medium.com/max/800/1*_emEwPm4BVw8jIz0chFowg.png">
            <a:extLst>
              <a:ext uri="{FF2B5EF4-FFF2-40B4-BE49-F238E27FC236}">
                <a16:creationId xmlns:a16="http://schemas.microsoft.com/office/drawing/2014/main" id="{1E7C754A-85CD-4A84-A341-E7B743C0D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516" y="2559982"/>
            <a:ext cx="4888225" cy="173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cdn-images-1.medium.com/max/800/1*UPGkH-C2Fhs1pNqkBmRIAQ.png">
            <a:extLst>
              <a:ext uri="{FF2B5EF4-FFF2-40B4-BE49-F238E27FC236}">
                <a16:creationId xmlns:a16="http://schemas.microsoft.com/office/drawing/2014/main" id="{9D3C6DE0-481E-4A84-BA4F-BECF127E8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254" y="5209545"/>
            <a:ext cx="5195455" cy="145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214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3662-A497-43D2-96A2-3CD23C5C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Bert. </a:t>
            </a:r>
            <a:r>
              <a:rPr lang="ru-RU" dirty="0"/>
              <a:t>Давайте еще разбираться! Пример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FB403B-BE9D-4FD3-9C73-F40BF1E67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18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sz="1800" dirty="0"/>
              <a:t>Заметьте, что мы можем думать о результирующем представлении «</a:t>
            </a:r>
            <a:r>
              <a:rPr lang="ru-RU" sz="1800" dirty="0" err="1"/>
              <a:t>Hello</a:t>
            </a:r>
            <a:r>
              <a:rPr lang="ru-RU" sz="1800" dirty="0"/>
              <a:t>» как взвешенной комбинации (центроид) спроецированных векторов через </a:t>
            </a:r>
            <a:r>
              <a:rPr lang="ru-RU" sz="1800" dirty="0" err="1"/>
              <a:t>V_i</a:t>
            </a:r>
            <a:r>
              <a:rPr lang="ru-RU" sz="1800" dirty="0"/>
              <a:t> входных </a:t>
            </a:r>
            <a:r>
              <a:rPr lang="ru-RU" sz="1800" dirty="0" err="1"/>
              <a:t>токенов</a:t>
            </a:r>
            <a:r>
              <a:rPr lang="ru-RU" sz="1800" dirty="0"/>
              <a:t>.</a:t>
            </a:r>
            <a:endParaRPr lang="en-US" sz="1800" dirty="0"/>
          </a:p>
          <a:p>
            <a:r>
              <a:rPr lang="ru-RU" sz="1800" dirty="0"/>
              <a:t>Таким образом, конкретная голова захватывает определенные отношения между входными токенами. Теперь, если мы сделаем это h раз (всего h головок), то каждый блок кодера захватывает h различных взаимосвязей между входными токенами.</a:t>
            </a:r>
            <a:endParaRPr lang="en-US" sz="1800" dirty="0"/>
          </a:p>
          <a:p>
            <a:r>
              <a:rPr lang="ru-RU" sz="1800" dirty="0"/>
              <a:t>Результат для первой головы </a:t>
            </a:r>
            <a:r>
              <a:rPr lang="en-US" sz="1800" dirty="0"/>
              <a:t>Multi-head attention: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ru-RU" sz="1800" dirty="0"/>
              <a:t>Тогда первая строка результата уровня </a:t>
            </a:r>
            <a:r>
              <a:rPr lang="ru-RU" sz="1800" dirty="0" err="1"/>
              <a:t>Multi-Head</a:t>
            </a:r>
            <a:r>
              <a:rPr lang="ru-RU" sz="1800" dirty="0"/>
              <a:t> </a:t>
            </a:r>
            <a:r>
              <a:rPr lang="ru-RU" sz="1800" dirty="0" err="1"/>
              <a:t>Attention</a:t>
            </a:r>
            <a:r>
              <a:rPr lang="ru-RU" sz="1800" dirty="0"/>
              <a:t>, то есть представление «</a:t>
            </a:r>
            <a:r>
              <a:rPr lang="ru-RU" sz="1800" dirty="0" err="1"/>
              <a:t>Hello</a:t>
            </a:r>
            <a:r>
              <a:rPr lang="ru-RU" sz="1800" dirty="0"/>
              <a:t>» в этой точке, будет</a:t>
            </a:r>
            <a:endParaRPr lang="en-US" sz="1800" dirty="0"/>
          </a:p>
          <a:p>
            <a:endParaRPr lang="en-US" sz="1800" dirty="0"/>
          </a:p>
          <a:p>
            <a:r>
              <a:rPr lang="ru-RU" sz="1800" dirty="0"/>
              <a:t>Выход является вектором длины </a:t>
            </a:r>
            <a:r>
              <a:rPr lang="ru-RU" sz="1800" dirty="0" err="1"/>
              <a:t>emb_dim</a:t>
            </a:r>
            <a:r>
              <a:rPr lang="ru-RU" sz="1800" dirty="0"/>
              <a:t>, учитывая, что матрица W_0 имеет размеры (</a:t>
            </a:r>
            <a:r>
              <a:rPr lang="ru-RU" sz="1800" dirty="0" err="1"/>
              <a:t>d_v</a:t>
            </a:r>
            <a:r>
              <a:rPr lang="ru-RU" sz="1800" dirty="0"/>
              <a:t> * h) x (</a:t>
            </a:r>
            <a:r>
              <a:rPr lang="ru-RU" sz="1800" dirty="0" err="1"/>
              <a:t>emb_dim</a:t>
            </a:r>
            <a:r>
              <a:rPr lang="ru-RU" sz="1800" dirty="0"/>
              <a:t>). Применяя ту же логику к остальным представлениям строк / </a:t>
            </a:r>
            <a:r>
              <a:rPr lang="ru-RU" sz="1800" dirty="0" err="1"/>
              <a:t>токенов</a:t>
            </a:r>
            <a:r>
              <a:rPr lang="ru-RU" sz="1800" dirty="0"/>
              <a:t>, мы получаем матрицу (</a:t>
            </a:r>
            <a:r>
              <a:rPr lang="ru-RU" sz="1800" dirty="0" err="1"/>
              <a:t>input_length</a:t>
            </a:r>
            <a:r>
              <a:rPr lang="ru-RU" sz="1800" dirty="0"/>
              <a:t>) x (</a:t>
            </a:r>
            <a:r>
              <a:rPr lang="ru-RU" sz="1800" dirty="0" err="1"/>
              <a:t>emb_dim</a:t>
            </a:r>
            <a:r>
              <a:rPr lang="ru-RU" sz="1800" dirty="0"/>
              <a:t>)</a:t>
            </a:r>
            <a:endParaRPr lang="en-US" sz="1800" dirty="0"/>
          </a:p>
          <a:p>
            <a:r>
              <a:rPr lang="ru-RU" sz="1800" dirty="0"/>
              <a:t>Таким образом, на этом этапе представление токена представляет собой объединение h взвешенных комбинаций представлений токена (центроидов) через h различных изученных проекций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4098" name="Picture 2" descr="https://cdn-images-1.medium.com/max/800/1*wzvV8LWBUKdscKt-MyD_iQ.png">
            <a:extLst>
              <a:ext uri="{FF2B5EF4-FFF2-40B4-BE49-F238E27FC236}">
                <a16:creationId xmlns:a16="http://schemas.microsoft.com/office/drawing/2014/main" id="{F2DE9DB0-C0E0-49EC-87D1-C3967365B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082" y="3251337"/>
            <a:ext cx="6983835" cy="4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dn-images-1.medium.com/max/800/1*K50k7y_ThfTudF-8FUR5Bg.png">
            <a:extLst>
              <a:ext uri="{FF2B5EF4-FFF2-40B4-BE49-F238E27FC236}">
                <a16:creationId xmlns:a16="http://schemas.microsoft.com/office/drawing/2014/main" id="{8800169E-B45D-404F-B8CE-F2072D35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889" y="4142650"/>
            <a:ext cx="2877032" cy="47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946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3662-A497-43D2-96A2-3CD23C5C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Bert. Position-wise Feed-Forward Network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2C166-2730-4738-B787-73E097A2E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02" y="1532786"/>
            <a:ext cx="6239207" cy="4351338"/>
          </a:xfrm>
        </p:spPr>
        <p:txBody>
          <a:bodyPr>
            <a:noAutofit/>
          </a:bodyPr>
          <a:lstStyle/>
          <a:p>
            <a:r>
              <a:rPr lang="ru-RU" sz="1800" dirty="0"/>
              <a:t>Этот шаг состоит из следующих слоев: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ru-RU" sz="1800" dirty="0"/>
              <a:t>Математически для каждой строки на выходе предыдущего слоя:</a:t>
            </a:r>
          </a:p>
          <a:p>
            <a:pPr marL="0" indent="0">
              <a:buNone/>
            </a:pPr>
            <a:endParaRPr lang="ru-RU" sz="1800" dirty="0"/>
          </a:p>
          <a:p>
            <a:endParaRPr lang="ru-RU" sz="1800" dirty="0"/>
          </a:p>
          <a:p>
            <a:r>
              <a:rPr lang="ru-RU" sz="1800" dirty="0"/>
              <a:t>где W_1 и W_2 - матрицы (emb_dim) x (</a:t>
            </a:r>
            <a:r>
              <a:rPr lang="ru-RU" sz="1800" dirty="0" err="1"/>
              <a:t>d_F</a:t>
            </a:r>
            <a:r>
              <a:rPr lang="ru-RU" sz="1800" dirty="0"/>
              <a:t>) и (</a:t>
            </a:r>
            <a:r>
              <a:rPr lang="ru-RU" sz="1800" dirty="0" err="1"/>
              <a:t>d_F</a:t>
            </a:r>
            <a:r>
              <a:rPr lang="ru-RU" sz="1800" dirty="0"/>
              <a:t>) x (emb_dim) соответственно.</a:t>
            </a:r>
          </a:p>
          <a:p>
            <a:r>
              <a:rPr lang="ru-RU" sz="1800" dirty="0"/>
              <a:t>Обратите внимание, что на этом этапе векторные представления токенов не «взаимодействуют» друг с другом. Это эквивалентно построчному вычислению построчно и сложению результирующих строки в матрицу</a:t>
            </a:r>
          </a:p>
          <a:p>
            <a:r>
              <a:rPr lang="ru-RU" sz="1800" dirty="0"/>
              <a:t>Выход этого шага имеет размерность (input_length) x (emb_dim).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29698" name="Picture 2" descr="https://cdn-images-1.medium.com/max/800/1*CQLvEk4zNr_02c8FwwSwCg.png">
            <a:extLst>
              <a:ext uri="{FF2B5EF4-FFF2-40B4-BE49-F238E27FC236}">
                <a16:creationId xmlns:a16="http://schemas.microsoft.com/office/drawing/2014/main" id="{2DB6F9BA-8AF3-4807-B76B-EB8733D3A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975" y="1608287"/>
            <a:ext cx="2441217" cy="454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 descr="https://cdn-images-1.medium.com/max/800/1*waxVSGTevWvyLjVZM0-Qpg.png">
            <a:extLst>
              <a:ext uri="{FF2B5EF4-FFF2-40B4-BE49-F238E27FC236}">
                <a16:creationId xmlns:a16="http://schemas.microsoft.com/office/drawing/2014/main" id="{EDA3F225-D4A7-4022-82FE-A11F0D3C3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38" y="1848434"/>
            <a:ext cx="5141362" cy="76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2" name="Picture 6" descr="https://cdn-images-1.medium.com/max/800/1*Gnmd9gomuuPYZWC1mrGcMg.png">
            <a:extLst>
              <a:ext uri="{FF2B5EF4-FFF2-40B4-BE49-F238E27FC236}">
                <a16:creationId xmlns:a16="http://schemas.microsoft.com/office/drawing/2014/main" id="{C18CDDE7-0488-4EDC-B941-26DC38824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40" y="3308405"/>
            <a:ext cx="43624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742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3662-A497-43D2-96A2-3CD23C5C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Bert. Dropout, Add &amp; Norm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2C166-2730-4738-B787-73E097A2E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02" y="1532786"/>
            <a:ext cx="6945498" cy="4351338"/>
          </a:xfrm>
        </p:spPr>
        <p:txBody>
          <a:bodyPr>
            <a:noAutofit/>
          </a:bodyPr>
          <a:lstStyle/>
          <a:p>
            <a:r>
              <a:rPr lang="ru-RU" sz="1800" dirty="0"/>
              <a:t>Перед этим слоем всегда существует слой, для которого входы и выходы имеют одинаковые размеры (Multi-Head Attention или Feed-</a:t>
            </a:r>
            <a:r>
              <a:rPr lang="ru-RU" sz="1800" dirty="0" err="1"/>
              <a:t>Forward</a:t>
            </a:r>
            <a:r>
              <a:rPr lang="ru-RU" sz="1800" dirty="0"/>
              <a:t>). Мы назовем этот слой </a:t>
            </a:r>
            <a:r>
              <a:rPr lang="en-US" sz="1800" dirty="0"/>
              <a:t>Sublayer, </a:t>
            </a:r>
            <a:r>
              <a:rPr lang="ru-RU" sz="1800" dirty="0"/>
              <a:t>а его вход x</a:t>
            </a:r>
          </a:p>
          <a:p>
            <a:r>
              <a:rPr lang="ru-RU" sz="1800" dirty="0"/>
              <a:t>После каждого </a:t>
            </a:r>
            <a:r>
              <a:rPr lang="en-US" sz="1800" dirty="0"/>
              <a:t>Sublayer</a:t>
            </a:r>
            <a:r>
              <a:rPr lang="ru-RU" sz="1800" dirty="0"/>
              <a:t> </a:t>
            </a:r>
            <a:r>
              <a:rPr lang="en-US" sz="1800" dirty="0"/>
              <a:t>dropout</a:t>
            </a:r>
            <a:r>
              <a:rPr lang="ru-RU" sz="1800" dirty="0"/>
              <a:t> применяется с вероятностью 10% </a:t>
            </a:r>
            <a:r>
              <a:rPr lang="en-US" sz="1800" dirty="0"/>
              <a:t>: </a:t>
            </a:r>
            <a:r>
              <a:rPr lang="ru-RU" sz="1800" dirty="0"/>
              <a:t>Dropout (</a:t>
            </a:r>
            <a:r>
              <a:rPr lang="ru-RU" sz="1800" dirty="0" err="1"/>
              <a:t>Sublayer</a:t>
            </a:r>
            <a:r>
              <a:rPr lang="ru-RU" sz="1800" dirty="0"/>
              <a:t> (x)). Этот результат добавляется к входу </a:t>
            </a:r>
            <a:r>
              <a:rPr lang="en-US" sz="1800" dirty="0"/>
              <a:t>Sublayer</a:t>
            </a:r>
            <a:r>
              <a:rPr lang="ru-RU" sz="1800" dirty="0"/>
              <a:t> x, и мы получаем </a:t>
            </a:r>
            <a:r>
              <a:rPr lang="ru-RU" sz="1800" b="1" dirty="0"/>
              <a:t>x + Dropout (</a:t>
            </a:r>
            <a:r>
              <a:rPr lang="ru-RU" sz="1800" b="1" dirty="0" err="1"/>
              <a:t>Sublayer</a:t>
            </a:r>
            <a:r>
              <a:rPr lang="ru-RU" sz="1800" b="1" dirty="0"/>
              <a:t> (x))</a:t>
            </a:r>
          </a:p>
          <a:p>
            <a:r>
              <a:rPr lang="ru-RU" sz="1800" dirty="0"/>
              <a:t>Заметьте, что в контексте слоя Multi-Head Attention это означает добавление исходного представления токена x в представление на основе отношений с другими токенами</a:t>
            </a:r>
          </a:p>
          <a:p>
            <a:pPr lvl="1"/>
            <a:r>
              <a:rPr lang="en-US" sz="1400" dirty="0"/>
              <a:t>“Learn the relationship with the rest of the tokens, but don’t forget what we already learned about yourself!”</a:t>
            </a:r>
            <a:endParaRPr lang="ru-RU" sz="1400" dirty="0"/>
          </a:p>
          <a:p>
            <a:r>
              <a:rPr lang="ru-RU" sz="1800" dirty="0"/>
              <a:t>Наконец, нормализация-по-</a:t>
            </a:r>
            <a:r>
              <a:rPr lang="ru-RU" sz="1800" dirty="0" err="1"/>
              <a:t>токенам</a:t>
            </a:r>
            <a:r>
              <a:rPr lang="ru-RU" sz="1800" dirty="0"/>
              <a:t> / по строкам вычисляется со средним и стандартным отклонением каждой строки. Это улучшает стабильность обучения сети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30722" name="Picture 2" descr="https://cdn-images-1.medium.com/max/800/1*gL6twzkQNKw0f4ZkxdrtWw.png">
            <a:extLst>
              <a:ext uri="{FF2B5EF4-FFF2-40B4-BE49-F238E27FC236}">
                <a16:creationId xmlns:a16="http://schemas.microsoft.com/office/drawing/2014/main" id="{6445D17E-ACEF-4718-A221-517FF96F9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616" y="1343202"/>
            <a:ext cx="2397480" cy="450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 descr="https://cdn-images-1.medium.com/max/800/1*NIC_d2mmrCPwVlOu1qfDEA.png">
            <a:extLst>
              <a:ext uri="{FF2B5EF4-FFF2-40B4-BE49-F238E27FC236}">
                <a16:creationId xmlns:a16="http://schemas.microsoft.com/office/drawing/2014/main" id="{BD4AD73A-1E9A-4A15-8390-2D9195045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57" y="5500536"/>
            <a:ext cx="4884620" cy="49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54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3AE5-9BD0-4753-8EB3-3FFE63BC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Seq2Seq: </a:t>
            </a:r>
            <a:r>
              <a:rPr lang="ru-RU" dirty="0"/>
              <a:t>Архитектура </a:t>
            </a:r>
            <a:r>
              <a:rPr lang="en-US" dirty="0"/>
              <a:t>encoder-decoder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22C2-7D11-4F23-B269-0FF7D123E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 Модели Seq2Seq состоят из кодера и декодера. Кодер берет входную последовательность и отображает ее в пространство более высокого измерения</a:t>
            </a:r>
            <a:r>
              <a:rPr lang="en-US" sz="2200" dirty="0"/>
              <a:t> embedding</a:t>
            </a:r>
            <a:r>
              <a:rPr lang="ru-RU" sz="2200" dirty="0"/>
              <a:t> (n-мерный вектор). Этот абстрактный вектор подается в декодер, который превращает его в выходную последовательность. Выходная последовательность может быть на другом языке, символы, копия ввода и т. Д.</a:t>
            </a:r>
          </a:p>
          <a:p>
            <a:endParaRPr lang="en-US" sz="2200" dirty="0"/>
          </a:p>
        </p:txBody>
      </p:sp>
      <p:pic>
        <p:nvPicPr>
          <p:cNvPr id="5" name="Picture 2" descr="Image result for Seq2Seq">
            <a:extLst>
              <a:ext uri="{FF2B5EF4-FFF2-40B4-BE49-F238E27FC236}">
                <a16:creationId xmlns:a16="http://schemas.microsoft.com/office/drawing/2014/main" id="{3F06925A-C1DA-47E0-AFE5-A4BAE7F66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033" y="3660199"/>
            <a:ext cx="60864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682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3662-A497-43D2-96A2-3CD23C5C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  <a:r>
              <a:rPr lang="ru-RU" dirty="0"/>
              <a:t>. </a:t>
            </a:r>
            <a:r>
              <a:rPr lang="en-US" dirty="0"/>
              <a:t>Pre-training. Mask Language Modeling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240070-01D8-41CD-90E7-AC954E463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6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Bert </a:t>
            </a:r>
            <a:r>
              <a:rPr lang="ru-RU" sz="1800" dirty="0"/>
              <a:t>обучалась двум задачам одновременно</a:t>
            </a:r>
            <a:r>
              <a:rPr lang="en-US" sz="1800" dirty="0"/>
              <a:t>: </a:t>
            </a:r>
            <a:r>
              <a:rPr lang="en-US" sz="1800" b="1" dirty="0"/>
              <a:t>Mask Language Modelling </a:t>
            </a:r>
            <a:r>
              <a:rPr lang="ru-RU" sz="1800" dirty="0"/>
              <a:t>(предсказывание маскированного слова – случайного слова </a:t>
            </a:r>
            <a:r>
              <a:rPr lang="en-US" sz="1800" dirty="0"/>
              <a:t>MASK </a:t>
            </a:r>
            <a:r>
              <a:rPr lang="ru-RU" sz="1800" dirty="0"/>
              <a:t>в последовательности) и </a:t>
            </a:r>
            <a:r>
              <a:rPr lang="en-US" sz="1800" b="1" dirty="0"/>
              <a:t>Next Sentence Prediction </a:t>
            </a:r>
            <a:r>
              <a:rPr lang="en-US" sz="1800" dirty="0"/>
              <a:t>(</a:t>
            </a:r>
            <a:r>
              <a:rPr lang="ru-RU" sz="1800" dirty="0"/>
              <a:t>прогнозирование следующего предложения)</a:t>
            </a:r>
          </a:p>
          <a:p>
            <a:r>
              <a:rPr lang="ru-RU" sz="1800" dirty="0"/>
              <a:t>Задача 1: Маскированная языковая модель</a:t>
            </a:r>
          </a:p>
          <a:p>
            <a:r>
              <a:rPr lang="ru-RU" sz="1800" dirty="0"/>
              <a:t>Маскированная языковая модель просит модель предсказать не следующее слово для последовательности слов, а скорее случайные слова из последовательности</a:t>
            </a:r>
          </a:p>
          <a:p>
            <a:r>
              <a:rPr lang="ru-RU" sz="1800" dirty="0"/>
              <a:t>Как маскировались токены?</a:t>
            </a:r>
          </a:p>
          <a:p>
            <a:r>
              <a:rPr lang="ru-RU" sz="1800" dirty="0"/>
              <a:t>В этом конкретном случае 15% слов, введенных в качестве входных данных, были замаскированы. Но не все токены были замаскированы одинаково</a:t>
            </a:r>
          </a:p>
          <a:p>
            <a:pPr lvl="1"/>
            <a:r>
              <a:rPr lang="ru-RU" sz="1400" dirty="0"/>
              <a:t>80% были заменены токеном &lt;MASK&gt;</a:t>
            </a:r>
          </a:p>
          <a:p>
            <a:pPr lvl="1"/>
            <a:r>
              <a:rPr lang="en-US" sz="1400" dirty="0"/>
              <a:t>Example: “My dog is &lt;MASK&gt;”</a:t>
            </a:r>
            <a:endParaRPr lang="ru-RU" sz="1400" dirty="0"/>
          </a:p>
          <a:p>
            <a:pPr lvl="1"/>
            <a:r>
              <a:rPr lang="ru-RU" sz="1400" dirty="0"/>
              <a:t>10% были заменены случайным токеном</a:t>
            </a:r>
          </a:p>
          <a:p>
            <a:pPr lvl="1"/>
            <a:r>
              <a:rPr lang="en-US" sz="1400" dirty="0"/>
              <a:t>Example: “My dog is apple”</a:t>
            </a:r>
            <a:endParaRPr lang="ru-RU" sz="1400" dirty="0"/>
          </a:p>
          <a:p>
            <a:pPr lvl="1"/>
            <a:r>
              <a:rPr lang="ru-RU" sz="1400" dirty="0"/>
              <a:t>10% остались нетронутыми</a:t>
            </a:r>
          </a:p>
          <a:p>
            <a:pPr lvl="1"/>
            <a:r>
              <a:rPr lang="en-US" sz="1400" dirty="0"/>
              <a:t>Example: “My dog is hairy”</a:t>
            </a:r>
          </a:p>
        </p:txBody>
      </p:sp>
    </p:spTree>
    <p:extLst>
      <p:ext uri="{BB962C8B-B14F-4D97-AF65-F5344CB8AC3E}">
        <p14:creationId xmlns:p14="http://schemas.microsoft.com/office/powerpoint/2010/main" val="3093341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3662-A497-43D2-96A2-3CD23C5C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  <a:r>
              <a:rPr lang="ru-RU" dirty="0"/>
              <a:t>. </a:t>
            </a:r>
            <a:r>
              <a:rPr lang="en-US" dirty="0"/>
              <a:t>Pre-training</a:t>
            </a:r>
            <a:r>
              <a:rPr lang="ru-RU" dirty="0"/>
              <a:t>. </a:t>
            </a:r>
            <a:r>
              <a:rPr lang="en-US" dirty="0"/>
              <a:t>Mask Language Modeling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240070-01D8-41CD-90E7-AC954E463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87"/>
            <a:ext cx="10515600" cy="4351338"/>
          </a:xfrm>
        </p:spPr>
        <p:txBody>
          <a:bodyPr>
            <a:noAutofit/>
          </a:bodyPr>
          <a:lstStyle/>
          <a:p>
            <a:r>
              <a:rPr lang="ru-RU" sz="1800" dirty="0"/>
              <a:t>Почему они не использовали заменяющий </a:t>
            </a:r>
            <a:r>
              <a:rPr lang="ru-RU" sz="1800" dirty="0" err="1"/>
              <a:t>токен</a:t>
            </a:r>
            <a:r>
              <a:rPr lang="ru-RU" sz="1800" dirty="0"/>
              <a:t> &lt;MASK&gt;? </a:t>
            </a:r>
            <a:endParaRPr lang="en-US" sz="1800" dirty="0"/>
          </a:p>
          <a:p>
            <a:pPr lvl="1"/>
            <a:r>
              <a:rPr lang="ru-RU" sz="1400" dirty="0"/>
              <a:t>Если бы модель была обучена только предсказанию </a:t>
            </a:r>
            <a:r>
              <a:rPr lang="ru-RU" sz="1400" dirty="0" err="1"/>
              <a:t>токенов</a:t>
            </a:r>
            <a:r>
              <a:rPr lang="ru-RU" sz="1400" dirty="0"/>
              <a:t> &lt;MASK&gt;, а затем никогда не видела этот </a:t>
            </a:r>
            <a:r>
              <a:rPr lang="ru-RU" sz="1400" dirty="0" err="1"/>
              <a:t>токен</a:t>
            </a:r>
            <a:r>
              <a:rPr lang="ru-RU" sz="1400" dirty="0"/>
              <a:t> во время тонкой настройки, она бы подумала, что нет необходимости что-либо прогнозировать, и это снизит производительность. Кроме того, модель выучила бы только контекстное представление токена &lt;MASK&gt;, и это привело бы к медленному обучению (поскольку маскируются только 15% входных </a:t>
            </a:r>
            <a:r>
              <a:rPr lang="ru-RU" sz="1400" dirty="0" err="1"/>
              <a:t>токенов</a:t>
            </a:r>
            <a:r>
              <a:rPr lang="ru-RU" sz="1400" dirty="0"/>
              <a:t>). Иногда, когда ему предлагалось предсказать слово в положении, в котором не было токена «&lt;MASK&gt;», модели необходимо было изучить контекстное представление всех слов во входном предложении, на случай, если его попросят предсказать их впоследствии</a:t>
            </a:r>
            <a:endParaRPr lang="en-US" sz="1400" dirty="0"/>
          </a:p>
          <a:p>
            <a:r>
              <a:rPr lang="ru-RU" sz="1800" dirty="0"/>
              <a:t>Не достаточно ли случайных </a:t>
            </a:r>
            <a:r>
              <a:rPr lang="ru-RU" sz="1800" dirty="0" err="1"/>
              <a:t>токенов</a:t>
            </a:r>
            <a:r>
              <a:rPr lang="ru-RU" sz="1800" dirty="0"/>
              <a:t>? Почему они оставили некоторые предложения без изменений?</a:t>
            </a:r>
          </a:p>
          <a:p>
            <a:pPr lvl="1"/>
            <a:r>
              <a:rPr lang="ru-RU" sz="1400" dirty="0"/>
              <a:t>В идеале мы хотим, чтобы представление маскированного токена в модели было лучше, чем случайным. Иногда оставляя предложение нетронутым (все еще прося модель предсказать выбранный </a:t>
            </a:r>
            <a:r>
              <a:rPr lang="ru-RU" sz="1400" dirty="0" err="1"/>
              <a:t>токен</a:t>
            </a:r>
            <a:r>
              <a:rPr lang="ru-RU" sz="1400" dirty="0"/>
              <a:t>), авторы смещают модель, чтобы узнать осмысленное представление замаскированных </a:t>
            </a:r>
            <a:r>
              <a:rPr lang="ru-RU" sz="1400" dirty="0" err="1"/>
              <a:t>токенов</a:t>
            </a:r>
            <a:r>
              <a:rPr lang="ru-RU" sz="1400" dirty="0"/>
              <a:t>.</a:t>
            </a:r>
          </a:p>
          <a:p>
            <a:r>
              <a:rPr lang="ru-RU" sz="1800" dirty="0"/>
              <a:t>Будут ли случайные токены путать модель?</a:t>
            </a:r>
          </a:p>
          <a:p>
            <a:pPr lvl="1"/>
            <a:r>
              <a:rPr lang="ru-RU" sz="1400" dirty="0"/>
              <a:t>Модель действительно попытается использовать </a:t>
            </a:r>
            <a:r>
              <a:rPr lang="en-US" sz="1400" dirty="0"/>
              <a:t>embedding</a:t>
            </a:r>
            <a:r>
              <a:rPr lang="ru-RU" sz="1400" dirty="0"/>
              <a:t> случайного токена, чтобы помочь в его предсказании, и узнает, что он на самом деле бесполезен, когда увидит цель (правильный </a:t>
            </a:r>
            <a:r>
              <a:rPr lang="ru-RU" sz="1400" dirty="0" err="1"/>
              <a:t>токен</a:t>
            </a:r>
            <a:r>
              <a:rPr lang="ru-RU" sz="1400" dirty="0"/>
              <a:t>). Однако случайная замена произошла в 1,5% </a:t>
            </a:r>
            <a:r>
              <a:rPr lang="ru-RU" sz="1400" dirty="0" err="1"/>
              <a:t>токенов</a:t>
            </a:r>
            <a:r>
              <a:rPr lang="ru-RU" sz="1400" dirty="0"/>
              <a:t> (10% * 15%), и авторы утверждают, что это не повлияло на производительность модели</a:t>
            </a:r>
            <a:endParaRPr lang="en-US" sz="1400" dirty="0"/>
          </a:p>
          <a:p>
            <a:r>
              <a:rPr lang="ru-RU" sz="1800" dirty="0"/>
              <a:t>Модель будет предсказывать только 15% </a:t>
            </a:r>
            <a:r>
              <a:rPr lang="ru-RU" sz="1800" dirty="0" err="1"/>
              <a:t>токенов</a:t>
            </a:r>
            <a:r>
              <a:rPr lang="ru-RU" sz="1800" dirty="0"/>
              <a:t>, но языковые модели предсказывают 100% </a:t>
            </a:r>
            <a:r>
              <a:rPr lang="ru-RU" sz="1800" dirty="0" err="1"/>
              <a:t>токенов</a:t>
            </a:r>
            <a:r>
              <a:rPr lang="ru-RU" sz="1800" dirty="0"/>
              <a:t>, означает ли это, что модели требуется больше итераций для достижения той же потери?</a:t>
            </a:r>
            <a:endParaRPr lang="en-US" sz="1800" dirty="0"/>
          </a:p>
          <a:p>
            <a:pPr lvl="1"/>
            <a:r>
              <a:rPr lang="ru-RU" sz="1400" dirty="0"/>
              <a:t>Да, модель сходится медленнее, но увеличение числа шагов сходится оправдано значительным улучшением производительности в нисходящем направлении.</a:t>
            </a:r>
          </a:p>
        </p:txBody>
      </p:sp>
    </p:spTree>
    <p:extLst>
      <p:ext uri="{BB962C8B-B14F-4D97-AF65-F5344CB8AC3E}">
        <p14:creationId xmlns:p14="http://schemas.microsoft.com/office/powerpoint/2010/main" val="126104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3662-A497-43D2-96A2-3CD23C5C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  <a:r>
              <a:rPr lang="ru-RU" dirty="0"/>
              <a:t>. </a:t>
            </a:r>
            <a:r>
              <a:rPr lang="en-US" dirty="0"/>
              <a:t>Pre-training. Next sentence prediction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240070-01D8-41CD-90E7-AC954E463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566"/>
            <a:ext cx="10515600" cy="4351338"/>
          </a:xfrm>
        </p:spPr>
        <p:txBody>
          <a:bodyPr>
            <a:noAutofit/>
          </a:bodyPr>
          <a:lstStyle/>
          <a:p>
            <a:r>
              <a:rPr lang="ru-RU" sz="1800" dirty="0"/>
              <a:t>Задача 2: Предсказание следующего предложения</a:t>
            </a:r>
          </a:p>
          <a:p>
            <a:pPr lvl="1"/>
            <a:r>
              <a:rPr lang="ru-RU" sz="1400" dirty="0"/>
              <a:t>Эта задача состоит в том, чтобы дать модели два предложения и попросить ее предсказать, следует ли второе предложение за первым в корпусе или нет.</a:t>
            </a:r>
          </a:p>
          <a:p>
            <a:r>
              <a:rPr lang="ru-RU" sz="1800" dirty="0"/>
              <a:t>Зачем вообще вторая задача?</a:t>
            </a:r>
          </a:p>
          <a:p>
            <a:pPr lvl="1"/>
            <a:r>
              <a:rPr lang="ru-RU" sz="1400" dirty="0"/>
              <a:t>Авторы предварительно обучили свою модель</a:t>
            </a:r>
            <a:r>
              <a:rPr lang="en-US" sz="1400" dirty="0"/>
              <a:t> Next sentence prediction</a:t>
            </a:r>
            <a:r>
              <a:rPr lang="ru-RU" sz="1400" dirty="0"/>
              <a:t>, потому что они считали важным, чтобы модель знала, как связать два разных предложения для выполнения последующих задач, таких как ответ на вопрос или вывод на естественном языке, и </a:t>
            </a:r>
            <a:r>
              <a:rPr lang="en-US" sz="1400" dirty="0"/>
              <a:t>masking model </a:t>
            </a:r>
            <a:r>
              <a:rPr lang="ru-RU" sz="1400" dirty="0"/>
              <a:t>не охватила эти знания. Они доказывают, что предварительное обучение с этим вторым заданием заметно повышает производительность как при ответе на вопросы, так и при выводе на естественный язык.</a:t>
            </a:r>
          </a:p>
          <a:p>
            <a:r>
              <a:rPr lang="ru-RU" sz="1800" dirty="0"/>
              <a:t>Какой процент предложений, где на самом деле следующие предложения?</a:t>
            </a:r>
          </a:p>
          <a:p>
            <a:pPr lvl="1"/>
            <a:r>
              <a:rPr lang="ru-RU" sz="1400" dirty="0"/>
              <a:t>50% предложений были соединены с фактическими смежными предложениями в корпусе, и 50% из них были соединены с предложениями, выбранными случайным образом из корпуса.</a:t>
            </a:r>
            <a:endParaRPr lang="en-US" sz="1400" dirty="0"/>
          </a:p>
          <a:p>
            <a:r>
              <a:rPr lang="ru-RU" sz="1800" dirty="0"/>
              <a:t>Предтренировочная процедура</a:t>
            </a:r>
          </a:p>
          <a:p>
            <a:pPr lvl="1"/>
            <a:r>
              <a:rPr lang="ru-RU" sz="1400" dirty="0"/>
              <a:t>Корпус для предварительной подготовки был построен из </a:t>
            </a:r>
            <a:r>
              <a:rPr lang="ru-RU" sz="1400" dirty="0" err="1"/>
              <a:t>BookCorpus</a:t>
            </a:r>
            <a:r>
              <a:rPr lang="ru-RU" sz="1400" dirty="0"/>
              <a:t> (800 миллионов слов) и английской Википедии (2500 миллионов слов). Токены были </a:t>
            </a:r>
            <a:r>
              <a:rPr lang="ru-RU" sz="1400" dirty="0" err="1"/>
              <a:t>токенизированы</a:t>
            </a:r>
            <a:r>
              <a:rPr lang="ru-RU" sz="1400" dirty="0"/>
              <a:t> с использованием 37 000 </a:t>
            </a:r>
            <a:r>
              <a:rPr lang="ru-RU" sz="1400" dirty="0" err="1"/>
              <a:t>токенов</a:t>
            </a:r>
            <a:r>
              <a:rPr lang="ru-RU" sz="1400" dirty="0"/>
              <a:t> </a:t>
            </a:r>
            <a:r>
              <a:rPr lang="ru-RU" sz="1400" dirty="0" err="1"/>
              <a:t>WordPiece</a:t>
            </a:r>
            <a:r>
              <a:rPr lang="ru-RU" sz="1400" dirty="0"/>
              <a:t>.</a:t>
            </a:r>
          </a:p>
          <a:p>
            <a:pPr lvl="1"/>
            <a:r>
              <a:rPr lang="ru-RU" sz="1400" dirty="0"/>
              <a:t>Для генерации предтренировочных последовательностей авторы получили случайные выборки по два предложения (в 50% случаев рядом друг с другом), так что общая длина двух выбранных предложений составила ≤512 </a:t>
            </a:r>
            <a:r>
              <a:rPr lang="ru-RU" sz="1400" dirty="0" err="1"/>
              <a:t>токенов</a:t>
            </a:r>
            <a:r>
              <a:rPr lang="ru-RU" sz="1400" dirty="0"/>
              <a:t>. Как только каждая последовательность была построена, 15% ее </a:t>
            </a:r>
            <a:r>
              <a:rPr lang="ru-RU" sz="1400" dirty="0" err="1"/>
              <a:t>токенов</a:t>
            </a:r>
            <a:r>
              <a:rPr lang="ru-RU" sz="1400" dirty="0"/>
              <a:t> были замаскированы.</a:t>
            </a:r>
          </a:p>
          <a:p>
            <a:pPr lvl="1"/>
            <a:r>
              <a:rPr lang="en-US" sz="1400" dirty="0"/>
              <a:t>Input = [CLS] the man went to [MASK] store [SEP] he bought a gallon [MASK] milk [SEP]</a:t>
            </a:r>
          </a:p>
          <a:p>
            <a:pPr lvl="1"/>
            <a:r>
              <a:rPr lang="en-US" sz="1400" dirty="0"/>
              <a:t>Input =</a:t>
            </a:r>
            <a:r>
              <a:rPr lang="en-US" sz="1400" b="1" dirty="0"/>
              <a:t> &lt;IsNext&gt; </a:t>
            </a:r>
            <a:r>
              <a:rPr lang="en-US" sz="1400" dirty="0"/>
              <a:t>the man went to [MASK] store [SEP] he bought a gallon [MASK] milk [SEP]</a:t>
            </a:r>
          </a:p>
          <a:p>
            <a:pPr lvl="1"/>
            <a:r>
              <a:rPr lang="en-US" sz="1400" dirty="0"/>
              <a:t>CLS – </a:t>
            </a:r>
            <a:r>
              <a:rPr lang="ru-RU" sz="1400" dirty="0"/>
              <a:t>начало предложения, </a:t>
            </a:r>
            <a:r>
              <a:rPr lang="en-US" sz="1400" dirty="0"/>
              <a:t>SEP – </a:t>
            </a:r>
            <a:r>
              <a:rPr lang="ru-RU" sz="1400" dirty="0"/>
              <a:t>конец предложения, </a:t>
            </a:r>
            <a:r>
              <a:rPr lang="en-US" sz="1400" dirty="0"/>
              <a:t>IsNext – </a:t>
            </a:r>
            <a:r>
              <a:rPr lang="ru-RU" sz="1400" dirty="0"/>
              <a:t>новое предложение, </a:t>
            </a:r>
            <a:r>
              <a:rPr lang="en-US" sz="1400" dirty="0"/>
              <a:t>Mask </a:t>
            </a:r>
            <a:r>
              <a:rPr lang="ru-RU" sz="1400" dirty="0"/>
              <a:t>– маскированное слове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02246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3662-A497-43D2-96A2-3CD23C5C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  <a:r>
              <a:rPr lang="ru-RU" dirty="0"/>
              <a:t>.</a:t>
            </a:r>
            <a:r>
              <a:rPr lang="en-US" dirty="0"/>
              <a:t> Loss,</a:t>
            </a:r>
            <a:r>
              <a:rPr lang="ru-RU" dirty="0"/>
              <a:t> </a:t>
            </a:r>
            <a:r>
              <a:rPr lang="en-US" dirty="0"/>
              <a:t>Fine-tuning, </a:t>
            </a:r>
            <a:r>
              <a:rPr lang="ru-RU" dirty="0"/>
              <a:t>метрики качества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240070-01D8-41CD-90E7-AC954E463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28"/>
            <a:ext cx="7077434" cy="4351338"/>
          </a:xfrm>
        </p:spPr>
        <p:txBody>
          <a:bodyPr>
            <a:noAutofit/>
          </a:bodyPr>
          <a:lstStyle/>
          <a:p>
            <a:r>
              <a:rPr lang="ru-RU" sz="1400" dirty="0"/>
              <a:t>Потеря рассчитывалась как сумма средней маскированной вероятности (</a:t>
            </a:r>
            <a:r>
              <a:rPr lang="en-US" sz="1400" dirty="0"/>
              <a:t>cross-entropy </a:t>
            </a:r>
            <a:r>
              <a:rPr lang="ru-RU" sz="1400" dirty="0"/>
              <a:t>только для слов </a:t>
            </a:r>
            <a:r>
              <a:rPr lang="en-US" sz="1400" dirty="0"/>
              <a:t>MASK)</a:t>
            </a:r>
            <a:r>
              <a:rPr lang="ru-RU" sz="1400" dirty="0"/>
              <a:t> и средней вероятности предсказания следующего предложения</a:t>
            </a:r>
            <a:endParaRPr lang="en-US" sz="1400" dirty="0"/>
          </a:p>
          <a:p>
            <a:r>
              <a:rPr lang="ru-RU" sz="1400" dirty="0"/>
              <a:t>Для многоклассовой классификации необходимо добавить линейный слой с функцией активации softmax к последнему скрытому состоянию для первого токена (который соответствует вектору в позиции токена «[CLS]»).</a:t>
            </a:r>
          </a:p>
          <a:p>
            <a:pPr marL="0" indent="0">
              <a:buNone/>
            </a:pPr>
            <a:endParaRPr lang="ru-RU" sz="1400" dirty="0"/>
          </a:p>
          <a:p>
            <a:r>
              <a:rPr lang="ru-RU" sz="1400" dirty="0"/>
              <a:t>Результаты показывают, что архитектурные изменения, сделанные авторами в </a:t>
            </a:r>
            <a:r>
              <a:rPr lang="ru-RU" sz="1400" b="1" dirty="0"/>
              <a:t>OpenAI GPT</a:t>
            </a:r>
            <a:r>
              <a:rPr lang="ru-RU" sz="1400" dirty="0"/>
              <a:t> (главным образом </a:t>
            </a:r>
            <a:r>
              <a:rPr lang="ru-RU" sz="1400" b="1" dirty="0"/>
              <a:t>двунаправленность - </a:t>
            </a:r>
            <a:r>
              <a:rPr lang="en-US" sz="1400" b="1" dirty="0"/>
              <a:t>bidirectionality</a:t>
            </a:r>
            <a:r>
              <a:rPr lang="ru-RU" sz="1400" dirty="0"/>
              <a:t>) и увеличение параметров от базового BERT до большого BERT, сыграли роль в значительном улучшении понимания естественного языка модели.</a:t>
            </a:r>
            <a:endParaRPr lang="en-US" sz="1400" dirty="0"/>
          </a:p>
          <a:p>
            <a:r>
              <a:rPr lang="en-US" sz="1400" b="1" dirty="0"/>
              <a:t>GLUE benchmark.</a:t>
            </a:r>
            <a:r>
              <a:rPr lang="en-US" sz="1400" dirty="0"/>
              <a:t> </a:t>
            </a:r>
            <a:r>
              <a:rPr lang="ru-RU" sz="1400" dirty="0"/>
              <a:t>Тест «Оценка общего понимания языка (GLUE)» (</a:t>
            </a:r>
            <a:r>
              <a:rPr lang="ru-RU" sz="1400" dirty="0" err="1"/>
              <a:t>Wang</a:t>
            </a:r>
            <a:r>
              <a:rPr lang="ru-RU" sz="1400" dirty="0"/>
              <a:t> </a:t>
            </a:r>
            <a:r>
              <a:rPr lang="ru-RU" sz="1400" dirty="0" err="1"/>
              <a:t>et</a:t>
            </a:r>
            <a:r>
              <a:rPr lang="ru-RU" sz="1400" dirty="0"/>
              <a:t> </a:t>
            </a:r>
            <a:r>
              <a:rPr lang="ru-RU" sz="1400" dirty="0" err="1"/>
              <a:t>al</a:t>
            </a:r>
            <a:r>
              <a:rPr lang="ru-RU" sz="1400" dirty="0"/>
              <a:t>., 2018) представляет собой набор разнообразных задач по пониманию естественного языка.</a:t>
            </a:r>
            <a:endParaRPr lang="en-US" sz="1400" dirty="0"/>
          </a:p>
          <a:p>
            <a:r>
              <a:rPr lang="en-US" sz="1400" b="1" dirty="0"/>
              <a:t>SQUAD</a:t>
            </a:r>
            <a:r>
              <a:rPr lang="en-US" sz="1400" dirty="0"/>
              <a:t>. </a:t>
            </a:r>
            <a:r>
              <a:rPr lang="ru-RU" sz="1400" dirty="0"/>
              <a:t>Набор данных ответов на вопросы </a:t>
            </a:r>
            <a:r>
              <a:rPr lang="ru-RU" sz="1400" dirty="0" err="1"/>
              <a:t>Standford</a:t>
            </a:r>
            <a:r>
              <a:rPr lang="ru-RU" sz="1400" dirty="0"/>
              <a:t> (</a:t>
            </a:r>
            <a:r>
              <a:rPr lang="ru-RU" sz="1400" dirty="0" err="1"/>
              <a:t>SQuAD</a:t>
            </a:r>
            <a:r>
              <a:rPr lang="ru-RU" sz="1400" dirty="0"/>
              <a:t>) представляет собой набор из 100 000 пар вопросов / ответов </a:t>
            </a:r>
            <a:r>
              <a:rPr lang="ru-RU" sz="1400" dirty="0" err="1"/>
              <a:t>краудсорсинга</a:t>
            </a:r>
            <a:r>
              <a:rPr lang="ru-RU" sz="1400" dirty="0"/>
              <a:t> (</a:t>
            </a:r>
            <a:r>
              <a:rPr lang="ru-RU" sz="1400" dirty="0" err="1"/>
              <a:t>Rajpurkar</a:t>
            </a:r>
            <a:r>
              <a:rPr lang="ru-RU" sz="1400" dirty="0"/>
              <a:t> </a:t>
            </a:r>
            <a:r>
              <a:rPr lang="ru-RU" sz="1400" dirty="0" err="1"/>
              <a:t>et</a:t>
            </a:r>
            <a:r>
              <a:rPr lang="ru-RU" sz="1400" dirty="0"/>
              <a:t> </a:t>
            </a:r>
            <a:r>
              <a:rPr lang="ru-RU" sz="1400" dirty="0" err="1"/>
              <a:t>al</a:t>
            </a:r>
            <a:r>
              <a:rPr lang="ru-RU" sz="1400" dirty="0"/>
              <a:t>., 2016). </a:t>
            </a:r>
            <a:endParaRPr lang="en-US" sz="1400" dirty="0"/>
          </a:p>
        </p:txBody>
      </p:sp>
      <p:pic>
        <p:nvPicPr>
          <p:cNvPr id="6146" name="Picture 2" descr="https://cdn-images-1.medium.com/max/800/1*x8Na6exqPLI12-3xttGxFg.gif">
            <a:extLst>
              <a:ext uri="{FF2B5EF4-FFF2-40B4-BE49-F238E27FC236}">
                <a16:creationId xmlns:a16="http://schemas.microsoft.com/office/drawing/2014/main" id="{DB3C9F2D-2999-4F8C-B8D4-8D6458911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924" y="2683741"/>
            <a:ext cx="15716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cdn-images-1.medium.com/max/800/1*k9GgUIrpmQzWtNdq0vrTtg.png">
            <a:extLst>
              <a:ext uri="{FF2B5EF4-FFF2-40B4-BE49-F238E27FC236}">
                <a16:creationId xmlns:a16="http://schemas.microsoft.com/office/drawing/2014/main" id="{E011981E-BB3D-4BAE-94B3-6BD7E106A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388" y="5339675"/>
            <a:ext cx="5274424" cy="127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cdn-images-1.medium.com/max/800/1*CYzIm-u1-JUR2jDyPRHlQg.png">
            <a:extLst>
              <a:ext uri="{FF2B5EF4-FFF2-40B4-BE49-F238E27FC236}">
                <a16:creationId xmlns:a16="http://schemas.microsoft.com/office/drawing/2014/main" id="{BAA5F7FC-ECF3-4A35-8D96-EB873533C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736" y="1677769"/>
            <a:ext cx="2504585" cy="257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4B83CEC-0995-4CC5-8CCB-57813AE99DEC}"/>
              </a:ext>
            </a:extLst>
          </p:cNvPr>
          <p:cNvSpPr/>
          <p:nvPr/>
        </p:nvSpPr>
        <p:spPr>
          <a:xfrm>
            <a:off x="7051285" y="6231265"/>
            <a:ext cx="47855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https://medium.com/dissecting-bert/dissecting-bert-part2-335ff2ed9c73</a:t>
            </a:r>
            <a:endParaRPr lang="ru-RU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17363B-287D-41A5-9A6C-6230F6F61581}"/>
              </a:ext>
            </a:extLst>
          </p:cNvPr>
          <p:cNvSpPr/>
          <p:nvPr/>
        </p:nvSpPr>
        <p:spPr>
          <a:xfrm>
            <a:off x="7051285" y="5889419"/>
            <a:ext cx="4141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edium-content-title-font"/>
              </a:rPr>
              <a:t>Understanding BERT Part 2: BERT Specifics</a:t>
            </a:r>
            <a:endParaRPr lang="en-US" b="0" i="0" dirty="0">
              <a:effectLst/>
              <a:latin typeface="medium-content-title-fon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E1193-28DC-4E8C-91A3-0B9978F8571D}"/>
              </a:ext>
            </a:extLst>
          </p:cNvPr>
          <p:cNvSpPr txBox="1"/>
          <p:nvPr/>
        </p:nvSpPr>
        <p:spPr>
          <a:xfrm>
            <a:off x="8212546" y="1406009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SQUAD</a:t>
            </a:r>
            <a:endParaRPr lang="ru-R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A6126-0468-4D86-8CFA-0B2B632ECB6F}"/>
              </a:ext>
            </a:extLst>
          </p:cNvPr>
          <p:cNvSpPr txBox="1"/>
          <p:nvPr/>
        </p:nvSpPr>
        <p:spPr>
          <a:xfrm>
            <a:off x="999388" y="5012882"/>
            <a:ext cx="68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GLUE</a:t>
            </a:r>
            <a:endParaRPr lang="ru-RU" b="1" dirty="0"/>
          </a:p>
        </p:txBody>
      </p:sp>
      <p:pic>
        <p:nvPicPr>
          <p:cNvPr id="6152" name="Picture 8" descr="https://cdn-images-1.medium.com/max/800/1*5tYd5KbK2S3WO1xRXU1QJA.png">
            <a:extLst>
              <a:ext uri="{FF2B5EF4-FFF2-40B4-BE49-F238E27FC236}">
                <a16:creationId xmlns:a16="http://schemas.microsoft.com/office/drawing/2014/main" id="{1E2E82FD-E17C-4434-9391-E0E66F1CD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546" y="4456328"/>
            <a:ext cx="2700967" cy="123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9ED29-5EBB-4F90-B777-AFCDEB7B2D6E}"/>
              </a:ext>
            </a:extLst>
          </p:cNvPr>
          <p:cNvSpPr txBox="1"/>
          <p:nvPr/>
        </p:nvSpPr>
        <p:spPr>
          <a:xfrm>
            <a:off x="8226092" y="4181511"/>
            <a:ext cx="267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Named Entity Recognition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5382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21D8-8EAC-4B06-9D47-9FB88D8C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Encoder-decoder </a:t>
            </a:r>
            <a:r>
              <a:rPr lang="ru-RU" dirty="0"/>
              <a:t>в задаче перевода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88A6F-DB1D-4113-81B2-E229C48C6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620"/>
            <a:ext cx="10939943" cy="4351338"/>
          </a:xfrm>
        </p:spPr>
        <p:txBody>
          <a:bodyPr>
            <a:normAutofit/>
          </a:bodyPr>
          <a:lstStyle/>
          <a:p>
            <a:r>
              <a:rPr lang="ru-RU" sz="1600" dirty="0"/>
              <a:t>Представьте </a:t>
            </a:r>
            <a:r>
              <a:rPr lang="ru-RU" sz="1600" b="1" dirty="0"/>
              <a:t>кодировщик и декодировщик </a:t>
            </a:r>
            <a:r>
              <a:rPr lang="ru-RU" sz="1600" dirty="0"/>
              <a:t>как людей-переводчиков, которые могут говорить только на двух языках</a:t>
            </a:r>
          </a:p>
          <a:p>
            <a:r>
              <a:rPr lang="ru-RU" sz="1600" dirty="0"/>
              <a:t>Их первым языком является их родной язык, который отличается между ними обоими (например, немецким и французским) и вторым языком, </a:t>
            </a:r>
            <a:r>
              <a:rPr lang="ru-RU" sz="1600" b="1" dirty="0"/>
              <a:t>который у них общий</a:t>
            </a:r>
          </a:p>
          <a:p>
            <a:r>
              <a:rPr lang="ru-RU" sz="1600" dirty="0"/>
              <a:t>Чтобы перевести немецкий на французский, кодер переводит немецкое предложение на другой язык, который он знает, а именно на воображаемый язык</a:t>
            </a:r>
          </a:p>
          <a:p>
            <a:r>
              <a:rPr lang="ru-RU" sz="1600" dirty="0"/>
              <a:t> Поскольку декодер может читать этот воображаемый язык, он теперь может переводить с этого языка на французский</a:t>
            </a:r>
          </a:p>
          <a:p>
            <a:r>
              <a:rPr lang="ru-RU" sz="1600" dirty="0"/>
              <a:t>Вместе модель (состоящая из кодировщика и декодера) может переводить немецкий язык на французский!</a:t>
            </a:r>
            <a:endParaRPr lang="en-US" sz="1600" dirty="0"/>
          </a:p>
          <a:p>
            <a:r>
              <a:rPr lang="ru-RU" sz="1600" dirty="0"/>
              <a:t>Предположим, что изначально ни кодировщик, ни декодировщик не очень свободно говорят на воображаемом языке. Чтобы узнать это, мы обучаем их (модель) на множестве примеров</a:t>
            </a:r>
            <a:r>
              <a:rPr lang="en-US" sz="1600" dirty="0"/>
              <a:t>. </a:t>
            </a:r>
            <a:r>
              <a:rPr lang="ru-RU" sz="1600" dirty="0"/>
              <a:t>Базовый выбор – две </a:t>
            </a:r>
            <a:r>
              <a:rPr lang="en-US" sz="1600" dirty="0"/>
              <a:t>LSTM </a:t>
            </a:r>
            <a:r>
              <a:rPr lang="ru-RU" sz="1600" dirty="0"/>
              <a:t>сети для кодировщика и декодировщика</a:t>
            </a:r>
          </a:p>
          <a:p>
            <a:pPr marL="0" indent="0">
              <a:buNone/>
            </a:pPr>
            <a:endParaRPr lang="ru-RU" sz="1600" dirty="0"/>
          </a:p>
        </p:txBody>
      </p:sp>
      <p:pic>
        <p:nvPicPr>
          <p:cNvPr id="3074" name="Picture 2" descr="Image result for translation">
            <a:extLst>
              <a:ext uri="{FF2B5EF4-FFF2-40B4-BE49-F238E27FC236}">
                <a16:creationId xmlns:a16="http://schemas.microsoft.com/office/drawing/2014/main" id="{6BDEF910-5AB3-4523-BC14-069D56206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77" y="4274262"/>
            <a:ext cx="4309099" cy="242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A97313-A115-4AFA-A8C4-14E5009387B0}"/>
              </a:ext>
            </a:extLst>
          </p:cNvPr>
          <p:cNvSpPr txBox="1"/>
          <p:nvPr/>
        </p:nvSpPr>
        <p:spPr>
          <a:xfrm>
            <a:off x="1358326" y="5023715"/>
            <a:ext cx="2390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/>
              <a:t>Кодировщик</a:t>
            </a:r>
          </a:p>
          <a:p>
            <a:r>
              <a:rPr lang="ru-RU" dirty="0"/>
              <a:t>«Я перевожу с</a:t>
            </a:r>
          </a:p>
          <a:p>
            <a:r>
              <a:rPr lang="ru-RU" dirty="0"/>
              <a:t> французского на </a:t>
            </a:r>
            <a:r>
              <a:rPr lang="en-US" dirty="0"/>
              <a:t>###</a:t>
            </a:r>
            <a:r>
              <a:rPr lang="ru-RU" dirty="0"/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E1CCA-2F32-448D-97E5-E1AAEB1EC455}"/>
              </a:ext>
            </a:extLst>
          </p:cNvPr>
          <p:cNvSpPr txBox="1"/>
          <p:nvPr/>
        </p:nvSpPr>
        <p:spPr>
          <a:xfrm>
            <a:off x="8390253" y="5023715"/>
            <a:ext cx="2053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/>
              <a:t>Декодировщик</a:t>
            </a:r>
          </a:p>
          <a:p>
            <a:r>
              <a:rPr lang="ru-RU" dirty="0"/>
              <a:t>«Я перевожу с</a:t>
            </a:r>
            <a:r>
              <a:rPr lang="en-US" dirty="0"/>
              <a:t> ### </a:t>
            </a:r>
            <a:endParaRPr lang="ru-RU" dirty="0"/>
          </a:p>
          <a:p>
            <a:r>
              <a:rPr lang="ru-RU" dirty="0"/>
              <a:t>на немецкий» </a:t>
            </a:r>
          </a:p>
        </p:txBody>
      </p:sp>
    </p:spTree>
    <p:extLst>
      <p:ext uri="{BB962C8B-B14F-4D97-AF65-F5344CB8AC3E}">
        <p14:creationId xmlns:p14="http://schemas.microsoft.com/office/powerpoint/2010/main" val="354270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46EB-9BBC-4177-AB7A-19F2CFB6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 внимания (</a:t>
            </a:r>
            <a:r>
              <a:rPr lang="en-US" dirty="0"/>
              <a:t>Attention)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7BA8-C631-4F17-A162-0ED9AFC2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7511"/>
            <a:ext cx="6065939" cy="4351338"/>
          </a:xfrm>
        </p:spPr>
        <p:txBody>
          <a:bodyPr>
            <a:normAutofit/>
          </a:bodyPr>
          <a:lstStyle/>
          <a:p>
            <a:r>
              <a:rPr lang="ru-RU" sz="1600" b="1" dirty="0"/>
              <a:t>Механизм внимания</a:t>
            </a:r>
            <a:r>
              <a:rPr lang="en-US" sz="1600" b="1" dirty="0"/>
              <a:t> (Attention)</a:t>
            </a:r>
            <a:r>
              <a:rPr lang="ru-RU" sz="1600" b="1" dirty="0"/>
              <a:t> </a:t>
            </a:r>
            <a:r>
              <a:rPr lang="ru-RU" sz="1600" dirty="0"/>
              <a:t>просматривает входную последовательность и на каждом шаге решает, какие другие части последовательности важны</a:t>
            </a:r>
          </a:p>
          <a:p>
            <a:r>
              <a:rPr lang="ru-RU" sz="1600" dirty="0"/>
              <a:t>Например, при чтении этого текста вы всегда сосредотачиваетесь на прочитанном слове, но в то же время ваш разум все еще хранит важные ключевые слова текста в памяти, чтобы обеспечить контекст</a:t>
            </a:r>
          </a:p>
          <a:p>
            <a:r>
              <a:rPr lang="ru-RU" sz="1600" dirty="0"/>
              <a:t>Для нашего примера с человеческим кодером и декодером представьте, что вместо того, чтобы только записывать перевод предложения на воображаемом языке, кодировщик также записывает ключевые слова, важные для семантики предложения, и передает их декодеру в дополнение к обычному переводу</a:t>
            </a:r>
          </a:p>
          <a:p>
            <a:r>
              <a:rPr lang="ru-RU" sz="1600" dirty="0"/>
              <a:t>Эти новые ключевые слова значительно облегчают перевод для декодера, поскольку он знает, какие части предложения важны, а какие ключевые термины дают контекст предложения</a:t>
            </a:r>
          </a:p>
        </p:txBody>
      </p:sp>
      <p:pic>
        <p:nvPicPr>
          <p:cNvPr id="4" name="Picture 2" descr="Image result for translation">
            <a:extLst>
              <a:ext uri="{FF2B5EF4-FFF2-40B4-BE49-F238E27FC236}">
                <a16:creationId xmlns:a16="http://schemas.microsoft.com/office/drawing/2014/main" id="{C78EF87C-E61F-4AB3-A3EF-3B9D2BA7C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995" y="2755855"/>
            <a:ext cx="4309099" cy="242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6CC205-3FB1-476D-A097-C32C3C51D8DE}"/>
              </a:ext>
            </a:extLst>
          </p:cNvPr>
          <p:cNvCxnSpPr>
            <a:cxnSpLocks/>
          </p:cNvCxnSpPr>
          <p:nvPr/>
        </p:nvCxnSpPr>
        <p:spPr>
          <a:xfrm flipH="1">
            <a:off x="9128969" y="2671419"/>
            <a:ext cx="292909" cy="739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BD04E48-A5B9-4C0A-B27B-261E778F2E71}"/>
              </a:ext>
            </a:extLst>
          </p:cNvPr>
          <p:cNvSpPr/>
          <p:nvPr/>
        </p:nvSpPr>
        <p:spPr>
          <a:xfrm>
            <a:off x="8942664" y="3410506"/>
            <a:ext cx="159391" cy="16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6F10D3-E73D-4B44-BE26-3EF051763961}"/>
              </a:ext>
            </a:extLst>
          </p:cNvPr>
          <p:cNvSpPr/>
          <p:nvPr/>
        </p:nvSpPr>
        <p:spPr>
          <a:xfrm>
            <a:off x="9390077" y="3579378"/>
            <a:ext cx="159391" cy="16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397319-6806-4A54-91E2-0BB399C63955}"/>
              </a:ext>
            </a:extLst>
          </p:cNvPr>
          <p:cNvSpPr/>
          <p:nvPr/>
        </p:nvSpPr>
        <p:spPr>
          <a:xfrm>
            <a:off x="8969578" y="3810061"/>
            <a:ext cx="159391" cy="16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54BD4F-38FB-4762-981E-A33EEFD94F20}"/>
              </a:ext>
            </a:extLst>
          </p:cNvPr>
          <p:cNvSpPr/>
          <p:nvPr/>
        </p:nvSpPr>
        <p:spPr>
          <a:xfrm>
            <a:off x="9342183" y="3931960"/>
            <a:ext cx="159391" cy="16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F8A77-9664-4808-A2B1-0E6AED012823}"/>
              </a:ext>
            </a:extLst>
          </p:cNvPr>
          <p:cNvSpPr txBox="1"/>
          <p:nvPr/>
        </p:nvSpPr>
        <p:spPr>
          <a:xfrm>
            <a:off x="7296149" y="1663653"/>
            <a:ext cx="3452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/>
              <a:t>Кодировщик</a:t>
            </a:r>
          </a:p>
          <a:p>
            <a:r>
              <a:rPr lang="ru-RU" dirty="0"/>
              <a:t>«Обрати внимание на эти слова!</a:t>
            </a:r>
          </a:p>
          <a:p>
            <a:r>
              <a:rPr lang="ru-RU" dirty="0"/>
              <a:t>Тебе будет проще понять суть»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FAE022-8DD6-438D-B90F-5E5512753A12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9102055" y="3492108"/>
            <a:ext cx="288022" cy="1688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789F8C-527D-4ACD-84F6-03A844AF75D3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8987401" y="3496208"/>
            <a:ext cx="490831" cy="5750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CE64D4-9A46-4520-B4C4-4772EB38BF1A}"/>
              </a:ext>
            </a:extLst>
          </p:cNvPr>
          <p:cNvCxnSpPr>
            <a:cxnSpLocks/>
            <a:endCxn id="9" idx="4"/>
          </p:cNvCxnSpPr>
          <p:nvPr/>
        </p:nvCxnSpPr>
        <p:spPr>
          <a:xfrm>
            <a:off x="8984958" y="3461560"/>
            <a:ext cx="64316" cy="5117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8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3662-A497-43D2-96A2-3CD23C5C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68DC-0F42-4818-8777-4FBD3F75C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123"/>
            <a:ext cx="10515600" cy="4351338"/>
          </a:xfrm>
        </p:spPr>
        <p:txBody>
          <a:bodyPr>
            <a:normAutofit/>
          </a:bodyPr>
          <a:lstStyle/>
          <a:p>
            <a:r>
              <a:rPr lang="ru-RU" sz="2200" dirty="0"/>
              <a:t>Для каждого входа, который читает LSTM (кодировщик), механизм внимания учитывает несколько других входов одновременно и решает, какие из них важны, присваивая различные значения этим входам</a:t>
            </a:r>
            <a:endParaRPr lang="en-US" sz="2200" dirty="0"/>
          </a:p>
          <a:p>
            <a:r>
              <a:rPr lang="ru-RU" sz="2200" dirty="0"/>
              <a:t> Затем декодер примет в качестве входных данных закодированное предложение и веса, предоставленные механизмом внимания</a:t>
            </a:r>
            <a:r>
              <a:rPr lang="en-US" sz="2200" dirty="0"/>
              <a:t> (</a:t>
            </a:r>
            <a:r>
              <a:rPr lang="ru-RU" sz="2200" dirty="0"/>
              <a:t>см. статью)</a:t>
            </a:r>
          </a:p>
        </p:txBody>
      </p:sp>
      <p:pic>
        <p:nvPicPr>
          <p:cNvPr id="4098" name="Picture 2" descr="https://cdn-images-1.medium.com/max/800/1*MbobT2CZP-x-CuqFP_pDgA.png">
            <a:extLst>
              <a:ext uri="{FF2B5EF4-FFF2-40B4-BE49-F238E27FC236}">
                <a16:creationId xmlns:a16="http://schemas.microsoft.com/office/drawing/2014/main" id="{3CBB79C6-4582-4D0B-94C9-56797E3D4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10" y="3047307"/>
            <a:ext cx="6254692" cy="297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E2DFE55-71E3-4411-B776-960E3A6A8284}"/>
              </a:ext>
            </a:extLst>
          </p:cNvPr>
          <p:cNvCxnSpPr>
            <a:cxnSpLocks/>
          </p:cNvCxnSpPr>
          <p:nvPr/>
        </p:nvCxnSpPr>
        <p:spPr>
          <a:xfrm flipV="1">
            <a:off x="3229761" y="5343433"/>
            <a:ext cx="0" cy="6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5A5E1B-FFC3-4171-9958-1279ECAC7FAA}"/>
              </a:ext>
            </a:extLst>
          </p:cNvPr>
          <p:cNvSpPr txBox="1"/>
          <p:nvPr/>
        </p:nvSpPr>
        <p:spPr>
          <a:xfrm>
            <a:off x="2987387" y="5883349"/>
            <a:ext cx="5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Liza</a:t>
            </a:r>
            <a:endParaRPr lang="ru-RU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EC4335-80AB-42B6-87E5-E78ECA50E83F}"/>
              </a:ext>
            </a:extLst>
          </p:cNvPr>
          <p:cNvCxnSpPr>
            <a:cxnSpLocks/>
          </p:cNvCxnSpPr>
          <p:nvPr/>
        </p:nvCxnSpPr>
        <p:spPr>
          <a:xfrm flipV="1">
            <a:off x="4011335" y="5357482"/>
            <a:ext cx="0" cy="52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ED4D17-A91D-48DE-AE9B-577C07F976F9}"/>
              </a:ext>
            </a:extLst>
          </p:cNvPr>
          <p:cNvSpPr txBox="1"/>
          <p:nvPr/>
        </p:nvSpPr>
        <p:spPr>
          <a:xfrm>
            <a:off x="3707285" y="5883349"/>
            <a:ext cx="139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wants</a:t>
            </a:r>
            <a:endParaRPr lang="ru-R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F007E5-DFA6-4071-8E06-105F71B4F0C2}"/>
              </a:ext>
            </a:extLst>
          </p:cNvPr>
          <p:cNvCxnSpPr>
            <a:cxnSpLocks/>
          </p:cNvCxnSpPr>
          <p:nvPr/>
        </p:nvCxnSpPr>
        <p:spPr>
          <a:xfrm flipV="1">
            <a:off x="5313027" y="5290013"/>
            <a:ext cx="0" cy="66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EC0C11-F447-4BBC-82F9-70071AA23294}"/>
              </a:ext>
            </a:extLst>
          </p:cNvPr>
          <p:cNvSpPr txBox="1"/>
          <p:nvPr/>
        </p:nvSpPr>
        <p:spPr>
          <a:xfrm>
            <a:off x="5008335" y="5877983"/>
            <a:ext cx="139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[EOS]</a:t>
            </a:r>
            <a:endParaRPr lang="ru-R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CBB55B-7355-4CA4-B966-BF9C78EF8459}"/>
              </a:ext>
            </a:extLst>
          </p:cNvPr>
          <p:cNvCxnSpPr>
            <a:cxnSpLocks/>
          </p:cNvCxnSpPr>
          <p:nvPr/>
        </p:nvCxnSpPr>
        <p:spPr>
          <a:xfrm flipV="1">
            <a:off x="7024401" y="5275964"/>
            <a:ext cx="0" cy="60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F5B7F6-C156-4A63-9E92-CEC37545A22F}"/>
              </a:ext>
            </a:extLst>
          </p:cNvPr>
          <p:cNvSpPr txBox="1"/>
          <p:nvPr/>
        </p:nvSpPr>
        <p:spPr>
          <a:xfrm>
            <a:off x="6811732" y="5847830"/>
            <a:ext cx="5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Liza</a:t>
            </a:r>
            <a:endParaRPr lang="ru-RU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57EC6B-CDD1-426A-9BCF-55A0942E15D7}"/>
              </a:ext>
            </a:extLst>
          </p:cNvPr>
          <p:cNvCxnSpPr>
            <a:cxnSpLocks/>
          </p:cNvCxnSpPr>
          <p:nvPr/>
        </p:nvCxnSpPr>
        <p:spPr>
          <a:xfrm flipV="1">
            <a:off x="7805975" y="5290013"/>
            <a:ext cx="0" cy="52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823AA10-36CA-48A2-9ED0-86D00FF8ED85}"/>
              </a:ext>
            </a:extLst>
          </p:cNvPr>
          <p:cNvSpPr txBox="1"/>
          <p:nvPr/>
        </p:nvSpPr>
        <p:spPr>
          <a:xfrm>
            <a:off x="7585745" y="5847830"/>
            <a:ext cx="139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wants</a:t>
            </a:r>
            <a:endParaRPr lang="ru-RU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7212B3-40DB-4D47-9C10-602A3CD5CBFE}"/>
              </a:ext>
            </a:extLst>
          </p:cNvPr>
          <p:cNvCxnSpPr>
            <a:cxnSpLocks/>
          </p:cNvCxnSpPr>
          <p:nvPr/>
        </p:nvCxnSpPr>
        <p:spPr>
          <a:xfrm flipV="1">
            <a:off x="9107667" y="5222544"/>
            <a:ext cx="0" cy="66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48CB37-782C-43F2-9B74-49947B9D4B6B}"/>
              </a:ext>
            </a:extLst>
          </p:cNvPr>
          <p:cNvSpPr txBox="1"/>
          <p:nvPr/>
        </p:nvSpPr>
        <p:spPr>
          <a:xfrm>
            <a:off x="8804926" y="5829929"/>
            <a:ext cx="139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[EOS]</a:t>
            </a:r>
            <a:endParaRPr lang="ru-R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E4BD66-8F0D-4699-BCAA-F392E6E0551B}"/>
              </a:ext>
            </a:extLst>
          </p:cNvPr>
          <p:cNvSpPr/>
          <p:nvPr/>
        </p:nvSpPr>
        <p:spPr>
          <a:xfrm>
            <a:off x="6811732" y="6404497"/>
            <a:ext cx="4785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https://nlp.stanford.edu/pubs/emnlp15_attn.pdf</a:t>
            </a:r>
            <a:endParaRPr lang="ru-R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590DBB-A289-4BA6-AFDB-D3F857D6CB93}"/>
              </a:ext>
            </a:extLst>
          </p:cNvPr>
          <p:cNvSpPr/>
          <p:nvPr/>
        </p:nvSpPr>
        <p:spPr>
          <a:xfrm>
            <a:off x="222958" y="6424539"/>
            <a:ext cx="7122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Effective Approaches to Attention-based Neural Machine Translation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460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3662-A497-43D2-96A2-3CD23C5C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68DC-0F42-4818-8777-4FBD3F75C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602"/>
            <a:ext cx="4269996" cy="4351338"/>
          </a:xfrm>
        </p:spPr>
        <p:txBody>
          <a:bodyPr>
            <a:normAutofit/>
          </a:bodyPr>
          <a:lstStyle/>
          <a:p>
            <a:r>
              <a:rPr lang="ru-RU" sz="2200" dirty="0"/>
              <a:t>Какими же выбрать веса альфа при различных скрытых состояниях кодировщика</a:t>
            </a:r>
            <a:r>
              <a:rPr lang="en-US" sz="2200" dirty="0"/>
              <a:t>?</a:t>
            </a:r>
            <a:endParaRPr lang="ru-RU" sz="2200" dirty="0"/>
          </a:p>
          <a:p>
            <a:r>
              <a:rPr lang="ru-RU" sz="2200" dirty="0"/>
              <a:t>Давайте разбираться по шагам</a:t>
            </a:r>
          </a:p>
          <a:p>
            <a:endParaRPr lang="ru-RU" sz="2200" dirty="0"/>
          </a:p>
          <a:p>
            <a:endParaRPr lang="ru-RU" sz="2200" dirty="0"/>
          </a:p>
        </p:txBody>
      </p:sp>
      <p:pic>
        <p:nvPicPr>
          <p:cNvPr id="5122" name="Picture 2" descr="https://cdn-images-1.medium.com/max/800/1*e5665dfyxLDgZzKmrZ8Y0Q.png">
            <a:extLst>
              <a:ext uri="{FF2B5EF4-FFF2-40B4-BE49-F238E27FC236}">
                <a16:creationId xmlns:a16="http://schemas.microsoft.com/office/drawing/2014/main" id="{429133E9-FBA7-48E5-9968-27A20B192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981" y="1539602"/>
            <a:ext cx="6245604" cy="463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9D8C2E-C475-4F24-B0F5-AA933932567C}"/>
              </a:ext>
            </a:extLst>
          </p:cNvPr>
          <p:cNvSpPr txBox="1"/>
          <p:nvPr/>
        </p:nvSpPr>
        <p:spPr>
          <a:xfrm>
            <a:off x="721452" y="4068663"/>
            <a:ext cx="478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Скрытые состояния</a:t>
            </a:r>
            <a:r>
              <a:rPr lang="en-US" dirty="0"/>
              <a:t> hj</a:t>
            </a:r>
            <a:r>
              <a:rPr lang="ru-RU" dirty="0"/>
              <a:t> каждого входа </a:t>
            </a:r>
            <a:r>
              <a:rPr lang="en-US" dirty="0"/>
              <a:t>Xj (</a:t>
            </a:r>
            <a:r>
              <a:rPr lang="ru-RU" dirty="0"/>
              <a:t>слова)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21301C-21A2-4F53-937D-48471B4590E2}"/>
              </a:ext>
            </a:extLst>
          </p:cNvPr>
          <p:cNvCxnSpPr/>
          <p:nvPr/>
        </p:nvCxnSpPr>
        <p:spPr>
          <a:xfrm>
            <a:off x="5603846" y="4253329"/>
            <a:ext cx="8640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B1DBF4A-31D8-4696-A841-111174ABD823}"/>
              </a:ext>
            </a:extLst>
          </p:cNvPr>
          <p:cNvSpPr txBox="1"/>
          <p:nvPr/>
        </p:nvSpPr>
        <p:spPr>
          <a:xfrm>
            <a:off x="6618914" y="6176963"/>
            <a:ext cx="5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Liza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D7DDBB-E85B-45B2-88AC-13D10E6B3AAE}"/>
              </a:ext>
            </a:extLst>
          </p:cNvPr>
          <p:cNvSpPr txBox="1"/>
          <p:nvPr/>
        </p:nvSpPr>
        <p:spPr>
          <a:xfrm>
            <a:off x="7652158" y="6176963"/>
            <a:ext cx="74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wants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98726-45DA-4557-873A-1A50C394F9C3}"/>
              </a:ext>
            </a:extLst>
          </p:cNvPr>
          <p:cNvSpPr txBox="1"/>
          <p:nvPr/>
        </p:nvSpPr>
        <p:spPr>
          <a:xfrm>
            <a:off x="8771109" y="6171240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AADDEA-D514-4B21-AF93-6C4A483A2FC0}"/>
              </a:ext>
            </a:extLst>
          </p:cNvPr>
          <p:cNvSpPr txBox="1"/>
          <p:nvPr/>
        </p:nvSpPr>
        <p:spPr>
          <a:xfrm>
            <a:off x="10803286" y="6154042"/>
            <a:ext cx="69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[EOS]</a:t>
            </a:r>
            <a:endParaRPr lang="ru-R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8151EB-8A30-448D-8541-025CCE0D4985}"/>
              </a:ext>
            </a:extLst>
          </p:cNvPr>
          <p:cNvCxnSpPr>
            <a:cxnSpLocks/>
          </p:cNvCxnSpPr>
          <p:nvPr/>
        </p:nvCxnSpPr>
        <p:spPr>
          <a:xfrm flipV="1">
            <a:off x="6625285" y="5890940"/>
            <a:ext cx="0" cy="360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A3E46C-9434-4104-9710-9BD9CA1188BE}"/>
              </a:ext>
            </a:extLst>
          </p:cNvPr>
          <p:cNvCxnSpPr>
            <a:cxnSpLocks/>
          </p:cNvCxnSpPr>
          <p:nvPr/>
        </p:nvCxnSpPr>
        <p:spPr>
          <a:xfrm flipV="1">
            <a:off x="7659927" y="5890939"/>
            <a:ext cx="0" cy="360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DCB7FE-5AC9-48CA-8BC4-9C72C7802442}"/>
              </a:ext>
            </a:extLst>
          </p:cNvPr>
          <p:cNvCxnSpPr>
            <a:cxnSpLocks/>
          </p:cNvCxnSpPr>
          <p:nvPr/>
        </p:nvCxnSpPr>
        <p:spPr>
          <a:xfrm flipV="1">
            <a:off x="8771109" y="5881442"/>
            <a:ext cx="0" cy="360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DF3DDA-6439-47E1-BA71-48A3DA24EECC}"/>
              </a:ext>
            </a:extLst>
          </p:cNvPr>
          <p:cNvCxnSpPr>
            <a:cxnSpLocks/>
          </p:cNvCxnSpPr>
          <p:nvPr/>
        </p:nvCxnSpPr>
        <p:spPr>
          <a:xfrm flipV="1">
            <a:off x="10819444" y="5881441"/>
            <a:ext cx="0" cy="360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2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3662-A497-43D2-96A2-3CD23C5C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Attention. </a:t>
            </a:r>
            <a:r>
              <a:rPr lang="ru-RU" dirty="0"/>
              <a:t>Кодирование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68DC-0F42-4818-8777-4FBD3F75C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602"/>
            <a:ext cx="4269996" cy="4351338"/>
          </a:xfrm>
        </p:spPr>
        <p:txBody>
          <a:bodyPr>
            <a:normAutofit/>
          </a:bodyPr>
          <a:lstStyle/>
          <a:p>
            <a:r>
              <a:rPr lang="en-US" sz="2200" dirty="0"/>
              <a:t>Bidirectional LSTM </a:t>
            </a:r>
            <a:r>
              <a:rPr lang="ru-RU" sz="2200" dirty="0"/>
              <a:t>в качестве кодировщика (пропускает последовательность в прямом и обратном направлении)</a:t>
            </a:r>
            <a:endParaRPr lang="en-US" sz="2200" dirty="0"/>
          </a:p>
          <a:p>
            <a:r>
              <a:rPr lang="ru-RU" sz="2200" dirty="0"/>
              <a:t>Следовательно, скрытое состояние для jᵗʰ входа hⱼ является конкатенацией jᵗʰ скрытых состояний прямой и обратной RNN</a:t>
            </a:r>
          </a:p>
          <a:p>
            <a:endParaRPr lang="ru-RU" sz="2200" dirty="0"/>
          </a:p>
          <a:p>
            <a:endParaRPr lang="ru-RU" sz="2200" dirty="0"/>
          </a:p>
        </p:txBody>
      </p:sp>
      <p:pic>
        <p:nvPicPr>
          <p:cNvPr id="8194" name="Picture 2" descr="https://cdn-images-1.medium.com/max/800/1*_hL6bQGbYGSJ4E-PgF4UfA.png">
            <a:extLst>
              <a:ext uri="{FF2B5EF4-FFF2-40B4-BE49-F238E27FC236}">
                <a16:creationId xmlns:a16="http://schemas.microsoft.com/office/drawing/2014/main" id="{591D3F5A-771A-4667-A2D5-F3E585587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253" y="1413164"/>
            <a:ext cx="7291747" cy="460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19C315-771D-42E3-9AD1-77FAD025EE9C}"/>
              </a:ext>
            </a:extLst>
          </p:cNvPr>
          <p:cNvSpPr txBox="1"/>
          <p:nvPr/>
        </p:nvSpPr>
        <p:spPr>
          <a:xfrm>
            <a:off x="6618914" y="6176963"/>
            <a:ext cx="5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Liza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83BF71-104A-4755-9FD1-D91385C103C7}"/>
              </a:ext>
            </a:extLst>
          </p:cNvPr>
          <p:cNvSpPr txBox="1"/>
          <p:nvPr/>
        </p:nvSpPr>
        <p:spPr>
          <a:xfrm>
            <a:off x="7652158" y="6176963"/>
            <a:ext cx="74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wants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92D3BC-F45A-4EB5-9EEF-6883CAA60DE7}"/>
              </a:ext>
            </a:extLst>
          </p:cNvPr>
          <p:cNvSpPr txBox="1"/>
          <p:nvPr/>
        </p:nvSpPr>
        <p:spPr>
          <a:xfrm>
            <a:off x="8771109" y="6171240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951323-6471-4DCC-8B91-2C8698F05B7D}"/>
              </a:ext>
            </a:extLst>
          </p:cNvPr>
          <p:cNvSpPr txBox="1"/>
          <p:nvPr/>
        </p:nvSpPr>
        <p:spPr>
          <a:xfrm>
            <a:off x="10803286" y="6154042"/>
            <a:ext cx="69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[EOS]</a:t>
            </a:r>
            <a:endParaRPr lang="ru-RU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860632-AA89-4C53-B92F-90DD934AA419}"/>
              </a:ext>
            </a:extLst>
          </p:cNvPr>
          <p:cNvCxnSpPr>
            <a:cxnSpLocks/>
          </p:cNvCxnSpPr>
          <p:nvPr/>
        </p:nvCxnSpPr>
        <p:spPr>
          <a:xfrm flipV="1">
            <a:off x="6767898" y="5793675"/>
            <a:ext cx="0" cy="360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4A50E2-726E-4D8A-BCDB-95913AA23934}"/>
              </a:ext>
            </a:extLst>
          </p:cNvPr>
          <p:cNvCxnSpPr>
            <a:cxnSpLocks/>
          </p:cNvCxnSpPr>
          <p:nvPr/>
        </p:nvCxnSpPr>
        <p:spPr>
          <a:xfrm flipV="1">
            <a:off x="7810929" y="5793675"/>
            <a:ext cx="0" cy="360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BC70BF-2AC5-4C94-98EC-7EFC6D8F6B68}"/>
              </a:ext>
            </a:extLst>
          </p:cNvPr>
          <p:cNvCxnSpPr>
            <a:cxnSpLocks/>
          </p:cNvCxnSpPr>
          <p:nvPr/>
        </p:nvCxnSpPr>
        <p:spPr>
          <a:xfrm flipV="1">
            <a:off x="8896944" y="5793675"/>
            <a:ext cx="0" cy="360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A804DB-4665-46BF-8BA7-E167EF04A4BF}"/>
              </a:ext>
            </a:extLst>
          </p:cNvPr>
          <p:cNvCxnSpPr>
            <a:cxnSpLocks/>
          </p:cNvCxnSpPr>
          <p:nvPr/>
        </p:nvCxnSpPr>
        <p:spPr>
          <a:xfrm flipV="1">
            <a:off x="10978835" y="5710756"/>
            <a:ext cx="0" cy="360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96" name="Picture 4" descr="https://cdn-images-1.medium.com/max/800/1*LGv3MMav0VIQL6ffZCKbJg.png">
            <a:extLst>
              <a:ext uri="{FF2B5EF4-FFF2-40B4-BE49-F238E27FC236}">
                <a16:creationId xmlns:a16="http://schemas.microsoft.com/office/drawing/2014/main" id="{FC8A0C49-BA3F-4969-A508-003C4F4EE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96" y="4737175"/>
            <a:ext cx="6455720" cy="142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81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3662-A497-43D2-96A2-3CD23C5C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Attention. </a:t>
            </a:r>
            <a:r>
              <a:rPr lang="ru-RU" dirty="0"/>
              <a:t>Вычисление </a:t>
            </a:r>
            <a:r>
              <a:rPr lang="en-US" dirty="0"/>
              <a:t>attention weights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68DC-0F42-4818-8777-4FBD3F75C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9602"/>
            <a:ext cx="4371363" cy="4351338"/>
          </a:xfrm>
        </p:spPr>
        <p:txBody>
          <a:bodyPr>
            <a:normAutofit/>
          </a:bodyPr>
          <a:lstStyle/>
          <a:p>
            <a:r>
              <a:rPr lang="ru-RU" sz="2200" dirty="0"/>
              <a:t>На каждом временном шаге t декодера количество внимания, которое должно быть уделено скрытому блоку кодера hⱼ, обозначается как αₜⱼ и рассчитывается как функция как hⱼ, так и предыдущего скрытого состояния декодера s</a:t>
            </a:r>
            <a:r>
              <a:rPr lang="en-US" sz="1400" dirty="0"/>
              <a:t>t-1</a:t>
            </a:r>
          </a:p>
          <a:p>
            <a:r>
              <a:rPr lang="ru-RU" sz="2200" dirty="0"/>
              <a:t>Функция </a:t>
            </a:r>
            <a:r>
              <a:rPr lang="en-US" sz="2200" dirty="0"/>
              <a:t>a </a:t>
            </a:r>
            <a:r>
              <a:rPr lang="ru-RU" sz="2200" dirty="0"/>
              <a:t>параметризуется полносвязным слоем с </a:t>
            </a:r>
            <a:r>
              <a:rPr lang="en-US" sz="2200" dirty="0"/>
              <a:t>softmax</a:t>
            </a:r>
            <a:endParaRPr lang="ru-RU" sz="2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9C315-771D-42E3-9AD1-77FAD025EE9C}"/>
              </a:ext>
            </a:extLst>
          </p:cNvPr>
          <p:cNvSpPr txBox="1"/>
          <p:nvPr/>
        </p:nvSpPr>
        <p:spPr>
          <a:xfrm>
            <a:off x="6618914" y="6176963"/>
            <a:ext cx="533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Liza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83BF71-104A-4755-9FD1-D91385C103C7}"/>
              </a:ext>
            </a:extLst>
          </p:cNvPr>
          <p:cNvSpPr txBox="1"/>
          <p:nvPr/>
        </p:nvSpPr>
        <p:spPr>
          <a:xfrm>
            <a:off x="7652158" y="6176963"/>
            <a:ext cx="74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wants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92D3BC-F45A-4EB5-9EEF-6883CAA60DE7}"/>
              </a:ext>
            </a:extLst>
          </p:cNvPr>
          <p:cNvSpPr txBox="1"/>
          <p:nvPr/>
        </p:nvSpPr>
        <p:spPr>
          <a:xfrm>
            <a:off x="8771109" y="6171240"/>
            <a:ext cx="38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951323-6471-4DCC-8B91-2C8698F05B7D}"/>
              </a:ext>
            </a:extLst>
          </p:cNvPr>
          <p:cNvSpPr txBox="1"/>
          <p:nvPr/>
        </p:nvSpPr>
        <p:spPr>
          <a:xfrm>
            <a:off x="10803286" y="6154042"/>
            <a:ext cx="69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[EOS]</a:t>
            </a:r>
            <a:endParaRPr lang="ru-RU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860632-AA89-4C53-B92F-90DD934AA419}"/>
              </a:ext>
            </a:extLst>
          </p:cNvPr>
          <p:cNvCxnSpPr>
            <a:cxnSpLocks/>
          </p:cNvCxnSpPr>
          <p:nvPr/>
        </p:nvCxnSpPr>
        <p:spPr>
          <a:xfrm flipV="1">
            <a:off x="6767898" y="5793675"/>
            <a:ext cx="0" cy="360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4A50E2-726E-4D8A-BCDB-95913AA23934}"/>
              </a:ext>
            </a:extLst>
          </p:cNvPr>
          <p:cNvCxnSpPr>
            <a:cxnSpLocks/>
          </p:cNvCxnSpPr>
          <p:nvPr/>
        </p:nvCxnSpPr>
        <p:spPr>
          <a:xfrm flipV="1">
            <a:off x="7810929" y="5793675"/>
            <a:ext cx="0" cy="360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BC70BF-2AC5-4C94-98EC-7EFC6D8F6B68}"/>
              </a:ext>
            </a:extLst>
          </p:cNvPr>
          <p:cNvCxnSpPr>
            <a:cxnSpLocks/>
          </p:cNvCxnSpPr>
          <p:nvPr/>
        </p:nvCxnSpPr>
        <p:spPr>
          <a:xfrm flipV="1">
            <a:off x="8896944" y="5793675"/>
            <a:ext cx="0" cy="360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A804DB-4665-46BF-8BA7-E167EF04A4BF}"/>
              </a:ext>
            </a:extLst>
          </p:cNvPr>
          <p:cNvCxnSpPr>
            <a:cxnSpLocks/>
          </p:cNvCxnSpPr>
          <p:nvPr/>
        </p:nvCxnSpPr>
        <p:spPr>
          <a:xfrm flipV="1">
            <a:off x="10978835" y="5710756"/>
            <a:ext cx="0" cy="3603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18" name="Picture 2" descr="https://cdn-images-1.medium.com/max/800/1*jiJmd9ako4eBBkEf0igTHA.png">
            <a:extLst>
              <a:ext uri="{FF2B5EF4-FFF2-40B4-BE49-F238E27FC236}">
                <a16:creationId xmlns:a16="http://schemas.microsoft.com/office/drawing/2014/main" id="{5235D247-DDF0-46DD-B268-0E4C6C37B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981" y="1559606"/>
            <a:ext cx="6641757" cy="419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cdn-images-1.medium.com/max/800/1*Ev07sqsnccaQ8o0TsjZMGg.png">
            <a:extLst>
              <a:ext uri="{FF2B5EF4-FFF2-40B4-BE49-F238E27FC236}">
                <a16:creationId xmlns:a16="http://schemas.microsoft.com/office/drawing/2014/main" id="{89AE0EEB-2087-4A46-B2FE-DBB4483BB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772" y="5006183"/>
            <a:ext cx="76200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543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3722</Words>
  <Application>Microsoft Office PowerPoint</Application>
  <PresentationFormat>Widescreen</PresentationFormat>
  <Paragraphs>295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Lucida Grande</vt:lpstr>
      <vt:lpstr>medium-content-title-font</vt:lpstr>
      <vt:lpstr>Office Theme</vt:lpstr>
      <vt:lpstr>Attention и Transformer</vt:lpstr>
      <vt:lpstr>Seq2Seq модели в NLP </vt:lpstr>
      <vt:lpstr>Seq2Seq: Архитектура encoder-decoder</vt:lpstr>
      <vt:lpstr>Encoder-decoder в задаче перевода</vt:lpstr>
      <vt:lpstr>Механизм внимания (Attention)</vt:lpstr>
      <vt:lpstr>Attention</vt:lpstr>
      <vt:lpstr>Attention</vt:lpstr>
      <vt:lpstr>Attention. Кодирование</vt:lpstr>
      <vt:lpstr>Attention. Вычисление attention weights</vt:lpstr>
      <vt:lpstr>Attention. Вычисление вектора контекста</vt:lpstr>
      <vt:lpstr>Attention. Декодирование</vt:lpstr>
      <vt:lpstr>Transformer</vt:lpstr>
      <vt:lpstr>Bert. Information flow</vt:lpstr>
      <vt:lpstr>Bert. From words to vectors</vt:lpstr>
      <vt:lpstr>Bert. From words to vectors</vt:lpstr>
      <vt:lpstr>Bert. From words to vectors</vt:lpstr>
      <vt:lpstr>Bert. Positional Encoding</vt:lpstr>
      <vt:lpstr>Bert. Positional Encoding</vt:lpstr>
      <vt:lpstr>Bert. Encoder block</vt:lpstr>
      <vt:lpstr>Bert. Multi-head attention</vt:lpstr>
      <vt:lpstr>Bert. Scaled dot-product attention</vt:lpstr>
      <vt:lpstr>Bert. Scaled dot-product attention</vt:lpstr>
      <vt:lpstr>Bert. Давайте еще разбираться!</vt:lpstr>
      <vt:lpstr>Bert. Давайте еще разбираться!</vt:lpstr>
      <vt:lpstr>Bert. Давайте еще разбираться! Пример 1</vt:lpstr>
      <vt:lpstr>Bert. Давайте еще разбираться! Пример 2</vt:lpstr>
      <vt:lpstr>Bert. Давайте еще разбираться! Пример 2</vt:lpstr>
      <vt:lpstr>Bert. Position-wise Feed-Forward Network</vt:lpstr>
      <vt:lpstr>Bert. Dropout, Add &amp; Norm</vt:lpstr>
      <vt:lpstr>Bert. Pre-training. Mask Language Modeling</vt:lpstr>
      <vt:lpstr>Bert. Pre-training. Mask Language Modeling</vt:lpstr>
      <vt:lpstr>Bert. Pre-training. Next sentence prediction</vt:lpstr>
      <vt:lpstr>Bert. Loss, Fine-tuning, метрики качества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Abdurakipov, Sergey</dc:creator>
  <cp:lastModifiedBy>Abdurakipov, Sergey</cp:lastModifiedBy>
  <cp:revision>264</cp:revision>
  <dcterms:created xsi:type="dcterms:W3CDTF">2019-04-19T18:31:58Z</dcterms:created>
  <dcterms:modified xsi:type="dcterms:W3CDTF">2019-07-04T19:35:44Z</dcterms:modified>
</cp:coreProperties>
</file>