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31"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A58BC8-6139-4317-A03D-DC096A07E40A}">
          <p14:sldIdLst>
            <p14:sldId id="33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64DC7B-83DF-E8B7-C262-BF54ADE27A2B}" name="Hernandez, Maybel" initials="HM" userId="S::maybelhernandez@my.unt.edu::32b0c64a-7530-4d00-b5d2-64e5bca0ee4a" providerId="AD"/>
  <p188:author id="{F8B3ECA2-DBC8-AB93-FACE-2398788853FD}" name="Gurunathan, Deepeka" initials="GD" userId="S::deepekagurunathan@my.unt.edu::355045a6-d952-4261-b446-ea5a49fbc57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9DF4E-04AC-B7DD-9118-51B0190DFD5B}" v="50" dt="2024-10-11T21:53:53.655"/>
    <p1510:client id="{0E3F14EC-0E3E-6A17-52D9-C2D9A9B00AA0}" v="6163" dt="2024-10-10T17:43:09.157"/>
    <p1510:client id="{1B2D08D2-F7ED-1589-05C8-314D8168E110}" v="192" dt="2024-10-11T20:05:45.495"/>
    <p1510:client id="{2A4BA29D-A43B-1220-7BA8-903AA263A5A4}" v="1" dt="2024-10-10T22:39:41.991"/>
    <p1510:client id="{460FEC3E-3970-7CD7-3DF9-8638C56BAF5B}" v="1161" dt="2024-10-10T18:39:56.062"/>
    <p1510:client id="{5FE021AF-AE92-309C-EBD2-ED52F097D8A7}" v="20" dt="2024-10-11T21:09:57.890"/>
    <p1510:client id="{632170D4-A612-892E-7AFC-E436DA1779B4}" v="9" dt="2024-10-10T13:28:39.128"/>
    <p1510:client id="{713BCA8B-0C1F-6CD9-140A-11DF6240E240}" v="58" dt="2024-10-11T23:12:18.522"/>
    <p1510:client id="{72E0CDA3-E0F0-1EEA-0665-2551B46B84FD}" v="285" dt="2024-10-11T22:14:44.331"/>
    <p1510:client id="{8C4CAEDA-B965-16E0-A149-6061EFB0C02F}" v="111" dt="2024-10-11T19:27:32.737"/>
    <p1510:client id="{9CFE280D-D203-2E0B-3919-57A238DD6539}" v="10" dt="2024-10-10T23:58:46.362"/>
    <p1510:client id="{F1E92DD2-0CCD-181C-491D-A21A6D4ABEBD}" v="554" dt="2024-10-11T20:49:12.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2C22C-69E5-4DA9-86E5-854E919C6D57}" type="datetimeFigureOut">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13FF3D-0F44-4F13-85A3-83BB96FC75D1}" type="slidenum">
              <a:t>‹#›</a:t>
            </a:fld>
            <a:endParaRPr lang="en-US"/>
          </a:p>
        </p:txBody>
      </p:sp>
    </p:spTree>
    <p:extLst>
      <p:ext uri="{BB962C8B-B14F-4D97-AF65-F5344CB8AC3E}">
        <p14:creationId xmlns:p14="http://schemas.microsoft.com/office/powerpoint/2010/main" val="2957913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67540E-7209-457B-9A3D-1C6234C03AA7}" type="slidenum">
              <a:rPr lang="en-US" smtClean="0"/>
              <a:t>2</a:t>
            </a:fld>
            <a:endParaRPr lang="en-US"/>
          </a:p>
        </p:txBody>
      </p:sp>
    </p:spTree>
    <p:extLst>
      <p:ext uri="{BB962C8B-B14F-4D97-AF65-F5344CB8AC3E}">
        <p14:creationId xmlns:p14="http://schemas.microsoft.com/office/powerpoint/2010/main" val="149808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F3538-28FA-C429-2527-B6B3F5C7D9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A3DC3F-466F-ADC7-775A-CD5CB9513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12308E-3198-D54A-2F03-1E34927E15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D2674E-F559-81CE-9501-3C8D97125592}"/>
              </a:ext>
            </a:extLst>
          </p:cNvPr>
          <p:cNvSpPr>
            <a:spLocks noGrp="1"/>
          </p:cNvSpPr>
          <p:nvPr>
            <p:ph type="sldNum" sz="quarter" idx="5"/>
          </p:nvPr>
        </p:nvSpPr>
        <p:spPr/>
        <p:txBody>
          <a:bodyPr/>
          <a:lstStyle/>
          <a:p>
            <a:fld id="{4167540E-7209-457B-9A3D-1C6234C03AA7}" type="slidenum">
              <a:rPr lang="en-US" smtClean="0"/>
              <a:t>4</a:t>
            </a:fld>
            <a:endParaRPr lang="en-US"/>
          </a:p>
        </p:txBody>
      </p:sp>
    </p:spTree>
    <p:extLst>
      <p:ext uri="{BB962C8B-B14F-4D97-AF65-F5344CB8AC3E}">
        <p14:creationId xmlns:p14="http://schemas.microsoft.com/office/powerpoint/2010/main" val="142770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67540E-7209-457B-9A3D-1C6234C03AA7}" type="slidenum">
              <a:rPr lang="en-US" smtClean="0"/>
              <a:t>5</a:t>
            </a:fld>
            <a:endParaRPr lang="en-US"/>
          </a:p>
        </p:txBody>
      </p:sp>
    </p:spTree>
    <p:extLst>
      <p:ext uri="{BB962C8B-B14F-4D97-AF65-F5344CB8AC3E}">
        <p14:creationId xmlns:p14="http://schemas.microsoft.com/office/powerpoint/2010/main" val="729088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67540E-7209-457B-9A3D-1C6234C03AA7}" type="slidenum">
              <a:rPr lang="en-US" smtClean="0"/>
              <a:t>8</a:t>
            </a:fld>
            <a:endParaRPr lang="en-US"/>
          </a:p>
        </p:txBody>
      </p:sp>
    </p:spTree>
    <p:extLst>
      <p:ext uri="{BB962C8B-B14F-4D97-AF65-F5344CB8AC3E}">
        <p14:creationId xmlns:p14="http://schemas.microsoft.com/office/powerpoint/2010/main" val="3404820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67540E-7209-457B-9A3D-1C6234C03AA7}" type="slidenum">
              <a:rPr lang="en-US" smtClean="0"/>
              <a:t>9</a:t>
            </a:fld>
            <a:endParaRPr lang="en-US"/>
          </a:p>
        </p:txBody>
      </p:sp>
    </p:spTree>
    <p:extLst>
      <p:ext uri="{BB962C8B-B14F-4D97-AF65-F5344CB8AC3E}">
        <p14:creationId xmlns:p14="http://schemas.microsoft.com/office/powerpoint/2010/main" val="415171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10/11/2024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392256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10/11/2024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704165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10/11/2024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6820425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10/11/2024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481160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10/11/2024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037517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10/11/2024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696143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10/11/2024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981349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10/11/2024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372414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10/11/2024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9729198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10/11/2024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285799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10/11/2024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0901161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10/11/2024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29389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inance.yahoo.com/looku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finviz.com/" TargetMode="External"/><Relationship Id="rId4" Type="http://schemas.openxmlformats.org/officeDocument/2006/relationships/hyperlink" Target="https://finance.yahoo.com/quote/TSL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9964-7F9F-21C6-A759-1C494A5D6856}"/>
              </a:ext>
            </a:extLst>
          </p:cNvPr>
          <p:cNvSpPr>
            <a:spLocks noGrp="1"/>
          </p:cNvSpPr>
          <p:nvPr>
            <p:ph type="ctrTitle"/>
          </p:nvPr>
        </p:nvSpPr>
        <p:spPr>
          <a:xfrm>
            <a:off x="883920" y="1690151"/>
            <a:ext cx="10497624" cy="2008164"/>
          </a:xfrm>
        </p:spPr>
        <p:txBody>
          <a:bodyPr vert="horz" lIns="91440" tIns="45720" rIns="91440" bIns="45720" rtlCol="0" anchor="t">
            <a:noAutofit/>
          </a:bodyPr>
          <a:lstStyle/>
          <a:p>
            <a:r>
              <a:rPr lang="en-US" sz="6600">
                <a:latin typeface="Calibri"/>
                <a:cs typeface="Calibri"/>
              </a:rPr>
              <a:t>Real-Time News Impact on Financial Markets</a:t>
            </a:r>
          </a:p>
        </p:txBody>
      </p:sp>
      <p:sp>
        <p:nvSpPr>
          <p:cNvPr id="3" name="Subtitle 2">
            <a:extLst>
              <a:ext uri="{FF2B5EF4-FFF2-40B4-BE49-F238E27FC236}">
                <a16:creationId xmlns:a16="http://schemas.microsoft.com/office/drawing/2014/main" id="{B1D6787F-C115-64F2-DAAF-4A48112C79E9}"/>
              </a:ext>
            </a:extLst>
          </p:cNvPr>
          <p:cNvSpPr>
            <a:spLocks noGrp="1"/>
          </p:cNvSpPr>
          <p:nvPr>
            <p:ph type="subTitle" idx="1"/>
          </p:nvPr>
        </p:nvSpPr>
        <p:spPr>
          <a:xfrm>
            <a:off x="700649" y="3702856"/>
            <a:ext cx="10693449" cy="1240463"/>
          </a:xfrm>
        </p:spPr>
        <p:txBody>
          <a:bodyPr vert="horz" lIns="91440" tIns="45720" rIns="91440" bIns="45720" rtlCol="0" anchor="t">
            <a:noAutofit/>
          </a:bodyPr>
          <a:lstStyle/>
          <a:p>
            <a:pPr>
              <a:lnSpc>
                <a:spcPct val="150000"/>
              </a:lnSpc>
            </a:pPr>
            <a:r>
              <a:rPr lang="en-US" sz="1200" dirty="0">
                <a:solidFill>
                  <a:schemeClr val="tx1"/>
                </a:solidFill>
                <a:latin typeface="Calibri"/>
                <a:cs typeface="Arial"/>
              </a:rPr>
              <a:t> Team Project By</a:t>
            </a:r>
            <a:endParaRPr lang="en-US" dirty="0">
              <a:solidFill>
                <a:schemeClr val="tx1"/>
              </a:solidFill>
              <a:cs typeface="Calibri"/>
            </a:endParaRPr>
          </a:p>
          <a:p>
            <a:pPr rtl="0" fontAlgn="base">
              <a:lnSpc>
                <a:spcPct val="100000"/>
              </a:lnSpc>
              <a:spcBef>
                <a:spcPts val="200"/>
              </a:spcBef>
            </a:pPr>
            <a:r>
              <a:rPr lang="en-US" sz="1200" i="0" u="none" strike="noStrike" err="1">
                <a:solidFill>
                  <a:schemeClr val="tx1"/>
                </a:solidFill>
                <a:effectLst/>
                <a:latin typeface="Calibri"/>
                <a:cs typeface="Calibri"/>
              </a:rPr>
              <a:t>Deepeka</a:t>
            </a:r>
            <a:r>
              <a:rPr lang="en-US" sz="1200" i="0" u="none" strike="noStrike" dirty="0">
                <a:solidFill>
                  <a:schemeClr val="tx1"/>
                </a:solidFill>
                <a:effectLst/>
                <a:latin typeface="Calibri"/>
                <a:cs typeface="Calibri"/>
              </a:rPr>
              <a:t> Gurunathan-11808448</a:t>
            </a:r>
            <a:r>
              <a:rPr lang="en-US" sz="1200" i="0" dirty="0">
                <a:solidFill>
                  <a:schemeClr val="tx1"/>
                </a:solidFill>
                <a:effectLst/>
                <a:latin typeface="Calibri"/>
                <a:cs typeface="Calibri"/>
              </a:rPr>
              <a:t>​</a:t>
            </a:r>
          </a:p>
          <a:p>
            <a:pPr fontAlgn="base">
              <a:lnSpc>
                <a:spcPct val="100000"/>
              </a:lnSpc>
              <a:spcBef>
                <a:spcPts val="200"/>
              </a:spcBef>
            </a:pPr>
            <a:r>
              <a:rPr lang="en-US" sz="1200" i="0" u="none" strike="noStrike" dirty="0">
                <a:solidFill>
                  <a:schemeClr val="tx1"/>
                </a:solidFill>
                <a:effectLst/>
                <a:latin typeface="Calibri"/>
                <a:cs typeface="Calibri"/>
              </a:rPr>
              <a:t>Maybel Hernández-11648993</a:t>
            </a:r>
            <a:r>
              <a:rPr lang="en-US" sz="1200" i="0" dirty="0">
                <a:solidFill>
                  <a:schemeClr val="tx1"/>
                </a:solidFill>
                <a:effectLst/>
                <a:latin typeface="Calibri"/>
                <a:cs typeface="Calibri"/>
              </a:rPr>
              <a:t>​</a:t>
            </a:r>
            <a:endParaRPr lang="en-US" sz="1200" dirty="0">
              <a:solidFill>
                <a:schemeClr val="tx1"/>
              </a:solidFill>
              <a:latin typeface="Calibri"/>
              <a:cs typeface="Calibri"/>
            </a:endParaRPr>
          </a:p>
          <a:p>
            <a:pPr>
              <a:lnSpc>
                <a:spcPct val="100000"/>
              </a:lnSpc>
              <a:spcBef>
                <a:spcPts val="200"/>
              </a:spcBef>
            </a:pPr>
            <a:r>
              <a:rPr lang="en-US" sz="1200" i="0" u="none" strike="noStrike" dirty="0">
                <a:solidFill>
                  <a:schemeClr val="tx1"/>
                </a:solidFill>
                <a:effectLst/>
                <a:latin typeface="Calibri"/>
                <a:cs typeface="Calibri"/>
              </a:rPr>
              <a:t>Srija Gouda-11704883</a:t>
            </a:r>
            <a:r>
              <a:rPr lang="en-US" sz="1200" i="0" dirty="0">
                <a:solidFill>
                  <a:schemeClr val="tx1"/>
                </a:solidFill>
                <a:effectLst/>
                <a:latin typeface="Calibri"/>
                <a:cs typeface="Calibri"/>
              </a:rPr>
              <a:t>​</a:t>
            </a:r>
            <a:endParaRPr lang="en-US" dirty="0">
              <a:solidFill>
                <a:schemeClr val="tx1"/>
              </a:solidFill>
              <a:cs typeface="Calibri"/>
            </a:endParaRPr>
          </a:p>
          <a:p>
            <a:pPr rtl="0" fontAlgn="base">
              <a:lnSpc>
                <a:spcPct val="100000"/>
              </a:lnSpc>
              <a:spcBef>
                <a:spcPts val="200"/>
              </a:spcBef>
            </a:pPr>
            <a:r>
              <a:rPr lang="en-US" sz="1200" i="0" u="none" strike="noStrike" dirty="0">
                <a:solidFill>
                  <a:schemeClr val="tx1"/>
                </a:solidFill>
                <a:effectLst/>
                <a:latin typeface="Calibri"/>
                <a:cs typeface="Calibri"/>
              </a:rPr>
              <a:t>Surya Bhargav Yamarthi-11666310</a:t>
            </a:r>
            <a:r>
              <a:rPr lang="en-US" sz="1200" i="0" dirty="0">
                <a:solidFill>
                  <a:schemeClr val="tx1"/>
                </a:solidFill>
                <a:effectLst/>
                <a:latin typeface="Calibri"/>
                <a:cs typeface="Calibri"/>
              </a:rPr>
              <a:t>​</a:t>
            </a:r>
          </a:p>
          <a:p>
            <a:pPr>
              <a:lnSpc>
                <a:spcPct val="150000"/>
              </a:lnSpc>
            </a:pPr>
            <a:endParaRPr lang="en-US" sz="1200">
              <a:ea typeface="Calibri"/>
              <a:cs typeface="Calibri"/>
            </a:endParaRPr>
          </a:p>
        </p:txBody>
      </p:sp>
      <p:sp>
        <p:nvSpPr>
          <p:cNvPr id="4" name="Slide Number Placeholder 3">
            <a:extLst>
              <a:ext uri="{FF2B5EF4-FFF2-40B4-BE49-F238E27FC236}">
                <a16:creationId xmlns:a16="http://schemas.microsoft.com/office/drawing/2014/main" id="{F5950847-94E5-5C8E-37C5-2BE34FFDCB92}"/>
              </a:ext>
            </a:extLst>
          </p:cNvPr>
          <p:cNvSpPr>
            <a:spLocks noGrp="1"/>
          </p:cNvSpPr>
          <p:nvPr>
            <p:ph type="sldNum" sz="quarter" idx="12"/>
          </p:nvPr>
        </p:nvSpPr>
        <p:spPr/>
        <p:txBody>
          <a:bodyPr/>
          <a:lstStyle/>
          <a:p>
            <a:fld id="{35747434-7036-48DB-A148-6B3D8EE75CDA}" type="slidenum">
              <a:rPr lang="en-US" smtClean="0"/>
              <a:t>1</a:t>
            </a:fld>
            <a:endParaRPr lang="en-US"/>
          </a:p>
        </p:txBody>
      </p:sp>
      <p:sp>
        <p:nvSpPr>
          <p:cNvPr id="6" name="Subtitle 2">
            <a:extLst>
              <a:ext uri="{FF2B5EF4-FFF2-40B4-BE49-F238E27FC236}">
                <a16:creationId xmlns:a16="http://schemas.microsoft.com/office/drawing/2014/main" id="{C5D91047-9F4D-3D83-0E94-5477387D623B}"/>
              </a:ext>
            </a:extLst>
          </p:cNvPr>
          <p:cNvSpPr txBox="1">
            <a:spLocks/>
          </p:cNvSpPr>
          <p:nvPr/>
        </p:nvSpPr>
        <p:spPr>
          <a:xfrm>
            <a:off x="3565769" y="6049816"/>
            <a:ext cx="5132754" cy="66281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Clr>
                <a:schemeClr val="tx2">
                  <a:lumMod val="75000"/>
                  <a:lumOff val="25000"/>
                </a:schemeClr>
              </a:buClr>
              <a:buFont typeface="Arial" panose="020B06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Clr>
                <a:schemeClr val="tx2">
                  <a:lumMod val="75000"/>
                  <a:lumOff val="25000"/>
                </a:schemeClr>
              </a:buClr>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sz="1400" b="1" i="1">
                <a:latin typeface="Calibri"/>
                <a:cs typeface="Arial"/>
              </a:rPr>
              <a:t>ADTA 5240 - Harvesting, Storing and Retrieving Data</a:t>
            </a:r>
            <a:br>
              <a:rPr lang="en-US" sz="1400" b="1" i="1">
                <a:latin typeface="Calibri"/>
                <a:cs typeface="Arial"/>
              </a:rPr>
            </a:br>
            <a:r>
              <a:rPr lang="en-US" sz="1400" b="1" i="1">
                <a:ea typeface="+mn-lt"/>
                <a:cs typeface="+mn-lt"/>
              </a:rPr>
              <a:t>Department of Advanced Data Analytics, University of North Texas</a:t>
            </a:r>
            <a:endParaRPr lang="en-US" sz="1400" b="1" i="1">
              <a:latin typeface="Calibri"/>
              <a:ea typeface="Calibri"/>
              <a:cs typeface="Calibri"/>
            </a:endParaRPr>
          </a:p>
        </p:txBody>
      </p:sp>
    </p:spTree>
    <p:extLst>
      <p:ext uri="{BB962C8B-B14F-4D97-AF65-F5344CB8AC3E}">
        <p14:creationId xmlns:p14="http://schemas.microsoft.com/office/powerpoint/2010/main" val="2486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176C61-BEB6-9B78-78DB-2054A33342E2}"/>
              </a:ext>
            </a:extLst>
          </p:cNvPr>
          <p:cNvSpPr>
            <a:spLocks noGrp="1"/>
          </p:cNvSpPr>
          <p:nvPr>
            <p:ph type="sldNum" sz="quarter" idx="12"/>
          </p:nvPr>
        </p:nvSpPr>
        <p:spPr/>
        <p:txBody>
          <a:bodyPr/>
          <a:lstStyle/>
          <a:p>
            <a:fld id="{35747434-7036-48DB-A148-6B3D8EE75CDA}" type="slidenum">
              <a:rPr lang="en-US" smtClean="0"/>
              <a:t>10</a:t>
            </a:fld>
            <a:endParaRPr lang="en-US"/>
          </a:p>
        </p:txBody>
      </p:sp>
      <p:pic>
        <p:nvPicPr>
          <p:cNvPr id="2" name="Picture 1" descr="A screenshot of a computer&#10;&#10;Description automatically generated">
            <a:extLst>
              <a:ext uri="{FF2B5EF4-FFF2-40B4-BE49-F238E27FC236}">
                <a16:creationId xmlns:a16="http://schemas.microsoft.com/office/drawing/2014/main" id="{5779428D-3839-ED04-F9D5-0F552F699BCF}"/>
              </a:ext>
            </a:extLst>
          </p:cNvPr>
          <p:cNvPicPr>
            <a:picLocks noChangeAspect="1"/>
          </p:cNvPicPr>
          <p:nvPr/>
        </p:nvPicPr>
        <p:blipFill>
          <a:blip r:embed="rId2"/>
          <a:stretch>
            <a:fillRect/>
          </a:stretch>
        </p:blipFill>
        <p:spPr>
          <a:xfrm>
            <a:off x="277090" y="1979904"/>
            <a:ext cx="7885815" cy="3207180"/>
          </a:xfrm>
          <a:prstGeom prst="rect">
            <a:avLst/>
          </a:prstGeom>
        </p:spPr>
      </p:pic>
      <p:sp>
        <p:nvSpPr>
          <p:cNvPr id="7" name="TextBox 6">
            <a:extLst>
              <a:ext uri="{FF2B5EF4-FFF2-40B4-BE49-F238E27FC236}">
                <a16:creationId xmlns:a16="http://schemas.microsoft.com/office/drawing/2014/main" id="{80E7230B-06E0-5FB3-10B8-8D737DAEE5FF}"/>
              </a:ext>
            </a:extLst>
          </p:cNvPr>
          <p:cNvSpPr txBox="1"/>
          <p:nvPr/>
        </p:nvSpPr>
        <p:spPr>
          <a:xfrm>
            <a:off x="260359" y="5382964"/>
            <a:ext cx="7914545" cy="276999"/>
          </a:xfrm>
          <a:prstGeom prst="rect">
            <a:avLst/>
          </a:prstGeom>
          <a:noFill/>
        </p:spPr>
        <p:txBody>
          <a:bodyPr wrap="square" lIns="91440" tIns="45720" rIns="91440" bIns="45720" anchor="t">
            <a:spAutoFit/>
          </a:bodyPr>
          <a:lstStyle/>
          <a:p>
            <a:pPr algn="ctr"/>
            <a:r>
              <a:rPr lang="en-US" sz="1200" b="1" i="1" dirty="0"/>
              <a:t>Fig 8-represents the snippet of the source code to harvest the real-time stock data as part of stream processing. </a:t>
            </a:r>
            <a:endParaRPr lang="en-US" dirty="0">
              <a:cs typeface="Calibri"/>
            </a:endParaRPr>
          </a:p>
        </p:txBody>
      </p:sp>
      <p:sp>
        <p:nvSpPr>
          <p:cNvPr id="9" name="TextBox 8">
            <a:extLst>
              <a:ext uri="{FF2B5EF4-FFF2-40B4-BE49-F238E27FC236}">
                <a16:creationId xmlns:a16="http://schemas.microsoft.com/office/drawing/2014/main" id="{DEEC6443-CB9F-6A25-7A60-F9B10D680BBB}"/>
              </a:ext>
            </a:extLst>
          </p:cNvPr>
          <p:cNvSpPr txBox="1"/>
          <p:nvPr/>
        </p:nvSpPr>
        <p:spPr>
          <a:xfrm>
            <a:off x="8388350" y="1979904"/>
            <a:ext cx="3655868" cy="3539430"/>
          </a:xfrm>
          <a:prstGeom prst="rect">
            <a:avLst/>
          </a:prstGeom>
          <a:noFill/>
        </p:spPr>
        <p:txBody>
          <a:bodyPr wrap="square">
            <a:spAutoFit/>
          </a:bodyPr>
          <a:lstStyle/>
          <a:p>
            <a:pPr marL="0" indent="0">
              <a:buNone/>
            </a:pPr>
            <a:r>
              <a:rPr lang="en-US" sz="1400" b="1">
                <a:ea typeface="Calibri"/>
                <a:cs typeface="Calibri"/>
              </a:rPr>
              <a:t>Observations:</a:t>
            </a:r>
          </a:p>
          <a:p>
            <a:pPr marL="0" indent="0">
              <a:buNone/>
            </a:pPr>
            <a:endParaRPr lang="en-US" sz="1400">
              <a:ea typeface="Calibri"/>
              <a:cs typeface="Calibri"/>
            </a:endParaRPr>
          </a:p>
          <a:p>
            <a:pPr marL="285750" indent="-285750">
              <a:buFont typeface="Wingdings" panose="05000000000000000000" pitchFamily="2" charset="2"/>
              <a:buChar char="§"/>
            </a:pPr>
            <a:r>
              <a:rPr lang="en-US" sz="1400">
                <a:ea typeface="Calibri"/>
                <a:cs typeface="Calibri"/>
              </a:rPr>
              <a:t>No null values present.</a:t>
            </a:r>
          </a:p>
          <a:p>
            <a:pPr marL="285750" indent="-285750">
              <a:buFont typeface="Wingdings" panose="05000000000000000000" pitchFamily="2" charset="2"/>
              <a:buChar char="§"/>
            </a:pPr>
            <a:r>
              <a:rPr lang="en-US" sz="1400">
                <a:ea typeface="Calibri"/>
                <a:cs typeface="Calibri"/>
              </a:rPr>
              <a:t>No datatype mismatch.</a:t>
            </a:r>
          </a:p>
          <a:p>
            <a:pPr marL="285750" indent="-285750">
              <a:buFont typeface="Wingdings" panose="05000000000000000000" pitchFamily="2" charset="2"/>
              <a:buChar char="§"/>
            </a:pPr>
            <a:r>
              <a:rPr lang="en-US" sz="1400">
                <a:ea typeface="Calibri"/>
                <a:cs typeface="Calibri"/>
              </a:rPr>
              <a:t>No outliers present.</a:t>
            </a:r>
          </a:p>
          <a:p>
            <a:pPr marL="285750" indent="-285750">
              <a:buFont typeface="Wingdings" panose="05000000000000000000" pitchFamily="2" charset="2"/>
              <a:buChar char="§"/>
            </a:pPr>
            <a:r>
              <a:rPr lang="en-US" sz="1400">
                <a:ea typeface="Calibri"/>
                <a:cs typeface="Calibri"/>
              </a:rPr>
              <a:t>Date and timestamp is found together.</a:t>
            </a:r>
          </a:p>
          <a:p>
            <a:pPr marL="0" indent="0">
              <a:buNone/>
            </a:pPr>
            <a:endParaRPr lang="en-US" sz="1400">
              <a:ea typeface="Calibri"/>
              <a:cs typeface="Calibri"/>
            </a:endParaRPr>
          </a:p>
          <a:p>
            <a:pPr marL="0" indent="0">
              <a:buNone/>
            </a:pPr>
            <a:r>
              <a:rPr lang="en-US" sz="1400" b="1">
                <a:ea typeface="Calibri"/>
                <a:cs typeface="Calibri"/>
              </a:rPr>
              <a:t>Steps Taken:</a:t>
            </a:r>
          </a:p>
          <a:p>
            <a:pPr marL="0" indent="0">
              <a:buNone/>
            </a:pPr>
            <a:endParaRPr lang="en-US" sz="1400">
              <a:ea typeface="Calibri"/>
              <a:cs typeface="Calibri"/>
            </a:endParaRPr>
          </a:p>
          <a:p>
            <a:pPr marL="342900" indent="-342900">
              <a:buFont typeface="+mj-lt"/>
              <a:buAutoNum type="arabicPeriod"/>
            </a:pPr>
            <a:r>
              <a:rPr lang="en-US" sz="1400">
                <a:ea typeface="Calibri"/>
                <a:cs typeface="Calibri"/>
              </a:rPr>
              <a:t>Rounded decimal values to two places for open, high, low, and close prices to maintain data consistency. </a:t>
            </a:r>
          </a:p>
          <a:p>
            <a:pPr marL="342900" indent="-342900">
              <a:buFont typeface="+mj-lt"/>
              <a:buAutoNum type="arabicPeriod"/>
            </a:pPr>
            <a:r>
              <a:rPr lang="en-US" sz="1400">
                <a:ea typeface="Calibri"/>
                <a:cs typeface="Calibri"/>
              </a:rPr>
              <a:t>Created a new column named timestamp and extracted the timestamp values to the new column.</a:t>
            </a:r>
          </a:p>
          <a:p>
            <a:pPr marL="342900" indent="-342900">
              <a:buAutoNum type="arabicPeriod"/>
            </a:pPr>
            <a:endParaRPr lang="en-US" sz="1400">
              <a:ea typeface="Calibri"/>
              <a:cs typeface="Calibri"/>
            </a:endParaRPr>
          </a:p>
        </p:txBody>
      </p:sp>
      <p:sp>
        <p:nvSpPr>
          <p:cNvPr id="11" name="TextBox 10">
            <a:extLst>
              <a:ext uri="{FF2B5EF4-FFF2-40B4-BE49-F238E27FC236}">
                <a16:creationId xmlns:a16="http://schemas.microsoft.com/office/drawing/2014/main" id="{749E8B3F-BF6B-E7E7-CF47-38EE6167E3A4}"/>
              </a:ext>
            </a:extLst>
          </p:cNvPr>
          <p:cNvSpPr txBox="1"/>
          <p:nvPr/>
        </p:nvSpPr>
        <p:spPr>
          <a:xfrm>
            <a:off x="277090" y="906149"/>
            <a:ext cx="11260149" cy="307777"/>
          </a:xfrm>
          <a:prstGeom prst="rect">
            <a:avLst/>
          </a:prstGeom>
          <a:noFill/>
        </p:spPr>
        <p:txBody>
          <a:bodyPr wrap="square">
            <a:spAutoFit/>
          </a:bodyPr>
          <a:lstStyle/>
          <a:p>
            <a:pPr marL="0" indent="0">
              <a:buNone/>
            </a:pPr>
            <a:r>
              <a:rPr lang="en-US" sz="1400" b="1">
                <a:ea typeface="Calibri"/>
                <a:cs typeface="Calibri"/>
              </a:rPr>
              <a:t>Streaming data source: Real-time Sentiment_news.csv is explored for data cleaning purposes. </a:t>
            </a:r>
          </a:p>
        </p:txBody>
      </p:sp>
    </p:spTree>
    <p:extLst>
      <p:ext uri="{BB962C8B-B14F-4D97-AF65-F5344CB8AC3E}">
        <p14:creationId xmlns:p14="http://schemas.microsoft.com/office/powerpoint/2010/main" val="121719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A239-BED6-D468-5CA1-AE28CA6E045A}"/>
              </a:ext>
            </a:extLst>
          </p:cNvPr>
          <p:cNvSpPr>
            <a:spLocks noGrp="1"/>
          </p:cNvSpPr>
          <p:nvPr>
            <p:ph type="title"/>
          </p:nvPr>
        </p:nvSpPr>
        <p:spPr>
          <a:xfrm>
            <a:off x="5349240" y="365126"/>
            <a:ext cx="1808935" cy="586220"/>
          </a:xfrm>
        </p:spPr>
        <p:txBody>
          <a:bodyPr>
            <a:normAutofit/>
          </a:bodyPr>
          <a:lstStyle/>
          <a:p>
            <a:r>
              <a:rPr lang="en-US" sz="2400" b="1" dirty="0">
                <a:latin typeface="+mn-lt"/>
                <a:ea typeface="+mj-lt"/>
                <a:cs typeface="+mj-lt"/>
              </a:rPr>
              <a:t>Storage</a:t>
            </a:r>
            <a:endParaRPr lang="en-US" sz="2400" b="1" dirty="0">
              <a:latin typeface="+mn-lt"/>
              <a:cs typeface="Calibri"/>
            </a:endParaRPr>
          </a:p>
        </p:txBody>
      </p:sp>
      <p:sp>
        <p:nvSpPr>
          <p:cNvPr id="4" name="Slide Number Placeholder 3">
            <a:extLst>
              <a:ext uri="{FF2B5EF4-FFF2-40B4-BE49-F238E27FC236}">
                <a16:creationId xmlns:a16="http://schemas.microsoft.com/office/drawing/2014/main" id="{A05BA09B-B287-5186-C2FD-12F4AFFBC78F}"/>
              </a:ext>
            </a:extLst>
          </p:cNvPr>
          <p:cNvSpPr>
            <a:spLocks noGrp="1"/>
          </p:cNvSpPr>
          <p:nvPr>
            <p:ph type="sldNum" sz="quarter" idx="12"/>
          </p:nvPr>
        </p:nvSpPr>
        <p:spPr/>
        <p:txBody>
          <a:bodyPr/>
          <a:lstStyle/>
          <a:p>
            <a:fld id="{35747434-7036-48DB-A148-6B3D8EE75CDA}" type="slidenum">
              <a:rPr lang="en-US" smtClean="0"/>
              <a:t>11</a:t>
            </a:fld>
            <a:endParaRPr lang="en-US"/>
          </a:p>
        </p:txBody>
      </p:sp>
      <p:pic>
        <p:nvPicPr>
          <p:cNvPr id="8" name="Content Placeholder 7">
            <a:extLst>
              <a:ext uri="{FF2B5EF4-FFF2-40B4-BE49-F238E27FC236}">
                <a16:creationId xmlns:a16="http://schemas.microsoft.com/office/drawing/2014/main" id="{5EC5160B-1F8A-C0CF-1D1B-90DFF6D91DE1}"/>
              </a:ext>
            </a:extLst>
          </p:cNvPr>
          <p:cNvPicPr>
            <a:picLocks noGrp="1" noChangeAspect="1"/>
          </p:cNvPicPr>
          <p:nvPr>
            <p:ph idx="1"/>
          </p:nvPr>
        </p:nvPicPr>
        <p:blipFill>
          <a:blip r:embed="rId2"/>
          <a:stretch>
            <a:fillRect/>
          </a:stretch>
        </p:blipFill>
        <p:spPr>
          <a:xfrm>
            <a:off x="1760764" y="2214838"/>
            <a:ext cx="8351405" cy="2428324"/>
          </a:xfrm>
        </p:spPr>
      </p:pic>
      <p:sp>
        <p:nvSpPr>
          <p:cNvPr id="5" name="TextBox 4">
            <a:extLst>
              <a:ext uri="{FF2B5EF4-FFF2-40B4-BE49-F238E27FC236}">
                <a16:creationId xmlns:a16="http://schemas.microsoft.com/office/drawing/2014/main" id="{97D38900-D31C-E03F-8DB6-8AC952A84F21}"/>
              </a:ext>
            </a:extLst>
          </p:cNvPr>
          <p:cNvSpPr txBox="1"/>
          <p:nvPr/>
        </p:nvSpPr>
        <p:spPr>
          <a:xfrm>
            <a:off x="851129" y="1184511"/>
            <a:ext cx="10177087" cy="523220"/>
          </a:xfrm>
          <a:prstGeom prst="rect">
            <a:avLst/>
          </a:prstGeom>
          <a:noFill/>
        </p:spPr>
        <p:txBody>
          <a:bodyPr wrap="square" lIns="91440" tIns="45720" rIns="91440" bIns="45720" anchor="t">
            <a:spAutoFit/>
          </a:bodyPr>
          <a:lstStyle/>
          <a:p>
            <a:r>
              <a:rPr lang="en-US" sz="1400" dirty="0">
                <a:ea typeface="Calibri"/>
                <a:cs typeface="Calibri"/>
              </a:rPr>
              <a:t>Once the data was cleaned, the data was stored in the local or cloud platform. In our case, the processed data was stored in the Google Cloud Platform (GCP) Bucket for further transformation. </a:t>
            </a:r>
          </a:p>
        </p:txBody>
      </p:sp>
      <p:sp>
        <p:nvSpPr>
          <p:cNvPr id="7" name="TextBox 6">
            <a:extLst>
              <a:ext uri="{FF2B5EF4-FFF2-40B4-BE49-F238E27FC236}">
                <a16:creationId xmlns:a16="http://schemas.microsoft.com/office/drawing/2014/main" id="{488E28E2-63F2-E1D9-5ABC-F129AC2679A9}"/>
              </a:ext>
            </a:extLst>
          </p:cNvPr>
          <p:cNvSpPr txBox="1"/>
          <p:nvPr/>
        </p:nvSpPr>
        <p:spPr>
          <a:xfrm>
            <a:off x="1760764" y="4648996"/>
            <a:ext cx="8351404" cy="276999"/>
          </a:xfrm>
          <a:prstGeom prst="rect">
            <a:avLst/>
          </a:prstGeom>
          <a:noFill/>
        </p:spPr>
        <p:txBody>
          <a:bodyPr wrap="square" lIns="91440" tIns="45720" rIns="91440" bIns="45720" anchor="t">
            <a:spAutoFit/>
          </a:bodyPr>
          <a:lstStyle/>
          <a:p>
            <a:pPr algn="ctr"/>
            <a:r>
              <a:rPr lang="en-US" sz="1200" b="1" i="1" dirty="0"/>
              <a:t>Fig 9- represents the snippet of the Google Cloud Platform where the three datasets is uploaded to the data folder in GCP Bucket.</a:t>
            </a:r>
            <a:endParaRPr lang="en-US" dirty="0">
              <a:cs typeface="Calibri"/>
            </a:endParaRPr>
          </a:p>
        </p:txBody>
      </p:sp>
    </p:spTree>
    <p:extLst>
      <p:ext uri="{BB962C8B-B14F-4D97-AF65-F5344CB8AC3E}">
        <p14:creationId xmlns:p14="http://schemas.microsoft.com/office/powerpoint/2010/main" val="277238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2CC2-F792-80C8-8A00-7F555DA57174}"/>
              </a:ext>
            </a:extLst>
          </p:cNvPr>
          <p:cNvSpPr>
            <a:spLocks noGrp="1"/>
          </p:cNvSpPr>
          <p:nvPr>
            <p:ph type="title"/>
          </p:nvPr>
        </p:nvSpPr>
        <p:spPr>
          <a:xfrm>
            <a:off x="618617" y="95537"/>
            <a:ext cx="10659110" cy="567497"/>
          </a:xfrm>
        </p:spPr>
        <p:txBody>
          <a:bodyPr>
            <a:noAutofit/>
          </a:bodyPr>
          <a:lstStyle/>
          <a:p>
            <a:pPr algn="ctr"/>
            <a:br>
              <a:rPr lang="en-US" sz="2400" b="1" dirty="0">
                <a:latin typeface="+mn-lt"/>
                <a:ea typeface="+mj-lt"/>
                <a:cs typeface="+mj-lt"/>
              </a:rPr>
            </a:br>
            <a:r>
              <a:rPr lang="en-US" sz="2400" b="1" dirty="0">
                <a:latin typeface="+mn-lt"/>
                <a:ea typeface="+mj-lt"/>
                <a:cs typeface="+mj-lt"/>
              </a:rPr>
              <a:t>Data Analysis </a:t>
            </a:r>
            <a:br>
              <a:rPr lang="en-US" sz="2400" b="1" dirty="0">
                <a:latin typeface="+mn-lt"/>
                <a:ea typeface="+mj-lt"/>
                <a:cs typeface="+mj-lt"/>
              </a:rPr>
            </a:br>
            <a:endParaRPr lang="en-US" sz="2400" b="1">
              <a:latin typeface="+mn-lt"/>
              <a:cs typeface="Calibri"/>
            </a:endParaRPr>
          </a:p>
        </p:txBody>
      </p:sp>
      <p:sp>
        <p:nvSpPr>
          <p:cNvPr id="4" name="Slide Number Placeholder 3">
            <a:extLst>
              <a:ext uri="{FF2B5EF4-FFF2-40B4-BE49-F238E27FC236}">
                <a16:creationId xmlns:a16="http://schemas.microsoft.com/office/drawing/2014/main" id="{AF7E2ECD-8197-8A8A-B1B2-32BCC71A05C4}"/>
              </a:ext>
            </a:extLst>
          </p:cNvPr>
          <p:cNvSpPr>
            <a:spLocks noGrp="1"/>
          </p:cNvSpPr>
          <p:nvPr>
            <p:ph type="sldNum" sz="quarter" idx="12"/>
          </p:nvPr>
        </p:nvSpPr>
        <p:spPr/>
        <p:txBody>
          <a:bodyPr/>
          <a:lstStyle/>
          <a:p>
            <a:fld id="{35747434-7036-48DB-A148-6B3D8EE75CDA}" type="slidenum">
              <a:rPr lang="en-US" smtClean="0"/>
              <a:t>12</a:t>
            </a:fld>
            <a:endParaRPr lang="en-US"/>
          </a:p>
        </p:txBody>
      </p:sp>
      <p:pic>
        <p:nvPicPr>
          <p:cNvPr id="6" name="Picture 5">
            <a:extLst>
              <a:ext uri="{FF2B5EF4-FFF2-40B4-BE49-F238E27FC236}">
                <a16:creationId xmlns:a16="http://schemas.microsoft.com/office/drawing/2014/main" id="{7D54AF96-DB62-9695-18F0-BBD73C756E83}"/>
              </a:ext>
            </a:extLst>
          </p:cNvPr>
          <p:cNvPicPr>
            <a:picLocks noChangeAspect="1"/>
          </p:cNvPicPr>
          <p:nvPr/>
        </p:nvPicPr>
        <p:blipFill>
          <a:blip r:embed="rId2"/>
          <a:stretch>
            <a:fillRect/>
          </a:stretch>
        </p:blipFill>
        <p:spPr>
          <a:xfrm>
            <a:off x="618836" y="1757276"/>
            <a:ext cx="5015346" cy="3816580"/>
          </a:xfrm>
          <a:prstGeom prst="rect">
            <a:avLst/>
          </a:prstGeom>
        </p:spPr>
      </p:pic>
      <p:sp>
        <p:nvSpPr>
          <p:cNvPr id="9" name="TextBox 8">
            <a:extLst>
              <a:ext uri="{FF2B5EF4-FFF2-40B4-BE49-F238E27FC236}">
                <a16:creationId xmlns:a16="http://schemas.microsoft.com/office/drawing/2014/main" id="{F233CF4C-E89A-E451-D8E9-EF3DE8AE6495}"/>
              </a:ext>
            </a:extLst>
          </p:cNvPr>
          <p:cNvSpPr txBox="1"/>
          <p:nvPr/>
        </p:nvSpPr>
        <p:spPr>
          <a:xfrm>
            <a:off x="201168" y="623111"/>
            <a:ext cx="11235182" cy="400110"/>
          </a:xfrm>
          <a:prstGeom prst="rect">
            <a:avLst/>
          </a:prstGeom>
          <a:noFill/>
        </p:spPr>
        <p:txBody>
          <a:bodyPr wrap="square" lIns="91440" tIns="45720" rIns="91440" bIns="45720" anchor="t">
            <a:spAutoFit/>
          </a:bodyPr>
          <a:lstStyle/>
          <a:p>
            <a:pPr marL="0" indent="0" algn="ctr">
              <a:buNone/>
            </a:pPr>
            <a:r>
              <a:rPr lang="en-US" sz="2000" b="1" dirty="0" err="1"/>
              <a:t>BigQuery</a:t>
            </a:r>
            <a:r>
              <a:rPr lang="en-US" sz="2000" b="1" dirty="0"/>
              <a:t> </a:t>
            </a:r>
            <a:endParaRPr lang="en-US" sz="2000" b="1" dirty="0">
              <a:ea typeface="Calibri"/>
              <a:cs typeface="Calibri"/>
            </a:endParaRPr>
          </a:p>
        </p:txBody>
      </p:sp>
      <p:sp>
        <p:nvSpPr>
          <p:cNvPr id="5" name="Content Placeholder 4">
            <a:extLst>
              <a:ext uri="{FF2B5EF4-FFF2-40B4-BE49-F238E27FC236}">
                <a16:creationId xmlns:a16="http://schemas.microsoft.com/office/drawing/2014/main" id="{F5C97D0C-E462-EED7-6BE0-7FBC6A87A100}"/>
              </a:ext>
            </a:extLst>
          </p:cNvPr>
          <p:cNvSpPr>
            <a:spLocks noGrp="1"/>
          </p:cNvSpPr>
          <p:nvPr>
            <p:ph idx="1"/>
          </p:nvPr>
        </p:nvSpPr>
        <p:spPr>
          <a:xfrm>
            <a:off x="0" y="1217032"/>
            <a:ext cx="11896344" cy="5504445"/>
          </a:xfrm>
        </p:spPr>
        <p:txBody>
          <a:bodyPr vert="horz" lIns="91440" tIns="45720" rIns="91440" bIns="45720" rtlCol="0" anchor="t">
            <a:normAutofit/>
          </a:bodyPr>
          <a:lstStyle/>
          <a:p>
            <a:pPr marL="457200" lvl="1" indent="0">
              <a:buNone/>
            </a:pPr>
            <a:r>
              <a:rPr lang="en-US" sz="1200" dirty="0">
                <a:ea typeface="Calibri"/>
                <a:cs typeface="Calibri"/>
              </a:rPr>
              <a:t>   As part of the Data Analysis, we used Google </a:t>
            </a:r>
            <a:r>
              <a:rPr lang="en-US" sz="1200" dirty="0" err="1">
                <a:ea typeface="Calibri"/>
                <a:cs typeface="Calibri"/>
              </a:rPr>
              <a:t>BigQuery</a:t>
            </a:r>
            <a:r>
              <a:rPr lang="en-US" sz="1200" dirty="0">
                <a:ea typeface="Calibri"/>
                <a:cs typeface="Calibri"/>
              </a:rPr>
              <a:t> to extract useful information from historical stock data.</a:t>
            </a:r>
          </a:p>
          <a:p>
            <a:pPr lvl="1"/>
            <a:endParaRPr lang="en-US" sz="1200"/>
          </a:p>
        </p:txBody>
      </p:sp>
      <p:pic>
        <p:nvPicPr>
          <p:cNvPr id="7" name="Content Placeholder 5">
            <a:extLst>
              <a:ext uri="{FF2B5EF4-FFF2-40B4-BE49-F238E27FC236}">
                <a16:creationId xmlns:a16="http://schemas.microsoft.com/office/drawing/2014/main" id="{360AFC83-6985-6343-4CB7-B15A1D275DEE}"/>
              </a:ext>
            </a:extLst>
          </p:cNvPr>
          <p:cNvPicPr>
            <a:picLocks noChangeAspect="1"/>
          </p:cNvPicPr>
          <p:nvPr/>
        </p:nvPicPr>
        <p:blipFill>
          <a:blip r:embed="rId3"/>
          <a:stretch>
            <a:fillRect/>
          </a:stretch>
        </p:blipFill>
        <p:spPr>
          <a:xfrm>
            <a:off x="5991637" y="1759625"/>
            <a:ext cx="5411123" cy="3748231"/>
          </a:xfrm>
          <a:prstGeom prst="rect">
            <a:avLst/>
          </a:prstGeom>
        </p:spPr>
      </p:pic>
      <p:sp>
        <p:nvSpPr>
          <p:cNvPr id="12" name="TextBox 11">
            <a:extLst>
              <a:ext uri="{FF2B5EF4-FFF2-40B4-BE49-F238E27FC236}">
                <a16:creationId xmlns:a16="http://schemas.microsoft.com/office/drawing/2014/main" id="{1D780F7E-C89A-8622-A3B0-D9D0BE9107B7}"/>
              </a:ext>
            </a:extLst>
          </p:cNvPr>
          <p:cNvSpPr txBox="1"/>
          <p:nvPr/>
        </p:nvSpPr>
        <p:spPr>
          <a:xfrm>
            <a:off x="542380" y="5707728"/>
            <a:ext cx="5168257" cy="461665"/>
          </a:xfrm>
          <a:prstGeom prst="rect">
            <a:avLst/>
          </a:prstGeom>
          <a:noFill/>
        </p:spPr>
        <p:txBody>
          <a:bodyPr wrap="square" lIns="91440" tIns="45720" rIns="91440" bIns="45720" anchor="t">
            <a:spAutoFit/>
          </a:bodyPr>
          <a:lstStyle/>
          <a:p>
            <a:pPr algn="ctr"/>
            <a:r>
              <a:rPr lang="en-US" sz="1200" b="1" i="1">
                <a:solidFill>
                  <a:srgbClr val="000000"/>
                </a:solidFill>
              </a:rPr>
              <a:t>Fig 10-</a:t>
            </a:r>
            <a:r>
              <a:rPr lang="en-US" sz="1200" b="1" i="1">
                <a:solidFill>
                  <a:srgbClr val="0E101A"/>
                </a:solidFill>
              </a:rPr>
              <a:t> </a:t>
            </a:r>
            <a:r>
              <a:rPr lang="en-US" sz="1200" b="1" i="1">
                <a:solidFill>
                  <a:srgbClr val="0E101A"/>
                </a:solidFill>
                <a:effectLst/>
              </a:rPr>
              <a:t>shows the top 5 stocks based on high prices in 2022, which reveals Tesla holds the maximum high stock price.</a:t>
            </a:r>
            <a:endParaRPr lang="en-US" sz="1200" b="1" i="1">
              <a:ea typeface="Calibri"/>
              <a:cs typeface="Calibri"/>
            </a:endParaRPr>
          </a:p>
        </p:txBody>
      </p:sp>
      <p:sp>
        <p:nvSpPr>
          <p:cNvPr id="13" name="TextBox 12">
            <a:extLst>
              <a:ext uri="{FF2B5EF4-FFF2-40B4-BE49-F238E27FC236}">
                <a16:creationId xmlns:a16="http://schemas.microsoft.com/office/drawing/2014/main" id="{24EFB9F3-0AFE-70B1-CE99-542A0EEC1CEF}"/>
              </a:ext>
            </a:extLst>
          </p:cNvPr>
          <p:cNvSpPr txBox="1"/>
          <p:nvPr/>
        </p:nvSpPr>
        <p:spPr>
          <a:xfrm>
            <a:off x="5950487" y="5719642"/>
            <a:ext cx="5168257" cy="461665"/>
          </a:xfrm>
          <a:prstGeom prst="rect">
            <a:avLst/>
          </a:prstGeom>
          <a:noFill/>
        </p:spPr>
        <p:txBody>
          <a:bodyPr wrap="square" lIns="91440" tIns="45720" rIns="91440" bIns="45720" anchor="t">
            <a:spAutoFit/>
          </a:bodyPr>
          <a:lstStyle/>
          <a:p>
            <a:pPr algn="ctr"/>
            <a:r>
              <a:rPr lang="en-US" sz="1200" b="1" i="1">
                <a:solidFill>
                  <a:srgbClr val="000000"/>
                </a:solidFill>
              </a:rPr>
              <a:t>Fig 11-</a:t>
            </a:r>
            <a:r>
              <a:rPr lang="en-US" sz="1200" b="1" i="1">
                <a:solidFill>
                  <a:srgbClr val="0E101A"/>
                </a:solidFill>
              </a:rPr>
              <a:t> </a:t>
            </a:r>
            <a:r>
              <a:rPr lang="en-US" sz="1200" b="1" i="1">
                <a:solidFill>
                  <a:srgbClr val="0E101A"/>
                </a:solidFill>
                <a:effectLst/>
              </a:rPr>
              <a:t>shows the stocks with price fluctuations in 2022, and Tesla and Netflix have the highest number of price fluctuations.</a:t>
            </a:r>
            <a:endParaRPr lang="en-US" sz="1200" b="1" i="1">
              <a:ea typeface="Calibri"/>
              <a:cs typeface="Calibri"/>
            </a:endParaRPr>
          </a:p>
        </p:txBody>
      </p:sp>
    </p:spTree>
    <p:extLst>
      <p:ext uri="{BB962C8B-B14F-4D97-AF65-F5344CB8AC3E}">
        <p14:creationId xmlns:p14="http://schemas.microsoft.com/office/powerpoint/2010/main" val="12870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F966-8680-75F3-5A8B-E59DE5EE05C9}"/>
              </a:ext>
            </a:extLst>
          </p:cNvPr>
          <p:cNvSpPr>
            <a:spLocks noGrp="1"/>
          </p:cNvSpPr>
          <p:nvPr>
            <p:ph type="title"/>
          </p:nvPr>
        </p:nvSpPr>
        <p:spPr>
          <a:xfrm>
            <a:off x="777240" y="365125"/>
            <a:ext cx="10040112" cy="686435"/>
          </a:xfrm>
        </p:spPr>
        <p:txBody>
          <a:bodyPr>
            <a:noAutofit/>
          </a:bodyPr>
          <a:lstStyle/>
          <a:p>
            <a:pPr algn="ctr"/>
            <a:r>
              <a:rPr lang="en-US" sz="2400" b="1" dirty="0" err="1"/>
              <a:t>BigQuery</a:t>
            </a:r>
            <a:endParaRPr lang="en-US" sz="2400" b="1" dirty="0" err="1">
              <a:cs typeface="Calibri"/>
            </a:endParaRPr>
          </a:p>
        </p:txBody>
      </p:sp>
      <p:sp>
        <p:nvSpPr>
          <p:cNvPr id="4" name="Slide Number Placeholder 3">
            <a:extLst>
              <a:ext uri="{FF2B5EF4-FFF2-40B4-BE49-F238E27FC236}">
                <a16:creationId xmlns:a16="http://schemas.microsoft.com/office/drawing/2014/main" id="{B52211B6-03E7-FC41-6E67-223B730C0713}"/>
              </a:ext>
            </a:extLst>
          </p:cNvPr>
          <p:cNvSpPr>
            <a:spLocks noGrp="1"/>
          </p:cNvSpPr>
          <p:nvPr>
            <p:ph type="sldNum" sz="quarter" idx="12"/>
          </p:nvPr>
        </p:nvSpPr>
        <p:spPr/>
        <p:txBody>
          <a:bodyPr/>
          <a:lstStyle/>
          <a:p>
            <a:fld id="{35747434-7036-48DB-A148-6B3D8EE75CDA}" type="slidenum">
              <a:rPr lang="en-US" smtClean="0"/>
              <a:t>13</a:t>
            </a:fld>
            <a:endParaRPr lang="en-US"/>
          </a:p>
        </p:txBody>
      </p:sp>
      <p:sp>
        <p:nvSpPr>
          <p:cNvPr id="6" name="TextBox 5">
            <a:extLst>
              <a:ext uri="{FF2B5EF4-FFF2-40B4-BE49-F238E27FC236}">
                <a16:creationId xmlns:a16="http://schemas.microsoft.com/office/drawing/2014/main" id="{B6571CF6-B10C-AF20-2AAB-C2B6D1FA8703}"/>
              </a:ext>
            </a:extLst>
          </p:cNvPr>
          <p:cNvSpPr txBox="1"/>
          <p:nvPr/>
        </p:nvSpPr>
        <p:spPr>
          <a:xfrm>
            <a:off x="156507" y="5248656"/>
            <a:ext cx="5686299" cy="461665"/>
          </a:xfrm>
          <a:prstGeom prst="rect">
            <a:avLst/>
          </a:prstGeom>
          <a:noFill/>
        </p:spPr>
        <p:txBody>
          <a:bodyPr wrap="square" lIns="91440" tIns="45720" rIns="91440" bIns="45720" anchor="t">
            <a:spAutoFit/>
          </a:bodyPr>
          <a:lstStyle/>
          <a:p>
            <a:pPr algn="ctr"/>
            <a:r>
              <a:rPr lang="en-US" sz="1200" b="1" i="1">
                <a:solidFill>
                  <a:srgbClr val="000000"/>
                </a:solidFill>
              </a:rPr>
              <a:t>Fig 12-</a:t>
            </a:r>
            <a:r>
              <a:rPr lang="en-US" sz="1200" b="1" i="1">
                <a:solidFill>
                  <a:srgbClr val="0E101A"/>
                </a:solidFill>
              </a:rPr>
              <a:t>shows</a:t>
            </a:r>
            <a:r>
              <a:rPr lang="en-US" sz="1200" b="1" i="1">
                <a:solidFill>
                  <a:srgbClr val="0E101A"/>
                </a:solidFill>
                <a:effectLst/>
              </a:rPr>
              <a:t> the stock price increase based on months in the year 2022, 2023. This will help us to identify the stock price growth over the months. </a:t>
            </a:r>
            <a:endParaRPr lang="en-US" sz="1200" b="1" i="1">
              <a:ea typeface="Calibri"/>
              <a:cs typeface="Calibri"/>
            </a:endParaRPr>
          </a:p>
        </p:txBody>
      </p:sp>
      <p:sp>
        <p:nvSpPr>
          <p:cNvPr id="8" name="TextBox 7">
            <a:extLst>
              <a:ext uri="{FF2B5EF4-FFF2-40B4-BE49-F238E27FC236}">
                <a16:creationId xmlns:a16="http://schemas.microsoft.com/office/drawing/2014/main" id="{2A7A78A1-E180-EB51-B75C-9004407ABB8F}"/>
              </a:ext>
            </a:extLst>
          </p:cNvPr>
          <p:cNvSpPr txBox="1"/>
          <p:nvPr/>
        </p:nvSpPr>
        <p:spPr>
          <a:xfrm>
            <a:off x="6219953" y="5248656"/>
            <a:ext cx="5798936" cy="461665"/>
          </a:xfrm>
          <a:prstGeom prst="rect">
            <a:avLst/>
          </a:prstGeom>
          <a:noFill/>
        </p:spPr>
        <p:txBody>
          <a:bodyPr wrap="square" lIns="91440" tIns="45720" rIns="91440" bIns="45720" anchor="t">
            <a:spAutoFit/>
          </a:bodyPr>
          <a:lstStyle/>
          <a:p>
            <a:pPr algn="ctr"/>
            <a:r>
              <a:rPr lang="en-US" sz="1200" b="1" i="1">
                <a:solidFill>
                  <a:srgbClr val="000000"/>
                </a:solidFill>
              </a:rPr>
              <a:t>Fig 13-</a:t>
            </a:r>
            <a:r>
              <a:rPr lang="en-US" sz="1200" b="1" i="1">
                <a:solidFill>
                  <a:srgbClr val="0E101A"/>
                </a:solidFill>
              </a:rPr>
              <a:t>shows</a:t>
            </a:r>
            <a:r>
              <a:rPr lang="en-US" sz="1200" b="1" i="1">
                <a:solidFill>
                  <a:srgbClr val="0E101A"/>
                </a:solidFill>
                <a:effectLst/>
              </a:rPr>
              <a:t> the top 5 which has upward trend days  and CVS stays at the top in the year 2022, which reveals CVS holds the </a:t>
            </a:r>
            <a:r>
              <a:rPr lang="en-US" sz="1200" b="1" i="1">
                <a:solidFill>
                  <a:srgbClr val="0E101A"/>
                </a:solidFill>
              </a:rPr>
              <a:t>stock growth up to 126 days.</a:t>
            </a:r>
            <a:endParaRPr lang="en-US" sz="1200" b="1" i="1">
              <a:ea typeface="Calibri"/>
              <a:cs typeface="Calibri"/>
            </a:endParaRPr>
          </a:p>
        </p:txBody>
      </p:sp>
      <p:pic>
        <p:nvPicPr>
          <p:cNvPr id="1032" name="Picture 8">
            <a:extLst>
              <a:ext uri="{FF2B5EF4-FFF2-40B4-BE49-F238E27FC236}">
                <a16:creationId xmlns:a16="http://schemas.microsoft.com/office/drawing/2014/main" id="{BAF92C87-BDC8-E94B-E848-6277C1EC7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07" y="1838492"/>
            <a:ext cx="5939493" cy="31220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8BEEFEA-B12C-BE52-FB6A-6692C34BF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195" y="1849741"/>
            <a:ext cx="5669693" cy="308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7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34F1-A670-1BDE-31A8-1219A7560D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32221-7A37-70EE-6930-B806B63AB14D}"/>
              </a:ext>
            </a:extLst>
          </p:cNvPr>
          <p:cNvSpPr>
            <a:spLocks noGrp="1"/>
          </p:cNvSpPr>
          <p:nvPr>
            <p:ph idx="1"/>
          </p:nvPr>
        </p:nvSpPr>
        <p:spPr>
          <a:xfrm>
            <a:off x="777240" y="565395"/>
            <a:ext cx="11192256" cy="5611568"/>
          </a:xfrm>
        </p:spPr>
        <p:txBody>
          <a:bodyPr vert="horz" lIns="91440" tIns="45720" rIns="91440" bIns="45720" rtlCol="0" anchor="t">
            <a:normAutofit/>
          </a:bodyPr>
          <a:lstStyle/>
          <a:p>
            <a:pPr marL="0" indent="0">
              <a:buNone/>
            </a:pPr>
            <a:endParaRPr lang="en-US">
              <a:ea typeface="Calibri"/>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
        <p:nvSpPr>
          <p:cNvPr id="4" name="Slide Number Placeholder 3">
            <a:extLst>
              <a:ext uri="{FF2B5EF4-FFF2-40B4-BE49-F238E27FC236}">
                <a16:creationId xmlns:a16="http://schemas.microsoft.com/office/drawing/2014/main" id="{A725E828-7FF6-ED4A-2DA3-30E92F3C1334}"/>
              </a:ext>
            </a:extLst>
          </p:cNvPr>
          <p:cNvSpPr>
            <a:spLocks noGrp="1"/>
          </p:cNvSpPr>
          <p:nvPr>
            <p:ph type="sldNum" sz="quarter" idx="12"/>
          </p:nvPr>
        </p:nvSpPr>
        <p:spPr/>
        <p:txBody>
          <a:bodyPr/>
          <a:lstStyle/>
          <a:p>
            <a:fld id="{35747434-7036-48DB-A148-6B3D8EE75CDA}" type="slidenum">
              <a:rPr lang="en-US" smtClean="0"/>
              <a:t>14</a:t>
            </a:fld>
            <a:endParaRPr lang="en-US"/>
          </a:p>
        </p:txBody>
      </p:sp>
      <p:sp>
        <p:nvSpPr>
          <p:cNvPr id="7" name="TextBox 6">
            <a:extLst>
              <a:ext uri="{FF2B5EF4-FFF2-40B4-BE49-F238E27FC236}">
                <a16:creationId xmlns:a16="http://schemas.microsoft.com/office/drawing/2014/main" id="{4006B05F-DF14-5160-747D-C9522BF34CA5}"/>
              </a:ext>
            </a:extLst>
          </p:cNvPr>
          <p:cNvSpPr txBox="1"/>
          <p:nvPr/>
        </p:nvSpPr>
        <p:spPr>
          <a:xfrm>
            <a:off x="675538" y="565395"/>
            <a:ext cx="10760812" cy="954107"/>
          </a:xfrm>
          <a:prstGeom prst="rect">
            <a:avLst/>
          </a:prstGeom>
          <a:noFill/>
        </p:spPr>
        <p:txBody>
          <a:bodyPr wrap="square" lIns="91440" tIns="45720" rIns="91440" bIns="45720" anchor="t">
            <a:spAutoFit/>
          </a:bodyPr>
          <a:lstStyle/>
          <a:p>
            <a:pPr marL="0" indent="0">
              <a:buNone/>
            </a:pPr>
            <a:r>
              <a:rPr lang="en-US" sz="1400" dirty="0">
                <a:ea typeface="Calibri"/>
                <a:cs typeface="Calibri"/>
              </a:rPr>
              <a:t>After analyzing the historical data, we moved to the real-time stock data analysis in Hive. </a:t>
            </a:r>
          </a:p>
          <a:p>
            <a:pPr marL="0" indent="0">
              <a:buNone/>
            </a:pPr>
            <a:endParaRPr lang="en-US" sz="1400">
              <a:ea typeface="Calibri"/>
              <a:cs typeface="Calibri"/>
            </a:endParaRPr>
          </a:p>
          <a:p>
            <a:r>
              <a:rPr lang="en-US" sz="1400" dirty="0">
                <a:ea typeface="Calibri"/>
                <a:cs typeface="Calibri"/>
              </a:rPr>
              <a:t>We have created two tables known as Real-time stock data and Real-time Stock news sentiment and combined the tables using the join condition on the stock name (ticker).</a:t>
            </a:r>
            <a:r>
              <a:rPr lang="en-US" sz="1400" b="1" i="1" dirty="0">
                <a:ea typeface="Calibri"/>
                <a:cs typeface="Calibri"/>
              </a:rPr>
              <a:t> </a:t>
            </a:r>
            <a:r>
              <a:rPr lang="en-US" sz="1400" dirty="0">
                <a:ea typeface="Calibri"/>
                <a:cs typeface="Calibri"/>
              </a:rPr>
              <a:t>Using Hive Query, we found the top two stocks with highest price fluctuation on October 4th, 2024. </a:t>
            </a:r>
          </a:p>
        </p:txBody>
      </p:sp>
      <p:pic>
        <p:nvPicPr>
          <p:cNvPr id="6" name="Picture 5">
            <a:extLst>
              <a:ext uri="{FF2B5EF4-FFF2-40B4-BE49-F238E27FC236}">
                <a16:creationId xmlns:a16="http://schemas.microsoft.com/office/drawing/2014/main" id="{CD76C690-D0F5-142C-C34F-9E321A6420A9}"/>
              </a:ext>
            </a:extLst>
          </p:cNvPr>
          <p:cNvPicPr>
            <a:picLocks noChangeAspect="1"/>
          </p:cNvPicPr>
          <p:nvPr/>
        </p:nvPicPr>
        <p:blipFill>
          <a:blip r:embed="rId2"/>
          <a:stretch>
            <a:fillRect/>
          </a:stretch>
        </p:blipFill>
        <p:spPr>
          <a:xfrm>
            <a:off x="454313" y="1711598"/>
            <a:ext cx="7005296" cy="2306803"/>
          </a:xfrm>
          <a:prstGeom prst="rect">
            <a:avLst/>
          </a:prstGeom>
        </p:spPr>
      </p:pic>
      <p:pic>
        <p:nvPicPr>
          <p:cNvPr id="12" name="Picture 11">
            <a:extLst>
              <a:ext uri="{FF2B5EF4-FFF2-40B4-BE49-F238E27FC236}">
                <a16:creationId xmlns:a16="http://schemas.microsoft.com/office/drawing/2014/main" id="{A058494A-7E70-566E-36F4-F5C907D37AF0}"/>
              </a:ext>
            </a:extLst>
          </p:cNvPr>
          <p:cNvPicPr>
            <a:picLocks noChangeAspect="1"/>
          </p:cNvPicPr>
          <p:nvPr/>
        </p:nvPicPr>
        <p:blipFill>
          <a:blip r:embed="rId3"/>
          <a:stretch>
            <a:fillRect/>
          </a:stretch>
        </p:blipFill>
        <p:spPr>
          <a:xfrm>
            <a:off x="454313" y="5051412"/>
            <a:ext cx="4167090" cy="771859"/>
          </a:xfrm>
          <a:prstGeom prst="rect">
            <a:avLst/>
          </a:prstGeom>
        </p:spPr>
      </p:pic>
      <p:sp>
        <p:nvSpPr>
          <p:cNvPr id="13" name="TextBox 12">
            <a:extLst>
              <a:ext uri="{FF2B5EF4-FFF2-40B4-BE49-F238E27FC236}">
                <a16:creationId xmlns:a16="http://schemas.microsoft.com/office/drawing/2014/main" id="{E0BAC560-E2C6-172F-7318-0A88732785E8}"/>
              </a:ext>
            </a:extLst>
          </p:cNvPr>
          <p:cNvSpPr txBox="1"/>
          <p:nvPr/>
        </p:nvSpPr>
        <p:spPr>
          <a:xfrm>
            <a:off x="461453" y="3868593"/>
            <a:ext cx="6998482" cy="646331"/>
          </a:xfrm>
          <a:prstGeom prst="rect">
            <a:avLst/>
          </a:prstGeom>
          <a:noFill/>
        </p:spPr>
        <p:txBody>
          <a:bodyPr wrap="square" lIns="91440" tIns="45720" rIns="91440" bIns="45720" anchor="t">
            <a:spAutoFit/>
          </a:bodyPr>
          <a:lstStyle/>
          <a:p>
            <a:pPr marL="0" indent="0" algn="ctr">
              <a:buNone/>
            </a:pPr>
            <a:endParaRPr lang="en-US" sz="1200" b="1" i="1">
              <a:ea typeface="Calibri"/>
              <a:cs typeface="Calibri"/>
            </a:endParaRPr>
          </a:p>
          <a:p>
            <a:pPr algn="ctr"/>
            <a:r>
              <a:rPr lang="en-US" sz="1200" b="1" i="1" dirty="0">
                <a:ea typeface="Calibri"/>
                <a:cs typeface="Calibri"/>
              </a:rPr>
              <a:t>Fig 14-the SQL code for joining two tables such as real-time stock data and real-time stock news to retrieve the stocks with highest price fluctuation by matching the stock and date field. </a:t>
            </a:r>
            <a:endParaRPr lang="en-US" dirty="0"/>
          </a:p>
        </p:txBody>
      </p:sp>
      <p:sp>
        <p:nvSpPr>
          <p:cNvPr id="8" name="TextBox 7">
            <a:extLst>
              <a:ext uri="{FF2B5EF4-FFF2-40B4-BE49-F238E27FC236}">
                <a16:creationId xmlns:a16="http://schemas.microsoft.com/office/drawing/2014/main" id="{5E6A1557-A4F8-B307-1D69-131271807CAE}"/>
              </a:ext>
            </a:extLst>
          </p:cNvPr>
          <p:cNvSpPr txBox="1"/>
          <p:nvPr/>
        </p:nvSpPr>
        <p:spPr>
          <a:xfrm>
            <a:off x="456330" y="5821498"/>
            <a:ext cx="4167747" cy="646331"/>
          </a:xfrm>
          <a:prstGeom prst="rect">
            <a:avLst/>
          </a:prstGeom>
          <a:noFill/>
        </p:spPr>
        <p:txBody>
          <a:bodyPr wrap="square" lIns="91440" tIns="45720" rIns="91440" bIns="45720" anchor="t">
            <a:spAutoFit/>
          </a:bodyPr>
          <a:lstStyle/>
          <a:p>
            <a:pPr algn="ctr"/>
            <a:r>
              <a:rPr lang="en-US" sz="1200" b="1" i="1">
                <a:ea typeface="Calibri"/>
                <a:cs typeface="Calibri"/>
              </a:rPr>
              <a:t>Fig 15-the output for the above Hive Query, and it clearly shows that Tesla and Microsoft has highest price fluctuation on the same day. </a:t>
            </a:r>
            <a:endParaRPr lang="en-US" sz="1200">
              <a:cs typeface="Calibri"/>
            </a:endParaRPr>
          </a:p>
        </p:txBody>
      </p:sp>
      <p:sp>
        <p:nvSpPr>
          <p:cNvPr id="2" name="TextBox 1">
            <a:extLst>
              <a:ext uri="{FF2B5EF4-FFF2-40B4-BE49-F238E27FC236}">
                <a16:creationId xmlns:a16="http://schemas.microsoft.com/office/drawing/2014/main" id="{8A1CB1DC-332E-0F02-E065-CA79F5C53E0B}"/>
              </a:ext>
            </a:extLst>
          </p:cNvPr>
          <p:cNvSpPr txBox="1"/>
          <p:nvPr/>
        </p:nvSpPr>
        <p:spPr>
          <a:xfrm>
            <a:off x="3962400" y="10809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Hive</a:t>
            </a:r>
            <a:endParaRPr lang="en-US" sz="2400" dirty="0">
              <a:cs typeface="Calibri"/>
            </a:endParaRPr>
          </a:p>
        </p:txBody>
      </p:sp>
    </p:spTree>
    <p:extLst>
      <p:ext uri="{BB962C8B-B14F-4D97-AF65-F5344CB8AC3E}">
        <p14:creationId xmlns:p14="http://schemas.microsoft.com/office/powerpoint/2010/main" val="427957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D74F7-C0AE-4572-9C36-DCBC54621116}"/>
              </a:ext>
            </a:extLst>
          </p:cNvPr>
          <p:cNvSpPr>
            <a:spLocks noGrp="1"/>
          </p:cNvSpPr>
          <p:nvPr>
            <p:ph idx="1"/>
          </p:nvPr>
        </p:nvSpPr>
        <p:spPr>
          <a:xfrm>
            <a:off x="777240" y="565395"/>
            <a:ext cx="10659110" cy="5611568"/>
          </a:xfrm>
        </p:spPr>
        <p:txBody>
          <a:bodyPr vert="horz" lIns="91440" tIns="45720" rIns="91440" bIns="45720" rtlCol="0" anchor="t">
            <a:normAutofit/>
          </a:bodyPr>
          <a:lstStyle/>
          <a:p>
            <a:pPr marL="0" indent="0">
              <a:buNone/>
            </a:pPr>
            <a:endParaRPr lang="en-US">
              <a:ea typeface="Calibri"/>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
        <p:nvSpPr>
          <p:cNvPr id="4" name="Slide Number Placeholder 3">
            <a:extLst>
              <a:ext uri="{FF2B5EF4-FFF2-40B4-BE49-F238E27FC236}">
                <a16:creationId xmlns:a16="http://schemas.microsoft.com/office/drawing/2014/main" id="{54DB154A-18C6-609D-7573-0B88B419F894}"/>
              </a:ext>
            </a:extLst>
          </p:cNvPr>
          <p:cNvSpPr>
            <a:spLocks noGrp="1"/>
          </p:cNvSpPr>
          <p:nvPr>
            <p:ph type="sldNum" sz="quarter" idx="12"/>
          </p:nvPr>
        </p:nvSpPr>
        <p:spPr/>
        <p:txBody>
          <a:bodyPr/>
          <a:lstStyle/>
          <a:p>
            <a:fld id="{35747434-7036-48DB-A148-6B3D8EE75CDA}" type="slidenum">
              <a:rPr lang="en-US" smtClean="0"/>
              <a:t>15</a:t>
            </a:fld>
            <a:endParaRPr lang="en-US"/>
          </a:p>
        </p:txBody>
      </p:sp>
      <p:sp>
        <p:nvSpPr>
          <p:cNvPr id="6" name="Title 5">
            <a:extLst>
              <a:ext uri="{FF2B5EF4-FFF2-40B4-BE49-F238E27FC236}">
                <a16:creationId xmlns:a16="http://schemas.microsoft.com/office/drawing/2014/main" id="{7FED0D82-9FD7-FB3B-5E84-F3D725F2012D}"/>
              </a:ext>
            </a:extLst>
          </p:cNvPr>
          <p:cNvSpPr>
            <a:spLocks noGrp="1"/>
          </p:cNvSpPr>
          <p:nvPr>
            <p:ph type="title"/>
          </p:nvPr>
        </p:nvSpPr>
        <p:spPr>
          <a:xfrm>
            <a:off x="777240" y="365125"/>
            <a:ext cx="10659110" cy="104410"/>
          </a:xfrm>
        </p:spPr>
        <p:txBody>
          <a:bodyPr>
            <a:normAutofit fontScale="90000"/>
          </a:bodyPr>
          <a:lstStyle/>
          <a:p>
            <a:br>
              <a:rPr lang="en-US"/>
            </a:br>
            <a:endParaRPr lang="en-US"/>
          </a:p>
        </p:txBody>
      </p:sp>
      <p:pic>
        <p:nvPicPr>
          <p:cNvPr id="10" name="Picture 9" descr="A screenshot of a computer program&#10;&#10;Description automatically generated">
            <a:extLst>
              <a:ext uri="{FF2B5EF4-FFF2-40B4-BE49-F238E27FC236}">
                <a16:creationId xmlns:a16="http://schemas.microsoft.com/office/drawing/2014/main" id="{7E7CC4C0-6A82-98C1-C1AB-6BA48D1678C0}"/>
              </a:ext>
            </a:extLst>
          </p:cNvPr>
          <p:cNvPicPr>
            <a:picLocks noChangeAspect="1"/>
          </p:cNvPicPr>
          <p:nvPr/>
        </p:nvPicPr>
        <p:blipFill>
          <a:blip r:embed="rId2"/>
          <a:stretch>
            <a:fillRect/>
          </a:stretch>
        </p:blipFill>
        <p:spPr>
          <a:xfrm>
            <a:off x="327837" y="3677553"/>
            <a:ext cx="7008629" cy="1974963"/>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E9A0A626-1503-6BA4-1D77-4AD2414761D0}"/>
              </a:ext>
            </a:extLst>
          </p:cNvPr>
          <p:cNvPicPr>
            <a:picLocks noChangeAspect="1"/>
          </p:cNvPicPr>
          <p:nvPr/>
        </p:nvPicPr>
        <p:blipFill>
          <a:blip r:embed="rId3"/>
          <a:stretch>
            <a:fillRect/>
          </a:stretch>
        </p:blipFill>
        <p:spPr>
          <a:xfrm>
            <a:off x="7887585" y="3566891"/>
            <a:ext cx="4054550" cy="2205151"/>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71E91904-010B-2866-945D-73957F6B4CBF}"/>
              </a:ext>
            </a:extLst>
          </p:cNvPr>
          <p:cNvPicPr>
            <a:picLocks noChangeAspect="1"/>
          </p:cNvPicPr>
          <p:nvPr/>
        </p:nvPicPr>
        <p:blipFill>
          <a:blip r:embed="rId4"/>
          <a:stretch>
            <a:fillRect/>
          </a:stretch>
        </p:blipFill>
        <p:spPr>
          <a:xfrm>
            <a:off x="330385" y="308012"/>
            <a:ext cx="7003534" cy="2033256"/>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FCEDF411-A1B4-B2F8-BEBE-2FC1C699B317}"/>
              </a:ext>
            </a:extLst>
          </p:cNvPr>
          <p:cNvPicPr>
            <a:picLocks noChangeAspect="1"/>
          </p:cNvPicPr>
          <p:nvPr/>
        </p:nvPicPr>
        <p:blipFill>
          <a:blip r:embed="rId5"/>
          <a:stretch>
            <a:fillRect/>
          </a:stretch>
        </p:blipFill>
        <p:spPr>
          <a:xfrm>
            <a:off x="7638164" y="750695"/>
            <a:ext cx="4303971" cy="1284325"/>
          </a:xfrm>
          <a:prstGeom prst="rect">
            <a:avLst/>
          </a:prstGeom>
        </p:spPr>
      </p:pic>
      <p:sp>
        <p:nvSpPr>
          <p:cNvPr id="14" name="TextBox 13">
            <a:extLst>
              <a:ext uri="{FF2B5EF4-FFF2-40B4-BE49-F238E27FC236}">
                <a16:creationId xmlns:a16="http://schemas.microsoft.com/office/drawing/2014/main" id="{24BF5790-DD49-B323-63B8-4E4D2A1F7AC5}"/>
              </a:ext>
            </a:extLst>
          </p:cNvPr>
          <p:cNvSpPr txBox="1"/>
          <p:nvPr/>
        </p:nvSpPr>
        <p:spPr>
          <a:xfrm>
            <a:off x="329609" y="2721935"/>
            <a:ext cx="106378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solidFill>
                  <a:srgbClr val="000000"/>
                </a:solidFill>
              </a:rPr>
              <a:t>Fig 16-</a:t>
            </a:r>
            <a:r>
              <a:rPr lang="en-US" sz="1200" b="1" i="1">
                <a:solidFill>
                  <a:srgbClr val="0E101A"/>
                </a:solidFill>
              </a:rPr>
              <a:t>The</a:t>
            </a:r>
            <a:r>
              <a:rPr lang="en-US" sz="1200" b="1" i="1">
                <a:solidFill>
                  <a:srgbClr val="0E101A"/>
                </a:solidFill>
                <a:effectLst/>
              </a:rPr>
              <a:t> above bar chart represents the average positive sentiment score for each stock. From the above chart, we can understand that Tesla has the highest average positive sentiment score. ​The Python code also proves that the positive score has increased the TSLA closing price on the same day. </a:t>
            </a:r>
            <a:endParaRPr lang="en-US" sz="1200" b="1" i="1">
              <a:ea typeface="Calibri"/>
              <a:cs typeface="Calibri"/>
            </a:endParaRPr>
          </a:p>
        </p:txBody>
      </p:sp>
      <p:sp>
        <p:nvSpPr>
          <p:cNvPr id="15" name="TextBox 14">
            <a:extLst>
              <a:ext uri="{FF2B5EF4-FFF2-40B4-BE49-F238E27FC236}">
                <a16:creationId xmlns:a16="http://schemas.microsoft.com/office/drawing/2014/main" id="{960F067E-14C6-3468-FF9B-87B5907B2197}"/>
              </a:ext>
            </a:extLst>
          </p:cNvPr>
          <p:cNvSpPr txBox="1"/>
          <p:nvPr/>
        </p:nvSpPr>
        <p:spPr>
          <a:xfrm>
            <a:off x="329609" y="5964865"/>
            <a:ext cx="106378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solidFill>
                  <a:srgbClr val="000000"/>
                </a:solidFill>
              </a:rPr>
              <a:t>Fig 17-</a:t>
            </a:r>
            <a:r>
              <a:rPr lang="en-US" sz="1200" b="1" i="1">
                <a:solidFill>
                  <a:srgbClr val="0E101A"/>
                </a:solidFill>
              </a:rPr>
              <a:t>The</a:t>
            </a:r>
            <a:r>
              <a:rPr lang="en-US" sz="1200" b="1" i="1">
                <a:solidFill>
                  <a:srgbClr val="0E101A"/>
                </a:solidFill>
                <a:effectLst/>
              </a:rPr>
              <a:t> above bar chart represents the average neutral sentiment score for each stock. From the above chart, we can understand that CVS has the highest average neutral sentiment score. The Python code confirms this result by maintaining the close price the same as the open price. </a:t>
            </a:r>
            <a:endParaRPr lang="en-US" sz="1200" b="1" i="1">
              <a:ea typeface="Calibri"/>
              <a:cs typeface="Calibri"/>
            </a:endParaRPr>
          </a:p>
        </p:txBody>
      </p:sp>
    </p:spTree>
    <p:extLst>
      <p:ext uri="{BB962C8B-B14F-4D97-AF65-F5344CB8AC3E}">
        <p14:creationId xmlns:p14="http://schemas.microsoft.com/office/powerpoint/2010/main" val="71866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DB154A-18C6-609D-7573-0B88B419F894}"/>
              </a:ext>
            </a:extLst>
          </p:cNvPr>
          <p:cNvSpPr>
            <a:spLocks noGrp="1"/>
          </p:cNvSpPr>
          <p:nvPr>
            <p:ph type="sldNum" sz="quarter" idx="12"/>
          </p:nvPr>
        </p:nvSpPr>
        <p:spPr/>
        <p:txBody>
          <a:bodyPr/>
          <a:lstStyle/>
          <a:p>
            <a:fld id="{35747434-7036-48DB-A148-6B3D8EE75CDA}" type="slidenum">
              <a:rPr lang="en-US" smtClean="0"/>
              <a:t>16</a:t>
            </a:fld>
            <a:endParaRPr lang="en-US"/>
          </a:p>
        </p:txBody>
      </p:sp>
      <p:sp>
        <p:nvSpPr>
          <p:cNvPr id="11" name="TextBox 10">
            <a:extLst>
              <a:ext uri="{FF2B5EF4-FFF2-40B4-BE49-F238E27FC236}">
                <a16:creationId xmlns:a16="http://schemas.microsoft.com/office/drawing/2014/main" id="{60A06977-6CB6-17DA-F889-B1C40281261B}"/>
              </a:ext>
            </a:extLst>
          </p:cNvPr>
          <p:cNvSpPr txBox="1"/>
          <p:nvPr/>
        </p:nvSpPr>
        <p:spPr>
          <a:xfrm>
            <a:off x="442451" y="285750"/>
            <a:ext cx="113304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cs typeface="Calibri"/>
              </a:rPr>
              <a:t>Spark</a:t>
            </a:r>
            <a:endParaRPr lang="en-US" sz="2400" b="1"/>
          </a:p>
        </p:txBody>
      </p:sp>
      <p:pic>
        <p:nvPicPr>
          <p:cNvPr id="2" name="Picture 1" descr="A black screen with white text&#10;&#10;Description automatically generated">
            <a:extLst>
              <a:ext uri="{FF2B5EF4-FFF2-40B4-BE49-F238E27FC236}">
                <a16:creationId xmlns:a16="http://schemas.microsoft.com/office/drawing/2014/main" id="{C3178B9B-C91B-08A4-016F-7A739E648658}"/>
              </a:ext>
            </a:extLst>
          </p:cNvPr>
          <p:cNvPicPr>
            <a:picLocks noChangeAspect="1"/>
          </p:cNvPicPr>
          <p:nvPr/>
        </p:nvPicPr>
        <p:blipFill>
          <a:blip r:embed="rId2"/>
          <a:stretch>
            <a:fillRect/>
          </a:stretch>
        </p:blipFill>
        <p:spPr>
          <a:xfrm>
            <a:off x="514180" y="1386481"/>
            <a:ext cx="7549117" cy="2557224"/>
          </a:xfrm>
          <a:prstGeom prst="rect">
            <a:avLst/>
          </a:prstGeom>
        </p:spPr>
      </p:pic>
      <p:sp>
        <p:nvSpPr>
          <p:cNvPr id="6" name="TextBox 5">
            <a:extLst>
              <a:ext uri="{FF2B5EF4-FFF2-40B4-BE49-F238E27FC236}">
                <a16:creationId xmlns:a16="http://schemas.microsoft.com/office/drawing/2014/main" id="{3AD9D8D5-2F60-241D-232C-C5ECD2C7B383}"/>
              </a:ext>
            </a:extLst>
          </p:cNvPr>
          <p:cNvSpPr txBox="1"/>
          <p:nvPr/>
        </p:nvSpPr>
        <p:spPr>
          <a:xfrm>
            <a:off x="8521455" y="1681607"/>
            <a:ext cx="3318120" cy="1015663"/>
          </a:xfrm>
          <a:prstGeom prst="rect">
            <a:avLst/>
          </a:prstGeom>
          <a:noFill/>
        </p:spPr>
        <p:txBody>
          <a:bodyPr wrap="square" lIns="91440" tIns="45720" rIns="91440" bIns="45720" anchor="t">
            <a:spAutoFit/>
          </a:bodyPr>
          <a:lstStyle/>
          <a:p>
            <a:pPr algn="ctr"/>
            <a:r>
              <a:rPr lang="en-US" sz="1200" b="1" i="1">
                <a:solidFill>
                  <a:srgbClr val="000000"/>
                </a:solidFill>
              </a:rPr>
              <a:t>Fig 18-</a:t>
            </a:r>
            <a:r>
              <a:rPr lang="en-US" sz="1200" b="1" i="1">
                <a:solidFill>
                  <a:srgbClr val="0E101A"/>
                </a:solidFill>
              </a:rPr>
              <a:t>shows</a:t>
            </a:r>
            <a:r>
              <a:rPr lang="en-US" sz="1200" b="1" i="1">
                <a:solidFill>
                  <a:srgbClr val="0E101A"/>
                </a:solidFill>
                <a:effectLst/>
              </a:rPr>
              <a:t> that the daily stock </a:t>
            </a:r>
            <a:r>
              <a:rPr lang="en-US" sz="1200" b="1" i="1">
                <a:solidFill>
                  <a:srgbClr val="0E101A"/>
                </a:solidFill>
              </a:rPr>
              <a:t>p</a:t>
            </a:r>
            <a:r>
              <a:rPr lang="en-US" sz="1200" b="1" i="1">
                <a:solidFill>
                  <a:srgbClr val="0E101A"/>
                </a:solidFill>
                <a:effectLst/>
              </a:rPr>
              <a:t>rice difference across the stocks. From the result, it reveals that Tesla has the highest price difference due to its positive sentiment score (as mentioned in </a:t>
            </a:r>
            <a:r>
              <a:rPr lang="en-US" sz="1200" b="1" i="1">
                <a:solidFill>
                  <a:srgbClr val="0E101A"/>
                </a:solidFill>
              </a:rPr>
              <a:t>previous slide).</a:t>
            </a:r>
            <a:r>
              <a:rPr lang="en-US" sz="1200" b="1" i="1">
                <a:solidFill>
                  <a:srgbClr val="0E101A"/>
                </a:solidFill>
                <a:effectLst/>
              </a:rPr>
              <a:t> </a:t>
            </a:r>
            <a:endParaRPr lang="en-US" sz="1200" b="1" i="1">
              <a:ea typeface="Calibri"/>
              <a:cs typeface="Calibri"/>
            </a:endParaRPr>
          </a:p>
        </p:txBody>
      </p:sp>
      <p:sp>
        <p:nvSpPr>
          <p:cNvPr id="7" name="TextBox 6">
            <a:extLst>
              <a:ext uri="{FF2B5EF4-FFF2-40B4-BE49-F238E27FC236}">
                <a16:creationId xmlns:a16="http://schemas.microsoft.com/office/drawing/2014/main" id="{81B362EE-9454-757C-5215-7C9E8BE420A5}"/>
              </a:ext>
            </a:extLst>
          </p:cNvPr>
          <p:cNvSpPr txBox="1"/>
          <p:nvPr/>
        </p:nvSpPr>
        <p:spPr>
          <a:xfrm>
            <a:off x="442451" y="793581"/>
            <a:ext cx="11397124" cy="307777"/>
          </a:xfrm>
          <a:prstGeom prst="rect">
            <a:avLst/>
          </a:prstGeom>
          <a:noFill/>
        </p:spPr>
        <p:txBody>
          <a:bodyPr wrap="square" lIns="91440" tIns="45720" rIns="91440" bIns="45720" anchor="t">
            <a:spAutoFit/>
          </a:bodyPr>
          <a:lstStyle/>
          <a:p>
            <a:r>
              <a:rPr lang="en-US" sz="1400" dirty="0">
                <a:solidFill>
                  <a:srgbClr val="0E101A"/>
                </a:solidFill>
                <a:effectLst/>
              </a:rPr>
              <a:t>After analyzing the stock news sentiment table, we </a:t>
            </a:r>
            <a:r>
              <a:rPr lang="en-US" sz="1400" dirty="0">
                <a:solidFill>
                  <a:srgbClr val="0E101A"/>
                </a:solidFill>
              </a:rPr>
              <a:t>then analyzed</a:t>
            </a:r>
            <a:r>
              <a:rPr lang="en-US" sz="1400" dirty="0">
                <a:solidFill>
                  <a:srgbClr val="0E101A"/>
                </a:solidFill>
                <a:effectLst/>
              </a:rPr>
              <a:t> the real-time stock data using Apache Spark. </a:t>
            </a:r>
            <a:endParaRPr lang="en-US" sz="1400" dirty="0">
              <a:ea typeface="Calibri"/>
              <a:cs typeface="Calibri"/>
            </a:endParaRPr>
          </a:p>
        </p:txBody>
      </p:sp>
      <p:pic>
        <p:nvPicPr>
          <p:cNvPr id="15" name="Picture 14" descr="A computer screen with white text&#10;&#10;Description automatically generated">
            <a:extLst>
              <a:ext uri="{FF2B5EF4-FFF2-40B4-BE49-F238E27FC236}">
                <a16:creationId xmlns:a16="http://schemas.microsoft.com/office/drawing/2014/main" id="{FDC9EBA3-01A9-DDF5-7A2D-EB73E57AE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51" y="4164253"/>
            <a:ext cx="7806199" cy="2557224"/>
          </a:xfrm>
          <a:prstGeom prst="rect">
            <a:avLst/>
          </a:prstGeom>
        </p:spPr>
      </p:pic>
      <p:sp>
        <p:nvSpPr>
          <p:cNvPr id="16" name="TextBox 15">
            <a:extLst>
              <a:ext uri="{FF2B5EF4-FFF2-40B4-BE49-F238E27FC236}">
                <a16:creationId xmlns:a16="http://schemas.microsoft.com/office/drawing/2014/main" id="{6109A55B-B967-B8D7-86EE-320D1320D353}"/>
              </a:ext>
            </a:extLst>
          </p:cNvPr>
          <p:cNvSpPr txBox="1"/>
          <p:nvPr/>
        </p:nvSpPr>
        <p:spPr>
          <a:xfrm>
            <a:off x="8521455" y="4405757"/>
            <a:ext cx="3318120" cy="830997"/>
          </a:xfrm>
          <a:prstGeom prst="rect">
            <a:avLst/>
          </a:prstGeom>
          <a:noFill/>
        </p:spPr>
        <p:txBody>
          <a:bodyPr wrap="square" lIns="91440" tIns="45720" rIns="91440" bIns="45720" anchor="t">
            <a:spAutoFit/>
          </a:bodyPr>
          <a:lstStyle/>
          <a:p>
            <a:pPr algn="ctr"/>
            <a:r>
              <a:rPr lang="en-US" sz="1200" b="1" i="1">
                <a:solidFill>
                  <a:srgbClr val="000000"/>
                </a:solidFill>
              </a:rPr>
              <a:t>Fig 19-</a:t>
            </a:r>
            <a:r>
              <a:rPr lang="en-US" sz="1200" b="1" i="1">
                <a:solidFill>
                  <a:srgbClr val="0E101A"/>
                </a:solidFill>
              </a:rPr>
              <a:t>shows</a:t>
            </a:r>
            <a:r>
              <a:rPr lang="en-US" sz="1200" b="1" i="1">
                <a:solidFill>
                  <a:srgbClr val="0E101A"/>
                </a:solidFill>
                <a:effectLst/>
              </a:rPr>
              <a:t> that the standard deviation of the stocks. From the result, it reveals that Tesla has the highest variance and std dev refers higher volatility.</a:t>
            </a:r>
            <a:endParaRPr lang="en-US" sz="1200" b="1" i="1">
              <a:ea typeface="Calibri"/>
              <a:cs typeface="Calibri"/>
            </a:endParaRPr>
          </a:p>
        </p:txBody>
      </p:sp>
    </p:spTree>
    <p:extLst>
      <p:ext uri="{BB962C8B-B14F-4D97-AF65-F5344CB8AC3E}">
        <p14:creationId xmlns:p14="http://schemas.microsoft.com/office/powerpoint/2010/main" val="25136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9A889AB-A776-F1B1-DBFB-CE36DF6B7D8E}"/>
              </a:ext>
            </a:extLst>
          </p:cNvPr>
          <p:cNvPicPr>
            <a:picLocks noGrp="1" noChangeAspect="1"/>
          </p:cNvPicPr>
          <p:nvPr>
            <p:ph idx="1"/>
          </p:nvPr>
        </p:nvPicPr>
        <p:blipFill>
          <a:blip r:embed="rId2"/>
          <a:stretch>
            <a:fillRect/>
          </a:stretch>
        </p:blipFill>
        <p:spPr>
          <a:xfrm>
            <a:off x="431229" y="2504665"/>
            <a:ext cx="5303837" cy="2922713"/>
          </a:xfrm>
        </p:spPr>
      </p:pic>
      <p:sp>
        <p:nvSpPr>
          <p:cNvPr id="4" name="Slide Number Placeholder 3">
            <a:extLst>
              <a:ext uri="{FF2B5EF4-FFF2-40B4-BE49-F238E27FC236}">
                <a16:creationId xmlns:a16="http://schemas.microsoft.com/office/drawing/2014/main" id="{0E93D0DA-A9BF-EF57-80AE-0BF1A34BBB69}"/>
              </a:ext>
            </a:extLst>
          </p:cNvPr>
          <p:cNvSpPr>
            <a:spLocks noGrp="1"/>
          </p:cNvSpPr>
          <p:nvPr>
            <p:ph type="sldNum" sz="quarter" idx="12"/>
          </p:nvPr>
        </p:nvSpPr>
        <p:spPr/>
        <p:txBody>
          <a:bodyPr/>
          <a:lstStyle/>
          <a:p>
            <a:fld id="{35747434-7036-48DB-A148-6B3D8EE75CDA}" type="slidenum">
              <a:rPr lang="en-US" smtClean="0"/>
              <a:t>17</a:t>
            </a:fld>
            <a:endParaRPr lang="en-US"/>
          </a:p>
        </p:txBody>
      </p:sp>
      <p:sp>
        <p:nvSpPr>
          <p:cNvPr id="3" name="TextBox 2">
            <a:extLst>
              <a:ext uri="{FF2B5EF4-FFF2-40B4-BE49-F238E27FC236}">
                <a16:creationId xmlns:a16="http://schemas.microsoft.com/office/drawing/2014/main" id="{9534B4B2-26A1-0B2A-DC94-EA9A6A94B9E8}"/>
              </a:ext>
            </a:extLst>
          </p:cNvPr>
          <p:cNvSpPr txBox="1"/>
          <p:nvPr/>
        </p:nvSpPr>
        <p:spPr>
          <a:xfrm>
            <a:off x="615061" y="1343860"/>
            <a:ext cx="11226800" cy="307777"/>
          </a:xfrm>
          <a:prstGeom prst="rect">
            <a:avLst/>
          </a:prstGeom>
          <a:noFill/>
        </p:spPr>
        <p:txBody>
          <a:bodyPr wrap="square">
            <a:spAutoFit/>
          </a:bodyPr>
          <a:lstStyle/>
          <a:p>
            <a:pPr algn="l" rtl="0" fontAlgn="base"/>
            <a:r>
              <a:rPr lang="en-US" sz="1400" b="0" i="0" u="none" strike="noStrike">
                <a:solidFill>
                  <a:srgbClr val="000000"/>
                </a:solidFill>
                <a:effectLst/>
                <a:latin typeface="Calibri" panose="020F0502020204030204" pitchFamily="34" charset="0"/>
              </a:rPr>
              <a:t>Crucial information data about stock performance and sentiment were analyzed by finding the complete statistics of the stocks using Python.</a:t>
            </a:r>
            <a:r>
              <a:rPr lang="en-US" sz="1400" b="0" i="0">
                <a:solidFill>
                  <a:srgbClr val="000000"/>
                </a:solidFill>
                <a:effectLst/>
                <a:latin typeface="Calibri" panose="020F0502020204030204" pitchFamily="34" charset="0"/>
              </a:rPr>
              <a:t>​</a:t>
            </a:r>
            <a:endParaRPr lang="en-US" sz="1400" b="0" i="0">
              <a:solidFill>
                <a:srgbClr val="000000"/>
              </a:solidFill>
              <a:effectLst/>
              <a:latin typeface="Segoe UI" panose="020B0502040204020203" pitchFamily="34" charset="0"/>
            </a:endParaRPr>
          </a:p>
        </p:txBody>
      </p:sp>
      <p:sp>
        <p:nvSpPr>
          <p:cNvPr id="9" name="TextBox 8">
            <a:extLst>
              <a:ext uri="{FF2B5EF4-FFF2-40B4-BE49-F238E27FC236}">
                <a16:creationId xmlns:a16="http://schemas.microsoft.com/office/drawing/2014/main" id="{3038B343-8825-235E-7C82-4AD986338633}"/>
              </a:ext>
            </a:extLst>
          </p:cNvPr>
          <p:cNvSpPr txBox="1"/>
          <p:nvPr/>
        </p:nvSpPr>
        <p:spPr>
          <a:xfrm>
            <a:off x="6022848" y="2504665"/>
            <a:ext cx="5973762" cy="1384995"/>
          </a:xfrm>
          <a:prstGeom prst="rect">
            <a:avLst/>
          </a:prstGeom>
          <a:noFill/>
        </p:spPr>
        <p:txBody>
          <a:bodyPr wrap="square">
            <a:spAutoFit/>
          </a:bodyPr>
          <a:lstStyle/>
          <a:p>
            <a:pPr algn="l" rtl="0" fontAlgn="base"/>
            <a:r>
              <a:rPr lang="en-US" sz="1400" b="1" i="0" u="none" strike="noStrike">
                <a:solidFill>
                  <a:srgbClr val="000000"/>
                </a:solidFill>
                <a:effectLst/>
                <a:latin typeface="Calibri" panose="020F0502020204030204" pitchFamily="34" charset="0"/>
              </a:rPr>
              <a:t>Key findings: </a:t>
            </a:r>
            <a:r>
              <a:rPr lang="en-US" sz="1400" b="0" i="0">
                <a:solidFill>
                  <a:srgbClr val="000000"/>
                </a:solidFill>
                <a:effectLst/>
                <a:latin typeface="Calibri" panose="020F0502020204030204" pitchFamily="34" charset="0"/>
              </a:rPr>
              <a:t>​</a:t>
            </a:r>
          </a:p>
          <a:p>
            <a:pPr algn="l" rtl="0" fontAlgn="base"/>
            <a:endParaRPr lang="en-US" sz="1400" b="0" i="0">
              <a:solidFill>
                <a:srgbClr val="000000"/>
              </a:solidFill>
              <a:effectLst/>
              <a:latin typeface="Segoe UI" panose="020B0502040204020203" pitchFamily="34" charset="0"/>
            </a:endParaRPr>
          </a:p>
          <a:p>
            <a:pPr algn="l" rtl="0" fontAlgn="base"/>
            <a:r>
              <a:rPr lang="en-US" sz="1400" b="0" i="0" u="none" strike="noStrike">
                <a:solidFill>
                  <a:srgbClr val="000000"/>
                </a:solidFill>
                <a:effectLst/>
                <a:latin typeface="Calibri" panose="020F0502020204030204" pitchFamily="34" charset="0"/>
              </a:rPr>
              <a:t>This analysis revealed how sentiment correlates with stock metrics. </a:t>
            </a:r>
            <a:r>
              <a:rPr lang="en-US" sz="1400" b="0" i="0">
                <a:solidFill>
                  <a:srgbClr val="000000"/>
                </a:solidFill>
                <a:effectLst/>
                <a:latin typeface="Calibri" panose="020F0502020204030204" pitchFamily="34" charset="0"/>
              </a:rPr>
              <a:t>​</a:t>
            </a:r>
            <a:endParaRPr lang="en-US" sz="1400" b="0" i="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US" sz="1400" i="0" u="none" strike="noStrike">
                <a:solidFill>
                  <a:srgbClr val="000000"/>
                </a:solidFill>
                <a:effectLst/>
                <a:latin typeface="Calibri" panose="020F0502020204030204" pitchFamily="34" charset="0"/>
              </a:rPr>
              <a:t>Mean &amp; Median Prices – Reflect overall stock health</a:t>
            </a:r>
            <a:r>
              <a:rPr lang="en-US" sz="1400" i="0">
                <a:solidFill>
                  <a:srgbClr val="000000"/>
                </a:solidFill>
                <a:effectLst/>
                <a:latin typeface="Calibri" panose="020F0502020204030204" pitchFamily="34" charset="0"/>
              </a:rPr>
              <a:t>​.</a:t>
            </a:r>
            <a:endParaRPr lang="en-US" sz="1400" i="0">
              <a:solidFill>
                <a:srgbClr val="000000"/>
              </a:solidFill>
              <a:effectLst/>
              <a:latin typeface="Arial" panose="020B0604020202020204" pitchFamily="34" charset="0"/>
            </a:endParaRPr>
          </a:p>
          <a:p>
            <a:pPr marL="285750" indent="-285750" algn="l" rtl="0" fontAlgn="base">
              <a:buFont typeface="Arial" panose="020B0604020202020204" pitchFamily="34" charset="0"/>
              <a:buChar char="•"/>
            </a:pPr>
            <a:r>
              <a:rPr lang="en-US" sz="1400" i="0" u="none" strike="noStrike">
                <a:solidFill>
                  <a:srgbClr val="000000"/>
                </a:solidFill>
                <a:effectLst/>
                <a:latin typeface="Calibri" panose="020F0502020204030204" pitchFamily="34" charset="0"/>
              </a:rPr>
              <a:t>Standard Deviation – Indicates price fluctuations and risk.</a:t>
            </a:r>
          </a:p>
          <a:p>
            <a:pPr marL="285750" indent="-285750" algn="l" rtl="0" fontAlgn="base">
              <a:buFont typeface="Arial" panose="020B0604020202020204" pitchFamily="34" charset="0"/>
              <a:buChar char="•"/>
            </a:pPr>
            <a:r>
              <a:rPr lang="en-US" sz="1400">
                <a:solidFill>
                  <a:srgbClr val="000000"/>
                </a:solidFill>
                <a:latin typeface="Calibri" panose="020F0502020204030204" pitchFamily="34" charset="0"/>
              </a:rPr>
              <a:t>Min &amp; Max – Represents the real-time stock growth on the same day.</a:t>
            </a:r>
            <a:r>
              <a:rPr lang="en-US" sz="1400" i="0" u="none" strike="noStrike">
                <a:solidFill>
                  <a:srgbClr val="000000"/>
                </a:solidFill>
                <a:effectLst/>
                <a:latin typeface="Calibri" panose="020F0502020204030204" pitchFamily="34" charset="0"/>
              </a:rPr>
              <a:t> </a:t>
            </a:r>
            <a:r>
              <a:rPr lang="en-US" sz="1400" i="0">
                <a:solidFill>
                  <a:srgbClr val="000000"/>
                </a:solidFill>
                <a:effectLst/>
                <a:latin typeface="Calibri" panose="020F0502020204030204" pitchFamily="34" charset="0"/>
              </a:rPr>
              <a:t>​</a:t>
            </a:r>
            <a:endParaRPr lang="en-US" sz="1400" i="0">
              <a:solidFill>
                <a:srgbClr val="000000"/>
              </a:solidFill>
              <a:effectLst/>
              <a:latin typeface="Arial" panose="020B0604020202020204" pitchFamily="34" charset="0"/>
            </a:endParaRPr>
          </a:p>
        </p:txBody>
      </p:sp>
      <p:sp>
        <p:nvSpPr>
          <p:cNvPr id="12" name="TextBox 11">
            <a:extLst>
              <a:ext uri="{FF2B5EF4-FFF2-40B4-BE49-F238E27FC236}">
                <a16:creationId xmlns:a16="http://schemas.microsoft.com/office/drawing/2014/main" id="{4E5E0B5F-525E-90CC-0FF5-7D5268140B09}"/>
              </a:ext>
            </a:extLst>
          </p:cNvPr>
          <p:cNvSpPr txBox="1"/>
          <p:nvPr/>
        </p:nvSpPr>
        <p:spPr>
          <a:xfrm>
            <a:off x="615061" y="618436"/>
            <a:ext cx="11226800" cy="461665"/>
          </a:xfrm>
          <a:prstGeom prst="rect">
            <a:avLst/>
          </a:prstGeom>
          <a:noFill/>
        </p:spPr>
        <p:txBody>
          <a:bodyPr wrap="square">
            <a:spAutoFit/>
          </a:bodyPr>
          <a:lstStyle/>
          <a:p>
            <a:pPr algn="ctr" rtl="0" fontAlgn="base"/>
            <a:r>
              <a:rPr lang="en-US" sz="2400" b="1" i="0" u="none" strike="noStrike">
                <a:solidFill>
                  <a:srgbClr val="000000"/>
                </a:solidFill>
                <a:effectLst/>
                <a:latin typeface="Calibri" panose="020F0502020204030204" pitchFamily="34" charset="0"/>
              </a:rPr>
              <a:t>Statistics of Real-time Stock data</a:t>
            </a:r>
            <a:endParaRPr lang="en-US" sz="2400" b="1"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35746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CEF4-7BA6-D5AD-C805-22C7040A13D8}"/>
              </a:ext>
            </a:extLst>
          </p:cNvPr>
          <p:cNvSpPr>
            <a:spLocks noGrp="1"/>
          </p:cNvSpPr>
          <p:nvPr>
            <p:ph type="title"/>
          </p:nvPr>
        </p:nvSpPr>
        <p:spPr>
          <a:xfrm>
            <a:off x="454855" y="3663"/>
            <a:ext cx="10659110" cy="651487"/>
          </a:xfrm>
        </p:spPr>
        <p:txBody>
          <a:bodyPr>
            <a:normAutofit/>
          </a:bodyPr>
          <a:lstStyle/>
          <a:p>
            <a:pPr algn="ctr"/>
            <a:r>
              <a:rPr lang="en-US" sz="3200" b="1">
                <a:latin typeface="+mn-lt"/>
                <a:ea typeface="+mj-lt"/>
                <a:cs typeface="+mj-lt"/>
              </a:rPr>
              <a:t>Data Visualization</a:t>
            </a:r>
            <a:endParaRPr lang="en-US" sz="3200" b="1">
              <a:latin typeface="+mn-lt"/>
            </a:endParaRPr>
          </a:p>
        </p:txBody>
      </p:sp>
      <p:pic>
        <p:nvPicPr>
          <p:cNvPr id="5" name="Content Placeholder 4">
            <a:extLst>
              <a:ext uri="{FF2B5EF4-FFF2-40B4-BE49-F238E27FC236}">
                <a16:creationId xmlns:a16="http://schemas.microsoft.com/office/drawing/2014/main" id="{FFA509DC-5763-4F97-1E46-D504A42D56E1}"/>
              </a:ext>
            </a:extLst>
          </p:cNvPr>
          <p:cNvPicPr>
            <a:picLocks noGrp="1" noChangeAspect="1"/>
          </p:cNvPicPr>
          <p:nvPr>
            <p:ph idx="1"/>
          </p:nvPr>
        </p:nvPicPr>
        <p:blipFill>
          <a:blip r:embed="rId2"/>
          <a:stretch>
            <a:fillRect/>
          </a:stretch>
        </p:blipFill>
        <p:spPr>
          <a:xfrm>
            <a:off x="573704" y="1782714"/>
            <a:ext cx="4459856" cy="3610773"/>
          </a:xfrm>
        </p:spPr>
      </p:pic>
      <p:sp>
        <p:nvSpPr>
          <p:cNvPr id="4" name="Slide Number Placeholder 3">
            <a:extLst>
              <a:ext uri="{FF2B5EF4-FFF2-40B4-BE49-F238E27FC236}">
                <a16:creationId xmlns:a16="http://schemas.microsoft.com/office/drawing/2014/main" id="{8B3AF50A-3C1D-839D-CFB7-CFE9D034D157}"/>
              </a:ext>
            </a:extLst>
          </p:cNvPr>
          <p:cNvSpPr>
            <a:spLocks noGrp="1"/>
          </p:cNvSpPr>
          <p:nvPr>
            <p:ph type="sldNum" sz="quarter" idx="12"/>
          </p:nvPr>
        </p:nvSpPr>
        <p:spPr/>
        <p:txBody>
          <a:bodyPr/>
          <a:lstStyle/>
          <a:p>
            <a:fld id="{35747434-7036-48DB-A148-6B3D8EE75CDA}" type="slidenum">
              <a:rPr lang="en-US" smtClean="0"/>
              <a:t>18</a:t>
            </a:fld>
            <a:endParaRPr lang="en-US"/>
          </a:p>
        </p:txBody>
      </p:sp>
      <p:pic>
        <p:nvPicPr>
          <p:cNvPr id="3" name="Picture 2" descr="A colorful pie chart with numbers and text&#10;&#10;Description automatically generated">
            <a:extLst>
              <a:ext uri="{FF2B5EF4-FFF2-40B4-BE49-F238E27FC236}">
                <a16:creationId xmlns:a16="http://schemas.microsoft.com/office/drawing/2014/main" id="{90919AAE-8C47-1F5A-4356-5A529827A8F2}"/>
              </a:ext>
            </a:extLst>
          </p:cNvPr>
          <p:cNvPicPr>
            <a:picLocks noChangeAspect="1"/>
          </p:cNvPicPr>
          <p:nvPr/>
        </p:nvPicPr>
        <p:blipFill>
          <a:blip r:embed="rId3"/>
          <a:stretch>
            <a:fillRect/>
          </a:stretch>
        </p:blipFill>
        <p:spPr>
          <a:xfrm>
            <a:off x="6711598" y="1814265"/>
            <a:ext cx="3766131" cy="3543222"/>
          </a:xfrm>
          <a:prstGeom prst="rect">
            <a:avLst/>
          </a:prstGeom>
        </p:spPr>
      </p:pic>
      <p:sp>
        <p:nvSpPr>
          <p:cNvPr id="6" name="TextBox 5">
            <a:extLst>
              <a:ext uri="{FF2B5EF4-FFF2-40B4-BE49-F238E27FC236}">
                <a16:creationId xmlns:a16="http://schemas.microsoft.com/office/drawing/2014/main" id="{CE0F899E-083A-1B70-FB90-0B2BEFA6A6F6}"/>
              </a:ext>
            </a:extLst>
          </p:cNvPr>
          <p:cNvSpPr txBox="1"/>
          <p:nvPr/>
        </p:nvSpPr>
        <p:spPr>
          <a:xfrm>
            <a:off x="565467" y="5442972"/>
            <a:ext cx="44695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cs typeface="Calibri"/>
              </a:rPr>
              <a:t>Fig 20-The above histogram represents the symmetric distribution with the average stock price of TSLA stays between 200 and 300 USD in 2022 - 2023 .</a:t>
            </a:r>
            <a:endParaRPr lang="en-US">
              <a:cs typeface="Calibri"/>
            </a:endParaRPr>
          </a:p>
        </p:txBody>
      </p:sp>
      <p:sp>
        <p:nvSpPr>
          <p:cNvPr id="7" name="TextBox 6">
            <a:extLst>
              <a:ext uri="{FF2B5EF4-FFF2-40B4-BE49-F238E27FC236}">
                <a16:creationId xmlns:a16="http://schemas.microsoft.com/office/drawing/2014/main" id="{472FDF73-44CA-E3F2-5C47-98A4DB3375F1}"/>
              </a:ext>
            </a:extLst>
          </p:cNvPr>
          <p:cNvSpPr txBox="1"/>
          <p:nvPr/>
        </p:nvSpPr>
        <p:spPr>
          <a:xfrm>
            <a:off x="6772080" y="5419886"/>
            <a:ext cx="37117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dirty="0">
                <a:cs typeface="Calibri"/>
              </a:rPr>
              <a:t>Fig 21-The above pie chart shows that the trading volume of NVDA is higher than other stocks which confirms with our analysis. </a:t>
            </a:r>
            <a:endParaRPr lang="en-US" dirty="0">
              <a:cs typeface="Calibri"/>
            </a:endParaRPr>
          </a:p>
        </p:txBody>
      </p:sp>
      <p:sp>
        <p:nvSpPr>
          <p:cNvPr id="8" name="TextBox 7">
            <a:extLst>
              <a:ext uri="{FF2B5EF4-FFF2-40B4-BE49-F238E27FC236}">
                <a16:creationId xmlns:a16="http://schemas.microsoft.com/office/drawing/2014/main" id="{B5E0C23A-992B-6834-7D51-92517D30CAF6}"/>
              </a:ext>
            </a:extLst>
          </p:cNvPr>
          <p:cNvSpPr txBox="1"/>
          <p:nvPr/>
        </p:nvSpPr>
        <p:spPr>
          <a:xfrm>
            <a:off x="455245" y="826475"/>
            <a:ext cx="1098843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Both static, streaming data analyzed in the previous sections are put to visualizations for easier understanding.</a:t>
            </a:r>
          </a:p>
        </p:txBody>
      </p:sp>
      <p:sp>
        <p:nvSpPr>
          <p:cNvPr id="10" name="TextBox 9">
            <a:extLst>
              <a:ext uri="{FF2B5EF4-FFF2-40B4-BE49-F238E27FC236}">
                <a16:creationId xmlns:a16="http://schemas.microsoft.com/office/drawing/2014/main" id="{8C27308C-A2AE-ADD6-695F-29F21F0680F1}"/>
              </a:ext>
            </a:extLst>
          </p:cNvPr>
          <p:cNvSpPr txBox="1"/>
          <p:nvPr/>
        </p:nvSpPr>
        <p:spPr>
          <a:xfrm>
            <a:off x="454855" y="1237384"/>
            <a:ext cx="6096000" cy="369332"/>
          </a:xfrm>
          <a:prstGeom prst="rect">
            <a:avLst/>
          </a:prstGeom>
          <a:noFill/>
        </p:spPr>
        <p:txBody>
          <a:bodyPr wrap="square">
            <a:spAutoFit/>
          </a:bodyPr>
          <a:lstStyle/>
          <a:p>
            <a:r>
              <a:rPr lang="en-US" b="1">
                <a:latin typeface="+mn-lt"/>
              </a:rPr>
              <a:t>Historic Financial Market Data</a:t>
            </a:r>
          </a:p>
        </p:txBody>
      </p:sp>
    </p:spTree>
    <p:extLst>
      <p:ext uri="{BB962C8B-B14F-4D97-AF65-F5344CB8AC3E}">
        <p14:creationId xmlns:p14="http://schemas.microsoft.com/office/powerpoint/2010/main" val="55593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CEF4-7BA6-D5AD-C805-22C7040A13D8}"/>
              </a:ext>
            </a:extLst>
          </p:cNvPr>
          <p:cNvSpPr>
            <a:spLocks noGrp="1"/>
          </p:cNvSpPr>
          <p:nvPr>
            <p:ph type="title"/>
          </p:nvPr>
        </p:nvSpPr>
        <p:spPr>
          <a:xfrm>
            <a:off x="544975" y="910071"/>
            <a:ext cx="10659110" cy="227767"/>
          </a:xfrm>
        </p:spPr>
        <p:txBody>
          <a:bodyPr>
            <a:noAutofit/>
          </a:bodyPr>
          <a:lstStyle/>
          <a:p>
            <a:r>
              <a:rPr lang="en-US" sz="1800" b="1">
                <a:latin typeface="+mn-lt"/>
              </a:rPr>
              <a:t>Real-time News Data</a:t>
            </a:r>
          </a:p>
        </p:txBody>
      </p:sp>
      <p:sp>
        <p:nvSpPr>
          <p:cNvPr id="4" name="Slide Number Placeholder 3">
            <a:extLst>
              <a:ext uri="{FF2B5EF4-FFF2-40B4-BE49-F238E27FC236}">
                <a16:creationId xmlns:a16="http://schemas.microsoft.com/office/drawing/2014/main" id="{1F3DBCEC-D2B6-3449-FE1D-F03AF758EA28}"/>
              </a:ext>
            </a:extLst>
          </p:cNvPr>
          <p:cNvSpPr>
            <a:spLocks noGrp="1"/>
          </p:cNvSpPr>
          <p:nvPr>
            <p:ph type="sldNum" sz="quarter" idx="12"/>
          </p:nvPr>
        </p:nvSpPr>
        <p:spPr/>
        <p:txBody>
          <a:bodyPr/>
          <a:lstStyle/>
          <a:p>
            <a:fld id="{35747434-7036-48DB-A148-6B3D8EE75CDA}" type="slidenum">
              <a:rPr lang="en-US" smtClean="0"/>
              <a:t>19</a:t>
            </a:fld>
            <a:endParaRPr lang="en-US"/>
          </a:p>
        </p:txBody>
      </p:sp>
      <p:pic>
        <p:nvPicPr>
          <p:cNvPr id="3076" name="Picture 4">
            <a:extLst>
              <a:ext uri="{FF2B5EF4-FFF2-40B4-BE49-F238E27FC236}">
                <a16:creationId xmlns:a16="http://schemas.microsoft.com/office/drawing/2014/main" id="{3787C794-EAC5-B034-ED76-4AE1F74A39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155" y="1641785"/>
            <a:ext cx="5417118" cy="32326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creenshot of a graph&#10;&#10;Description automatically generated">
            <a:extLst>
              <a:ext uri="{FF2B5EF4-FFF2-40B4-BE49-F238E27FC236}">
                <a16:creationId xmlns:a16="http://schemas.microsoft.com/office/drawing/2014/main" id="{21F5DA8B-E5DE-DE5D-C394-00573AEC2D1A}"/>
              </a:ext>
            </a:extLst>
          </p:cNvPr>
          <p:cNvPicPr>
            <a:picLocks noChangeAspect="1"/>
          </p:cNvPicPr>
          <p:nvPr/>
        </p:nvPicPr>
        <p:blipFill>
          <a:blip r:embed="rId3"/>
          <a:stretch>
            <a:fillRect/>
          </a:stretch>
        </p:blipFill>
        <p:spPr>
          <a:xfrm>
            <a:off x="6823308" y="1559376"/>
            <a:ext cx="4097452" cy="3397514"/>
          </a:xfrm>
          <a:prstGeom prst="rect">
            <a:avLst/>
          </a:prstGeom>
        </p:spPr>
      </p:pic>
      <p:sp>
        <p:nvSpPr>
          <p:cNvPr id="7" name="TextBox 6">
            <a:extLst>
              <a:ext uri="{FF2B5EF4-FFF2-40B4-BE49-F238E27FC236}">
                <a16:creationId xmlns:a16="http://schemas.microsoft.com/office/drawing/2014/main" id="{0ACE2502-39CD-68AA-6A40-54A47983E996}"/>
              </a:ext>
            </a:extLst>
          </p:cNvPr>
          <p:cNvSpPr txBox="1"/>
          <p:nvPr/>
        </p:nvSpPr>
        <p:spPr>
          <a:xfrm>
            <a:off x="497737" y="4906057"/>
            <a:ext cx="54136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cs typeface="Calibri"/>
              </a:rPr>
              <a:t>Fig 22-The above bar chart represents the average positive sentiment score for each stock. From the above chart, we can understand that the NVDA has the highest average positive sentiment score. </a:t>
            </a:r>
            <a:endParaRPr lang="en-US">
              <a:cs typeface="Calibri"/>
            </a:endParaRPr>
          </a:p>
        </p:txBody>
      </p:sp>
      <p:sp>
        <p:nvSpPr>
          <p:cNvPr id="9" name="TextBox 8">
            <a:extLst>
              <a:ext uri="{FF2B5EF4-FFF2-40B4-BE49-F238E27FC236}">
                <a16:creationId xmlns:a16="http://schemas.microsoft.com/office/drawing/2014/main" id="{765F8356-890C-3CE6-ACC8-C24E7C38B26F}"/>
              </a:ext>
            </a:extLst>
          </p:cNvPr>
          <p:cNvSpPr txBox="1"/>
          <p:nvPr/>
        </p:nvSpPr>
        <p:spPr>
          <a:xfrm>
            <a:off x="6817649" y="5004379"/>
            <a:ext cx="41231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solidFill>
                  <a:srgbClr val="000000"/>
                </a:solidFill>
              </a:rPr>
              <a:t>Fig 23-</a:t>
            </a:r>
            <a:r>
              <a:rPr lang="en-US" sz="1200" b="1" i="1">
                <a:solidFill>
                  <a:srgbClr val="0E101A"/>
                </a:solidFill>
              </a:rPr>
              <a:t>The</a:t>
            </a:r>
            <a:r>
              <a:rPr lang="en-US" sz="1200" b="1" i="1">
                <a:solidFill>
                  <a:srgbClr val="0E101A"/>
                </a:solidFill>
                <a:effectLst/>
              </a:rPr>
              <a:t> above heatmap represents the correlation matrix of positive, neutral, and negative sentiment scores. </a:t>
            </a:r>
            <a:endParaRPr lang="en-US" sz="1200" b="1" i="1">
              <a:cs typeface="Calibri"/>
            </a:endParaRPr>
          </a:p>
        </p:txBody>
      </p:sp>
    </p:spTree>
    <p:extLst>
      <p:ext uri="{BB962C8B-B14F-4D97-AF65-F5344CB8AC3E}">
        <p14:creationId xmlns:p14="http://schemas.microsoft.com/office/powerpoint/2010/main" val="72128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8B30-DB80-3267-796E-961B6B2E3845}"/>
              </a:ext>
            </a:extLst>
          </p:cNvPr>
          <p:cNvSpPr>
            <a:spLocks noGrp="1"/>
          </p:cNvSpPr>
          <p:nvPr>
            <p:ph type="title"/>
          </p:nvPr>
        </p:nvSpPr>
        <p:spPr>
          <a:xfrm>
            <a:off x="517669" y="-41931"/>
            <a:ext cx="10659110" cy="1325563"/>
          </a:xfrm>
        </p:spPr>
        <p:txBody>
          <a:bodyPr>
            <a:normAutofit/>
          </a:bodyPr>
          <a:lstStyle/>
          <a:p>
            <a:pPr algn="ctr"/>
            <a:r>
              <a:rPr lang="en-US" sz="2400" b="1">
                <a:latin typeface="+mn-lt"/>
                <a:ea typeface="+mj-lt"/>
                <a:cs typeface="+mj-lt"/>
              </a:rPr>
              <a:t>Project Objective and Data Lifecycle</a:t>
            </a:r>
            <a:endParaRPr lang="en-US" sz="2400" b="1">
              <a:latin typeface="+mn-lt"/>
            </a:endParaRPr>
          </a:p>
        </p:txBody>
      </p:sp>
      <p:sp>
        <p:nvSpPr>
          <p:cNvPr id="3" name="Content Placeholder 2">
            <a:extLst>
              <a:ext uri="{FF2B5EF4-FFF2-40B4-BE49-F238E27FC236}">
                <a16:creationId xmlns:a16="http://schemas.microsoft.com/office/drawing/2014/main" id="{037D04A7-F3D2-A068-C534-E1E4DB6CC036}"/>
              </a:ext>
            </a:extLst>
          </p:cNvPr>
          <p:cNvSpPr>
            <a:spLocks noGrp="1"/>
          </p:cNvSpPr>
          <p:nvPr>
            <p:ph idx="1"/>
          </p:nvPr>
        </p:nvSpPr>
        <p:spPr>
          <a:xfrm>
            <a:off x="658368" y="914400"/>
            <a:ext cx="10659110" cy="5335325"/>
          </a:xfrm>
        </p:spPr>
        <p:txBody>
          <a:bodyPr vert="horz" lIns="91440" tIns="45720" rIns="91440" bIns="45720" rtlCol="0" anchor="t">
            <a:noAutofit/>
          </a:bodyPr>
          <a:lstStyle/>
          <a:p>
            <a:pPr marL="0" indent="0">
              <a:spcBef>
                <a:spcPts val="0"/>
              </a:spcBef>
              <a:spcAft>
                <a:spcPts val="0"/>
              </a:spcAft>
              <a:buNone/>
            </a:pPr>
            <a:endParaRPr lang="en-US" sz="1400" b="1">
              <a:solidFill>
                <a:srgbClr val="0E101A"/>
              </a:solidFill>
              <a:effectLst/>
            </a:endParaRPr>
          </a:p>
          <a:p>
            <a:pPr marL="0" indent="0">
              <a:spcBef>
                <a:spcPts val="0"/>
              </a:spcBef>
              <a:spcAft>
                <a:spcPts val="0"/>
              </a:spcAft>
              <a:buNone/>
            </a:pPr>
            <a:endParaRPr lang="en-US" sz="1400" b="1">
              <a:solidFill>
                <a:srgbClr val="0E101A"/>
              </a:solidFill>
            </a:endParaRPr>
          </a:p>
          <a:p>
            <a:pPr marL="0" indent="0">
              <a:spcBef>
                <a:spcPts val="0"/>
              </a:spcBef>
              <a:spcAft>
                <a:spcPts val="0"/>
              </a:spcAft>
              <a:buNone/>
            </a:pPr>
            <a:r>
              <a:rPr lang="en-US" sz="1400" b="1" dirty="0">
                <a:solidFill>
                  <a:srgbClr val="0E101A"/>
                </a:solidFill>
                <a:effectLst/>
              </a:rPr>
              <a:t>Project objective: </a:t>
            </a:r>
            <a:endParaRPr lang="en-US" sz="1400" b="1"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spcAft>
                <a:spcPts val="0"/>
              </a:spcAft>
              <a:buNone/>
            </a:pPr>
            <a:r>
              <a:rPr lang="en-US" sz="1400" dirty="0">
                <a:solidFill>
                  <a:srgbClr val="0E101A"/>
                </a:solidFill>
                <a:effectLst/>
              </a:rPr>
              <a:t>To analyze historical and real-time financial market data from financial platforms to reveal stock market trends and patterns that can aid in better investment strategies. Also, to uncover the relationship between real-time news and stock performance in real-time.</a:t>
            </a:r>
            <a:endParaRPr lang="en-US" sz="1400"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spcAft>
                <a:spcPts val="0"/>
              </a:spcAft>
              <a:buNone/>
            </a:pPr>
            <a:r>
              <a:rPr lang="en-US" sz="1400" b="1" dirty="0">
                <a:solidFill>
                  <a:srgbClr val="0E101A"/>
                </a:solidFill>
                <a:effectLst/>
              </a:rPr>
              <a:t>Data Lifecycle:</a:t>
            </a:r>
            <a:endParaRPr lang="en-US" sz="1400" b="1"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buNone/>
            </a:pPr>
            <a:r>
              <a:rPr lang="en-US" sz="1400" dirty="0">
                <a:solidFill>
                  <a:srgbClr val="0E101A"/>
                </a:solidFill>
                <a:effectLst/>
              </a:rPr>
              <a:t>In this project, we follow the eight-step data life cycle process to collect, process, analyze, and interpret the data. </a:t>
            </a:r>
            <a:r>
              <a:rPr lang="en-US" sz="1400" dirty="0">
                <a:solidFill>
                  <a:srgbClr val="0E101A"/>
                </a:solidFill>
              </a:rPr>
              <a:t>Here are the eight phases of the data lifecycle.</a:t>
            </a:r>
            <a:endParaRPr lang="en-US" sz="1400"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spcAft>
                <a:spcPts val="0"/>
              </a:spcAft>
              <a:buNone/>
            </a:pPr>
            <a:r>
              <a:rPr lang="en-US" sz="1400" dirty="0">
                <a:solidFill>
                  <a:srgbClr val="0E101A"/>
                </a:solidFill>
                <a:effectLst/>
              </a:rPr>
              <a:t>1. Data Generation</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2. Data </a:t>
            </a:r>
            <a:r>
              <a:rPr lang="en-US" sz="1400" dirty="0">
                <a:solidFill>
                  <a:srgbClr val="0E101A"/>
                </a:solidFill>
              </a:rPr>
              <a:t>Collection</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3. Data </a:t>
            </a:r>
            <a:r>
              <a:rPr lang="en-US" sz="1400" dirty="0">
                <a:solidFill>
                  <a:srgbClr val="0E101A"/>
                </a:solidFill>
              </a:rPr>
              <a:t>Processing</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4. Data </a:t>
            </a:r>
            <a:r>
              <a:rPr lang="en-US" sz="1400" dirty="0">
                <a:solidFill>
                  <a:srgbClr val="0E101A"/>
                </a:solidFill>
              </a:rPr>
              <a:t>Storage</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5. Data </a:t>
            </a:r>
            <a:r>
              <a:rPr lang="en-US" sz="1400" dirty="0">
                <a:solidFill>
                  <a:srgbClr val="0E101A"/>
                </a:solidFill>
              </a:rPr>
              <a:t>Management</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6. Analysis</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7. Visualization</a:t>
            </a:r>
            <a:endParaRPr lang="en-US" sz="1400" dirty="0">
              <a:solidFill>
                <a:srgbClr val="0E101A"/>
              </a:solidFill>
              <a:effectLst/>
              <a:cs typeface="Calibri"/>
            </a:endParaRPr>
          </a:p>
          <a:p>
            <a:pPr marL="0" indent="0">
              <a:spcBef>
                <a:spcPts val="0"/>
              </a:spcBef>
              <a:spcAft>
                <a:spcPts val="0"/>
              </a:spcAft>
              <a:buNone/>
            </a:pPr>
            <a:r>
              <a:rPr lang="en-US" sz="1400" dirty="0">
                <a:solidFill>
                  <a:srgbClr val="0E101A"/>
                </a:solidFill>
                <a:effectLst/>
              </a:rPr>
              <a:t>8. Interpretation</a:t>
            </a:r>
            <a:endParaRPr lang="en-US" sz="1400" dirty="0">
              <a:solidFill>
                <a:srgbClr val="0E101A"/>
              </a:solidFill>
              <a:effectLst/>
              <a:cs typeface="Calibri"/>
            </a:endParaRPr>
          </a:p>
          <a:p>
            <a:pPr marL="0" indent="0">
              <a:spcBef>
                <a:spcPts val="0"/>
              </a:spcBef>
              <a:spcAft>
                <a:spcPts val="0"/>
              </a:spcAft>
              <a:buNone/>
            </a:pPr>
            <a:endParaRPr lang="en-US" sz="1400">
              <a:solidFill>
                <a:srgbClr val="0E101A"/>
              </a:solidFill>
              <a:effectLst/>
            </a:endParaRPr>
          </a:p>
          <a:p>
            <a:pPr marL="0" indent="0">
              <a:spcBef>
                <a:spcPts val="0"/>
              </a:spcBef>
              <a:spcAft>
                <a:spcPts val="0"/>
              </a:spcAft>
              <a:buNone/>
            </a:pPr>
            <a:r>
              <a:rPr lang="en-US" sz="1400" dirty="0">
                <a:solidFill>
                  <a:srgbClr val="0E101A"/>
                </a:solidFill>
                <a:effectLst/>
              </a:rPr>
              <a:t>The data life cycle holds the key to managing and optimizing a real-time news impact project and for analyzing news coverage of any event for its impact on an outcome, like stock prices or sentiment. The data life cycle ensures that, from data collection to decision-making, all steps are handled efficiently to get timely and relevant insights.</a:t>
            </a:r>
            <a:endParaRPr lang="en-US" sz="1400" dirty="0">
              <a:solidFill>
                <a:srgbClr val="0E101A"/>
              </a:solidFill>
              <a:effectLst/>
              <a:cs typeface="Calibri"/>
            </a:endParaRPr>
          </a:p>
        </p:txBody>
      </p:sp>
      <p:sp>
        <p:nvSpPr>
          <p:cNvPr id="4" name="Slide Number Placeholder 3">
            <a:extLst>
              <a:ext uri="{FF2B5EF4-FFF2-40B4-BE49-F238E27FC236}">
                <a16:creationId xmlns:a16="http://schemas.microsoft.com/office/drawing/2014/main" id="{B1645CF8-D86C-9F4C-EBD4-CD8BA58D1C8C}"/>
              </a:ext>
            </a:extLst>
          </p:cNvPr>
          <p:cNvSpPr>
            <a:spLocks noGrp="1"/>
          </p:cNvSpPr>
          <p:nvPr>
            <p:ph type="sldNum" sz="quarter" idx="12"/>
          </p:nvPr>
        </p:nvSpPr>
        <p:spPr/>
        <p:txBody>
          <a:bodyPr/>
          <a:lstStyle/>
          <a:p>
            <a:fld id="{35747434-7036-48DB-A148-6B3D8EE75CDA}" type="slidenum">
              <a:rPr lang="en-US" smtClean="0"/>
              <a:t>2</a:t>
            </a:fld>
            <a:endParaRPr lang="en-US"/>
          </a:p>
        </p:txBody>
      </p:sp>
    </p:spTree>
    <p:extLst>
      <p:ext uri="{BB962C8B-B14F-4D97-AF65-F5344CB8AC3E}">
        <p14:creationId xmlns:p14="http://schemas.microsoft.com/office/powerpoint/2010/main" val="425588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6B02-82D2-283A-50F3-616F3A5740EE}"/>
              </a:ext>
            </a:extLst>
          </p:cNvPr>
          <p:cNvSpPr>
            <a:spLocks noGrp="1"/>
          </p:cNvSpPr>
          <p:nvPr>
            <p:ph type="title"/>
          </p:nvPr>
        </p:nvSpPr>
        <p:spPr>
          <a:xfrm>
            <a:off x="777240" y="18255"/>
            <a:ext cx="10659110" cy="1325563"/>
          </a:xfrm>
        </p:spPr>
        <p:txBody>
          <a:bodyPr>
            <a:normAutofit/>
          </a:bodyPr>
          <a:lstStyle/>
          <a:p>
            <a:pPr algn="ctr"/>
            <a:r>
              <a:rPr lang="en-US" sz="3200" b="1">
                <a:latin typeface="+mn-lt"/>
              </a:rPr>
              <a:t>Interpretation</a:t>
            </a:r>
          </a:p>
        </p:txBody>
      </p:sp>
      <p:sp>
        <p:nvSpPr>
          <p:cNvPr id="3" name="Content Placeholder 2">
            <a:extLst>
              <a:ext uri="{FF2B5EF4-FFF2-40B4-BE49-F238E27FC236}">
                <a16:creationId xmlns:a16="http://schemas.microsoft.com/office/drawing/2014/main" id="{3475244B-2511-4613-DB6E-63AB5D5D8A68}"/>
              </a:ext>
            </a:extLst>
          </p:cNvPr>
          <p:cNvSpPr>
            <a:spLocks noGrp="1"/>
          </p:cNvSpPr>
          <p:nvPr>
            <p:ph idx="1"/>
          </p:nvPr>
        </p:nvSpPr>
        <p:spPr>
          <a:xfrm>
            <a:off x="777240" y="1163782"/>
            <a:ext cx="10659110" cy="5013181"/>
          </a:xfrm>
        </p:spPr>
        <p:txBody>
          <a:bodyPr>
            <a:noAutofit/>
          </a:bodyPr>
          <a:lstStyle/>
          <a:p>
            <a:pPr marL="0" indent="0" algn="l" rtl="0" fontAlgn="base">
              <a:buNone/>
            </a:pPr>
            <a:endParaRPr lang="en-US" sz="1400" b="1" u="none" strike="noStrike">
              <a:solidFill>
                <a:srgbClr val="1B2F2E"/>
              </a:solidFill>
              <a:effectLst/>
              <a:latin typeface="Calibri" panose="020F0502020204030204" pitchFamily="34" charset="0"/>
            </a:endParaRPr>
          </a:p>
          <a:p>
            <a:pPr marL="0" indent="0" algn="l" rtl="0" fontAlgn="base">
              <a:buNone/>
            </a:pPr>
            <a:r>
              <a:rPr lang="en-US" sz="1400" b="1" u="none" strike="noStrike">
                <a:solidFill>
                  <a:srgbClr val="1B2F2E"/>
                </a:solidFill>
                <a:effectLst/>
                <a:latin typeface="Calibri" panose="020F0502020204030204" pitchFamily="34" charset="0"/>
              </a:rPr>
              <a:t>Stock Performance Trends: Consistent Growth </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r>
              <a:rPr lang="en-US" sz="1400" b="0" u="none" strike="noStrike">
                <a:solidFill>
                  <a:srgbClr val="1B2F2E"/>
                </a:solidFill>
                <a:effectLst/>
                <a:latin typeface="Calibri" panose="020F0502020204030204" pitchFamily="34" charset="0"/>
              </a:rPr>
              <a:t>In 2022, NVDA showed a steady increase in stock price even when the market for other stocks was unpredictable. </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endParaRPr lang="en-US" sz="1400" b="1" u="none" strike="noStrike">
              <a:solidFill>
                <a:srgbClr val="1B2F2E"/>
              </a:solidFill>
              <a:effectLst/>
              <a:latin typeface="Calibri" panose="020F0502020204030204" pitchFamily="34" charset="0"/>
            </a:endParaRPr>
          </a:p>
          <a:p>
            <a:pPr marL="0" indent="0" algn="l" rtl="0" fontAlgn="base">
              <a:buNone/>
            </a:pPr>
            <a:r>
              <a:rPr lang="en-US" sz="1400" b="1" u="none" strike="noStrike">
                <a:solidFill>
                  <a:srgbClr val="1B2F2E"/>
                </a:solidFill>
                <a:effectLst/>
                <a:latin typeface="Calibri" panose="020F0502020204030204" pitchFamily="34" charset="0"/>
              </a:rPr>
              <a:t>Sentiment Analysis: Market Perception</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r>
              <a:rPr lang="en-US" sz="1400" b="0" u="none" strike="noStrike">
                <a:solidFill>
                  <a:srgbClr val="1B2F2E"/>
                </a:solidFill>
                <a:effectLst/>
                <a:latin typeface="Calibri" panose="020F0502020204030204" pitchFamily="34" charset="0"/>
              </a:rPr>
              <a:t>Sentiment scores showed that favorable news affects stock performance.</a:t>
            </a:r>
            <a:r>
              <a:rPr lang="en-US" sz="1400" b="0">
                <a:solidFill>
                  <a:srgbClr val="000000"/>
                </a:solidFill>
                <a:effectLst/>
                <a:latin typeface="Calibri" panose="020F0502020204030204" pitchFamily="34" charset="0"/>
              </a:rPr>
              <a:t>​ Tesla’s positive sentiment score, increased its stock price, whereas the neutral score of CVS didn’t alter its stock price. </a:t>
            </a:r>
            <a:endParaRPr lang="en-US" sz="1400" b="0">
              <a:solidFill>
                <a:srgbClr val="000000"/>
              </a:solidFill>
              <a:effectLst/>
              <a:latin typeface="Arial" panose="020B0604020202020204" pitchFamily="34" charset="0"/>
            </a:endParaRPr>
          </a:p>
          <a:p>
            <a:pPr marL="0" indent="0" algn="l" rtl="0" fontAlgn="base">
              <a:buNone/>
            </a:pPr>
            <a:endParaRPr lang="en-US" sz="1400" b="1" u="none" strike="noStrike">
              <a:solidFill>
                <a:srgbClr val="1B2F2E"/>
              </a:solidFill>
              <a:effectLst/>
              <a:latin typeface="Calibri" panose="020F0502020204030204" pitchFamily="34" charset="0"/>
            </a:endParaRPr>
          </a:p>
          <a:p>
            <a:pPr marL="0" indent="0" algn="l" rtl="0" fontAlgn="base">
              <a:buNone/>
            </a:pPr>
            <a:r>
              <a:rPr lang="en-US" sz="1400" b="1" u="none" strike="noStrike">
                <a:solidFill>
                  <a:srgbClr val="1B2F2E"/>
                </a:solidFill>
                <a:effectLst/>
                <a:latin typeface="Calibri" panose="020F0502020204030204" pitchFamily="34" charset="0"/>
              </a:rPr>
              <a:t>Visual Insights: Price Stability</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r>
              <a:rPr lang="en-US" sz="1400" b="0" u="none" strike="noStrike">
                <a:solidFill>
                  <a:srgbClr val="1B2F2E"/>
                </a:solidFill>
                <a:effectLst/>
                <a:latin typeface="Calibri" panose="020F0502020204030204" pitchFamily="34" charset="0"/>
              </a:rPr>
              <a:t>TSLA's average stock price remained between 200-300 USD, while NVDA's trading volume was notably higher, confirming its strong market presence.</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endParaRPr lang="en-US" sz="1400" b="1" u="none" strike="noStrike">
              <a:solidFill>
                <a:srgbClr val="1B2F2E"/>
              </a:solidFill>
              <a:effectLst/>
              <a:latin typeface="Calibri" panose="020F0502020204030204" pitchFamily="34" charset="0"/>
            </a:endParaRPr>
          </a:p>
          <a:p>
            <a:pPr marL="0" indent="0" algn="l" rtl="0" fontAlgn="base">
              <a:buNone/>
            </a:pPr>
            <a:r>
              <a:rPr lang="en-US" sz="1400" b="1" u="none" strike="noStrike">
                <a:solidFill>
                  <a:srgbClr val="1B2F2E"/>
                </a:solidFill>
                <a:effectLst/>
                <a:latin typeface="Calibri" panose="020F0502020204030204" pitchFamily="34" charset="0"/>
              </a:rPr>
              <a:t>Strategic Implications: Investment decisions</a:t>
            </a:r>
            <a:r>
              <a:rPr lang="en-US" sz="1400" b="0">
                <a:solidFill>
                  <a:srgbClr val="000000"/>
                </a:solidFill>
                <a:effectLst/>
                <a:latin typeface="Calibri" panose="020F0502020204030204" pitchFamily="34" charset="0"/>
              </a:rPr>
              <a:t>​</a:t>
            </a:r>
            <a:endParaRPr lang="en-US" sz="1400" b="0">
              <a:solidFill>
                <a:srgbClr val="000000"/>
              </a:solidFill>
              <a:effectLst/>
              <a:latin typeface="Arial" panose="020B0604020202020204" pitchFamily="34" charset="0"/>
            </a:endParaRPr>
          </a:p>
          <a:p>
            <a:pPr marL="0" indent="0" algn="l" rtl="0" fontAlgn="base">
              <a:buNone/>
            </a:pPr>
            <a:r>
              <a:rPr lang="en-US" sz="1400" b="0" u="none" strike="noStrike">
                <a:solidFill>
                  <a:srgbClr val="1B2F2E"/>
                </a:solidFill>
                <a:effectLst/>
                <a:latin typeface="Calibri" panose="020F0502020204030204" pitchFamily="34" charset="0"/>
              </a:rPr>
              <a:t>The correlation between sentiment and stock price emphasizes the importance of factoring in market perception with performance metrics for better informed investment decisions.</a:t>
            </a:r>
            <a:r>
              <a:rPr lang="en-US" sz="1400" b="0">
                <a:solidFill>
                  <a:srgbClr val="000000"/>
                </a:solidFill>
                <a:effectLst/>
                <a:latin typeface="Calibri" panose="020F0502020204030204" pitchFamily="34" charset="0"/>
              </a:rPr>
              <a:t>​</a:t>
            </a:r>
          </a:p>
          <a:p>
            <a:pPr marL="0" indent="0" algn="l" rtl="0" fontAlgn="base">
              <a:buNone/>
            </a:pPr>
            <a:endParaRPr lang="en-US" sz="1400" b="0">
              <a:solidFill>
                <a:srgbClr val="000000"/>
              </a:solidFill>
              <a:effectLst/>
              <a:latin typeface="Arial" panose="020B0604020202020204" pitchFamily="34" charset="0"/>
            </a:endParaRPr>
          </a:p>
          <a:p>
            <a:pPr marL="0" indent="0">
              <a:buNone/>
            </a:pPr>
            <a:r>
              <a:rPr lang="en-US" sz="1400" b="1" u="none" strike="noStrike">
                <a:solidFill>
                  <a:srgbClr val="1B2F2E"/>
                </a:solidFill>
                <a:effectLst/>
                <a:latin typeface="Calibri" panose="020F0502020204030204" pitchFamily="34" charset="0"/>
              </a:rPr>
              <a:t>Conclusion  - </a:t>
            </a:r>
            <a:r>
              <a:rPr lang="en-US" sz="1400" b="0" u="none" strike="noStrike">
                <a:solidFill>
                  <a:srgbClr val="1B2F2E"/>
                </a:solidFill>
                <a:effectLst/>
                <a:latin typeface="Calibri" panose="020F0502020204030204" pitchFamily="34" charset="0"/>
              </a:rPr>
              <a:t>Combining statistical analysis, sentiment assessment, and visual data gives a complete picture of how stocks are performing, providing useful information for planning future investments.</a:t>
            </a:r>
            <a:endParaRPr lang="en-US" sz="1400"/>
          </a:p>
        </p:txBody>
      </p:sp>
      <p:sp>
        <p:nvSpPr>
          <p:cNvPr id="4" name="Slide Number Placeholder 3">
            <a:extLst>
              <a:ext uri="{FF2B5EF4-FFF2-40B4-BE49-F238E27FC236}">
                <a16:creationId xmlns:a16="http://schemas.microsoft.com/office/drawing/2014/main" id="{EEE4BD2F-A2D1-BD25-7DB5-E74DDC9FAB04}"/>
              </a:ext>
            </a:extLst>
          </p:cNvPr>
          <p:cNvSpPr>
            <a:spLocks noGrp="1"/>
          </p:cNvSpPr>
          <p:nvPr>
            <p:ph type="sldNum" sz="quarter" idx="12"/>
          </p:nvPr>
        </p:nvSpPr>
        <p:spPr/>
        <p:txBody>
          <a:bodyPr/>
          <a:lstStyle/>
          <a:p>
            <a:fld id="{35747434-7036-48DB-A148-6B3D8EE75CDA}" type="slidenum">
              <a:rPr lang="en-US" smtClean="0"/>
              <a:t>20</a:t>
            </a:fld>
            <a:endParaRPr lang="en-US"/>
          </a:p>
        </p:txBody>
      </p:sp>
    </p:spTree>
    <p:extLst>
      <p:ext uri="{BB962C8B-B14F-4D97-AF65-F5344CB8AC3E}">
        <p14:creationId xmlns:p14="http://schemas.microsoft.com/office/powerpoint/2010/main" val="368355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7BA66-8458-17B7-1989-136FCA216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0A75D-4380-750F-13BF-277B4D38506D}"/>
              </a:ext>
            </a:extLst>
          </p:cNvPr>
          <p:cNvSpPr>
            <a:spLocks noGrp="1"/>
          </p:cNvSpPr>
          <p:nvPr>
            <p:ph type="title"/>
          </p:nvPr>
        </p:nvSpPr>
        <p:spPr>
          <a:xfrm>
            <a:off x="517669" y="-41931"/>
            <a:ext cx="10659110" cy="1325563"/>
          </a:xfrm>
        </p:spPr>
        <p:txBody>
          <a:bodyPr>
            <a:normAutofit/>
          </a:bodyPr>
          <a:lstStyle/>
          <a:p>
            <a:pPr algn="ctr"/>
            <a:r>
              <a:rPr lang="en-US" sz="2400" b="1" dirty="0">
                <a:latin typeface="+mn-lt"/>
                <a:ea typeface="+mj-lt"/>
                <a:cs typeface="+mj-lt"/>
              </a:rPr>
              <a:t>Data Sources</a:t>
            </a:r>
            <a:endParaRPr lang="en-US" sz="2400" b="1" dirty="0">
              <a:latin typeface="+mn-lt"/>
            </a:endParaRPr>
          </a:p>
        </p:txBody>
      </p:sp>
      <p:sp>
        <p:nvSpPr>
          <p:cNvPr id="3" name="Content Placeholder 2">
            <a:extLst>
              <a:ext uri="{FF2B5EF4-FFF2-40B4-BE49-F238E27FC236}">
                <a16:creationId xmlns:a16="http://schemas.microsoft.com/office/drawing/2014/main" id="{58B6988A-A66D-71A9-6AC6-BA2F7F25270C}"/>
              </a:ext>
            </a:extLst>
          </p:cNvPr>
          <p:cNvSpPr>
            <a:spLocks noGrp="1"/>
          </p:cNvSpPr>
          <p:nvPr>
            <p:ph idx="1"/>
          </p:nvPr>
        </p:nvSpPr>
        <p:spPr>
          <a:xfrm>
            <a:off x="658368" y="914400"/>
            <a:ext cx="10659110" cy="5335325"/>
          </a:xfrm>
        </p:spPr>
        <p:txBody>
          <a:bodyPr vert="horz" lIns="91440" tIns="45720" rIns="91440" bIns="45720" rtlCol="0" anchor="t">
            <a:noAutofit/>
          </a:bodyPr>
          <a:lstStyle/>
          <a:p>
            <a:pPr marL="0" indent="0">
              <a:spcBef>
                <a:spcPts val="0"/>
              </a:spcBef>
              <a:spcAft>
                <a:spcPts val="0"/>
              </a:spcAft>
              <a:buNone/>
            </a:pPr>
            <a:endParaRPr lang="en-US" sz="1400" dirty="0">
              <a:solidFill>
                <a:srgbClr val="0E101A"/>
              </a:solidFill>
              <a:effectLst/>
            </a:endParaRPr>
          </a:p>
          <a:p>
            <a:pPr marL="0" indent="0">
              <a:spcBef>
                <a:spcPts val="0"/>
              </a:spcBef>
              <a:buNone/>
            </a:pPr>
            <a:endParaRPr lang="en-US" sz="1400" dirty="0">
              <a:solidFill>
                <a:srgbClr val="0E101A"/>
              </a:solidFill>
            </a:endParaRPr>
          </a:p>
          <a:p>
            <a:pPr marL="0" indent="0">
              <a:spcBef>
                <a:spcPts val="0"/>
              </a:spcBef>
              <a:buNone/>
            </a:pPr>
            <a:r>
              <a:rPr lang="en-US" sz="1400" dirty="0">
                <a:solidFill>
                  <a:srgbClr val="0E101A"/>
                </a:solidFill>
                <a:cs typeface="Calibri"/>
              </a:rPr>
              <a:t>We have considered three types of data sources for this project: </a:t>
            </a:r>
            <a:r>
              <a:rPr lang="en-US" sz="1400" b="1" dirty="0">
                <a:solidFill>
                  <a:srgbClr val="0E101A"/>
                </a:solidFill>
                <a:cs typeface="Calibri"/>
              </a:rPr>
              <a:t>Historical stock data, Real-time stock data, Real-time news feeds.</a:t>
            </a:r>
          </a:p>
          <a:p>
            <a:pPr marL="0" indent="0">
              <a:spcBef>
                <a:spcPts val="0"/>
              </a:spcBef>
              <a:buNone/>
            </a:pPr>
            <a:endParaRPr lang="en-US" sz="1400" dirty="0">
              <a:solidFill>
                <a:srgbClr val="0E101A"/>
              </a:solidFill>
            </a:endParaRPr>
          </a:p>
          <a:p>
            <a:pPr marL="0" indent="0">
              <a:spcBef>
                <a:spcPts val="0"/>
              </a:spcBef>
              <a:spcAft>
                <a:spcPts val="0"/>
              </a:spcAft>
              <a:buNone/>
            </a:pPr>
            <a:r>
              <a:rPr lang="en-US" sz="1400" dirty="0">
                <a:solidFill>
                  <a:srgbClr val="0E101A"/>
                </a:solidFill>
                <a:effectLst/>
              </a:rPr>
              <a:t>To collect static and streaming data for analyzing the real-time news impact on the financial market, we picked the financial data from Yahoo Finance, which is a reliable financial platform that contains both static and streaming data. The website includes information such as stock prices, trading volumes, and other historical financial metrics, as well as market trends. </a:t>
            </a:r>
            <a:endParaRPr lang="en-US" dirty="0"/>
          </a:p>
          <a:p>
            <a:pPr marL="0" indent="0">
              <a:spcBef>
                <a:spcPts val="0"/>
              </a:spcBef>
              <a:spcAft>
                <a:spcPts val="0"/>
              </a:spcAft>
              <a:buNone/>
            </a:pPr>
            <a:endParaRPr lang="en-US" sz="1400" dirty="0">
              <a:solidFill>
                <a:srgbClr val="0E101A"/>
              </a:solidFill>
              <a:effectLst/>
            </a:endParaRPr>
          </a:p>
          <a:p>
            <a:pPr marL="0" indent="0">
              <a:spcBef>
                <a:spcPts val="0"/>
              </a:spcBef>
              <a:spcAft>
                <a:spcPts val="0"/>
              </a:spcAft>
              <a:buNone/>
            </a:pPr>
            <a:r>
              <a:rPr lang="en-US" sz="1400" dirty="0">
                <a:solidFill>
                  <a:srgbClr val="0E101A"/>
                </a:solidFill>
                <a:effectLst/>
              </a:rPr>
              <a:t>For real-time news feeds, we have selected Finviz.com, an ideal stock screening platform that has a variety of features to help investors and traders learn about the stock market.</a:t>
            </a:r>
          </a:p>
          <a:p>
            <a:pPr marL="0" indent="0">
              <a:spcBef>
                <a:spcPts val="0"/>
              </a:spcBef>
              <a:spcAft>
                <a:spcPts val="0"/>
              </a:spcAft>
              <a:buNone/>
            </a:pPr>
            <a:endParaRPr lang="en-US" sz="1400" dirty="0">
              <a:solidFill>
                <a:srgbClr val="0E101A"/>
              </a:solidFill>
              <a:effectLst/>
            </a:endParaRPr>
          </a:p>
          <a:p>
            <a:pPr marL="342900" indent="-342900">
              <a:spcBef>
                <a:spcPts val="0"/>
              </a:spcBef>
              <a:spcAft>
                <a:spcPts val="0"/>
              </a:spcAft>
              <a:buAutoNum type="arabicParenR"/>
            </a:pPr>
            <a:r>
              <a:rPr lang="en-US" sz="1400" dirty="0">
                <a:solidFill>
                  <a:srgbClr val="0E101A"/>
                </a:solidFill>
                <a:effectLst/>
              </a:rPr>
              <a:t>Historical financial market data contains stock details of versatile tickers(stocks) such as Apple, Microsoft, Tesla, CVS, Netflix, and NVDA from year 2022 to 2023. And the data is collected through </a:t>
            </a:r>
            <a:r>
              <a:rPr lang="en-US" sz="1400" dirty="0" err="1">
                <a:solidFill>
                  <a:srgbClr val="0E101A"/>
                </a:solidFill>
                <a:effectLst/>
              </a:rPr>
              <a:t>yfinanceAPI</a:t>
            </a:r>
            <a:r>
              <a:rPr lang="en-US" sz="1400" dirty="0">
                <a:solidFill>
                  <a:srgbClr val="0E101A"/>
                </a:solidFill>
                <a:effectLst/>
              </a:rPr>
              <a:t> Python code. </a:t>
            </a:r>
          </a:p>
          <a:p>
            <a:pPr marL="342900" indent="-342900">
              <a:spcBef>
                <a:spcPts val="0"/>
              </a:spcBef>
              <a:spcAft>
                <a:spcPts val="0"/>
              </a:spcAft>
              <a:buAutoNum type="arabicParenR"/>
            </a:pPr>
            <a:endParaRPr lang="en-US" sz="1400" dirty="0">
              <a:solidFill>
                <a:srgbClr val="0E101A"/>
              </a:solidFill>
            </a:endParaRPr>
          </a:p>
          <a:p>
            <a:pPr marL="0" indent="0">
              <a:spcBef>
                <a:spcPts val="0"/>
              </a:spcBef>
              <a:buNone/>
            </a:pPr>
            <a:r>
              <a:rPr lang="en-US" sz="1800" b="1" kern="100" dirty="0">
                <a:solidFill>
                  <a:srgbClr val="0E101A"/>
                </a:solidFill>
                <a:latin typeface="Aptos" panose="020B0004020202020204" pitchFamily="34" charset="0"/>
                <a:cs typeface="Times New Roman" panose="02020603050405020304" pitchFamily="18" charset="0"/>
              </a:rPr>
              <a:t>        </a:t>
            </a:r>
            <a:r>
              <a:rPr lang="en-US" sz="1400" b="1" dirty="0">
                <a:solidFill>
                  <a:srgbClr val="0E101A"/>
                </a:solidFill>
              </a:rPr>
              <a:t>Data source: </a:t>
            </a:r>
            <a:r>
              <a:rPr lang="en-US" sz="1400" b="1" dirty="0">
                <a:solidFill>
                  <a:srgbClr val="0E101A"/>
                </a:solidFill>
                <a:hlinkClick r:id="rId3">
                  <a:extLst>
                    <a:ext uri="{A12FA001-AC4F-418D-AE19-62706E023703}">
                      <ahyp:hlinkClr xmlns:ahyp="http://schemas.microsoft.com/office/drawing/2018/hyperlinkcolor" val="tx"/>
                    </a:ext>
                  </a:extLst>
                </a:hlinkClick>
              </a:rPr>
              <a:t>https://finance.yahoo.com/lookup</a:t>
            </a:r>
            <a:endParaRPr lang="en-US" sz="1400" b="1" dirty="0">
              <a:solidFill>
                <a:srgbClr val="0E101A"/>
              </a:solidFill>
            </a:endParaRPr>
          </a:p>
          <a:p>
            <a:pPr marL="0" indent="0">
              <a:spcBef>
                <a:spcPts val="0"/>
              </a:spcBef>
              <a:spcAft>
                <a:spcPts val="0"/>
              </a:spcAft>
              <a:buNone/>
            </a:pPr>
            <a:endParaRPr lang="en-US" sz="1400" dirty="0">
              <a:solidFill>
                <a:srgbClr val="0E101A"/>
              </a:solidFill>
              <a:effectLst/>
            </a:endParaRPr>
          </a:p>
          <a:p>
            <a:pPr marL="0" indent="0">
              <a:spcBef>
                <a:spcPts val="0"/>
              </a:spcBef>
              <a:spcAft>
                <a:spcPts val="0"/>
              </a:spcAft>
              <a:buNone/>
            </a:pPr>
            <a:r>
              <a:rPr lang="en-US" sz="1400" dirty="0">
                <a:solidFill>
                  <a:srgbClr val="0E101A"/>
                </a:solidFill>
                <a:effectLst/>
              </a:rPr>
              <a:t>2) Real-time data contains each stock open, and close price that are retrieved from Yahoo Finance through Alpha Vantage API Python code.</a:t>
            </a:r>
          </a:p>
          <a:p>
            <a:pPr marL="0" indent="0">
              <a:spcBef>
                <a:spcPts val="0"/>
              </a:spcBef>
              <a:spcAft>
                <a:spcPts val="0"/>
              </a:spcAft>
              <a:buNone/>
            </a:pPr>
            <a:endParaRPr lang="en-US" sz="1400" dirty="0">
              <a:solidFill>
                <a:srgbClr val="0E101A"/>
              </a:solidFill>
            </a:endParaRPr>
          </a:p>
          <a:p>
            <a:pPr marL="0" indent="0">
              <a:spcBef>
                <a:spcPts val="0"/>
              </a:spcBef>
              <a:spcAft>
                <a:spcPts val="0"/>
              </a:spcAft>
              <a:buNone/>
            </a:pPr>
            <a:r>
              <a:rPr lang="en-US" sz="1400" dirty="0">
                <a:solidFill>
                  <a:srgbClr val="0E101A"/>
                </a:solidFill>
                <a:effectLst/>
              </a:rPr>
              <a:t>   </a:t>
            </a:r>
            <a:r>
              <a:rPr lang="en-US" sz="1400" b="1" dirty="0">
                <a:solidFill>
                  <a:srgbClr val="0E101A"/>
                </a:solidFill>
                <a:effectLst/>
              </a:rPr>
              <a:t>      </a:t>
            </a:r>
            <a:r>
              <a:rPr lang="en-US" sz="1400" b="1" dirty="0">
                <a:solidFill>
                  <a:srgbClr val="0E101A"/>
                </a:solidFill>
              </a:rPr>
              <a:t>Data source:  </a:t>
            </a:r>
            <a:r>
              <a:rPr lang="en-US" sz="1400" b="1" dirty="0">
                <a:solidFill>
                  <a:srgbClr val="0E101A"/>
                </a:solidFill>
                <a:hlinkClick r:id="rId4">
                  <a:extLst>
                    <a:ext uri="{A12FA001-AC4F-418D-AE19-62706E023703}">
                      <ahyp:hlinkClr xmlns:ahyp="http://schemas.microsoft.com/office/drawing/2018/hyperlinkcolor" val="tx"/>
                    </a:ext>
                  </a:extLst>
                </a:hlinkClick>
              </a:rPr>
              <a:t>https://finance.yahoo.com/quote/TSLA/</a:t>
            </a:r>
            <a:endParaRPr lang="en-US" sz="1400" dirty="0">
              <a:solidFill>
                <a:srgbClr val="0E101A"/>
              </a:solidFill>
              <a:effectLst/>
            </a:endParaRPr>
          </a:p>
          <a:p>
            <a:pPr marL="0" indent="0">
              <a:spcBef>
                <a:spcPts val="0"/>
              </a:spcBef>
              <a:spcAft>
                <a:spcPts val="0"/>
              </a:spcAft>
              <a:buNone/>
            </a:pPr>
            <a:endParaRPr lang="en-US" sz="1400" dirty="0">
              <a:solidFill>
                <a:srgbClr val="0E101A"/>
              </a:solidFill>
              <a:effectLst/>
            </a:endParaRPr>
          </a:p>
          <a:p>
            <a:pPr marL="0" indent="0">
              <a:spcBef>
                <a:spcPts val="0"/>
              </a:spcBef>
              <a:spcAft>
                <a:spcPts val="0"/>
              </a:spcAft>
              <a:buNone/>
            </a:pPr>
            <a:r>
              <a:rPr lang="en-US" sz="1400" dirty="0">
                <a:solidFill>
                  <a:srgbClr val="0E101A"/>
                </a:solidFill>
                <a:effectLst/>
              </a:rPr>
              <a:t>3) For sentiment analysis, the real-time news with sentiment scores is scraped from Finviz.com through Alpha </a:t>
            </a:r>
            <a:r>
              <a:rPr lang="en-US" sz="1400" dirty="0" err="1">
                <a:solidFill>
                  <a:srgbClr val="0E101A"/>
                </a:solidFill>
                <a:effectLst/>
              </a:rPr>
              <a:t>Vanatage</a:t>
            </a:r>
            <a:r>
              <a:rPr lang="en-US" sz="1400" dirty="0">
                <a:solidFill>
                  <a:srgbClr val="0E101A"/>
                </a:solidFill>
                <a:effectLst/>
              </a:rPr>
              <a:t> API using Python code.</a:t>
            </a:r>
          </a:p>
          <a:p>
            <a:pPr marL="0" indent="0">
              <a:spcBef>
                <a:spcPts val="0"/>
              </a:spcBef>
              <a:spcAft>
                <a:spcPts val="0"/>
              </a:spcAft>
              <a:buNone/>
            </a:pPr>
            <a:r>
              <a:rPr lang="en-US" sz="1400" dirty="0">
                <a:solidFill>
                  <a:srgbClr val="0E101A"/>
                </a:solidFill>
                <a:effectLst/>
              </a:rPr>
              <a:t>        </a:t>
            </a:r>
          </a:p>
          <a:p>
            <a:pPr marL="0" indent="0">
              <a:spcBef>
                <a:spcPts val="0"/>
              </a:spcBef>
              <a:spcAft>
                <a:spcPts val="0"/>
              </a:spcAft>
              <a:buNone/>
            </a:pPr>
            <a:r>
              <a:rPr lang="en-US" sz="1400" dirty="0">
                <a:solidFill>
                  <a:srgbClr val="0E101A"/>
                </a:solidFill>
              </a:rPr>
              <a:t>          </a:t>
            </a:r>
            <a:r>
              <a:rPr lang="en-US" sz="1400" b="1" dirty="0">
                <a:solidFill>
                  <a:srgbClr val="0E101A"/>
                </a:solidFill>
              </a:rPr>
              <a:t>Data source:  </a:t>
            </a:r>
            <a:r>
              <a:rPr lang="en-US" sz="1400" b="1" dirty="0">
                <a:solidFill>
                  <a:srgbClr val="0E101A"/>
                </a:solidFill>
                <a:hlinkClick r:id="rId5">
                  <a:extLst>
                    <a:ext uri="{A12FA001-AC4F-418D-AE19-62706E023703}">
                      <ahyp:hlinkClr xmlns:ahyp="http://schemas.microsoft.com/office/drawing/2018/hyperlinkcolor" val="tx"/>
                    </a:ext>
                  </a:extLst>
                </a:hlinkClick>
              </a:rPr>
              <a:t>https://finviz.com/</a:t>
            </a:r>
            <a:endParaRPr lang="en-US" sz="1400" b="1" dirty="0">
              <a:solidFill>
                <a:srgbClr val="0E101A"/>
              </a:solidFill>
            </a:endParaRPr>
          </a:p>
          <a:p>
            <a:pPr marL="0" indent="0">
              <a:spcBef>
                <a:spcPts val="0"/>
              </a:spcBef>
              <a:spcAft>
                <a:spcPts val="0"/>
              </a:spcAft>
              <a:buNone/>
            </a:pPr>
            <a:endParaRPr lang="en-US" sz="1400" dirty="0">
              <a:solidFill>
                <a:srgbClr val="0E101A"/>
              </a:solidFill>
              <a:effectLst/>
            </a:endParaRPr>
          </a:p>
        </p:txBody>
      </p:sp>
      <p:sp>
        <p:nvSpPr>
          <p:cNvPr id="4" name="Slide Number Placeholder 3">
            <a:extLst>
              <a:ext uri="{FF2B5EF4-FFF2-40B4-BE49-F238E27FC236}">
                <a16:creationId xmlns:a16="http://schemas.microsoft.com/office/drawing/2014/main" id="{CC61904C-5DEA-DBF6-EF13-95D234CD01ED}"/>
              </a:ext>
            </a:extLst>
          </p:cNvPr>
          <p:cNvSpPr>
            <a:spLocks noGrp="1"/>
          </p:cNvSpPr>
          <p:nvPr>
            <p:ph type="sldNum" sz="quarter" idx="12"/>
          </p:nvPr>
        </p:nvSpPr>
        <p:spPr/>
        <p:txBody>
          <a:bodyPr/>
          <a:lstStyle/>
          <a:p>
            <a:fld id="{35747434-7036-48DB-A148-6B3D8EE75CDA}" type="slidenum">
              <a:rPr lang="en-US" smtClean="0"/>
              <a:t>3</a:t>
            </a:fld>
            <a:endParaRPr lang="en-US"/>
          </a:p>
        </p:txBody>
      </p:sp>
    </p:spTree>
    <p:extLst>
      <p:ext uri="{BB962C8B-B14F-4D97-AF65-F5344CB8AC3E}">
        <p14:creationId xmlns:p14="http://schemas.microsoft.com/office/powerpoint/2010/main" val="293185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A37-A0DE-AF1A-8D24-E2DB53E54BB8}"/>
              </a:ext>
            </a:extLst>
          </p:cNvPr>
          <p:cNvSpPr>
            <a:spLocks noGrp="1"/>
          </p:cNvSpPr>
          <p:nvPr>
            <p:ph type="title"/>
          </p:nvPr>
        </p:nvSpPr>
        <p:spPr>
          <a:xfrm>
            <a:off x="777240" y="365125"/>
            <a:ext cx="10659110" cy="299794"/>
          </a:xfrm>
        </p:spPr>
        <p:txBody>
          <a:bodyPr vert="horz" lIns="91440" tIns="45720" rIns="91440" bIns="45720" rtlCol="0" anchor="ctr">
            <a:noAutofit/>
          </a:bodyPr>
          <a:lstStyle/>
          <a:p>
            <a:pPr algn="ctr"/>
            <a:br>
              <a:rPr lang="en-US" sz="2400" b="1" dirty="0">
                <a:latin typeface="Calibri"/>
              </a:rPr>
            </a:br>
            <a:r>
              <a:rPr lang="en-US" sz="2400" b="1" dirty="0">
                <a:latin typeface="Calibri"/>
                <a:cs typeface="Calibri"/>
              </a:rPr>
              <a:t>     Data Creation/Generation</a:t>
            </a:r>
            <a:br>
              <a:rPr lang="en-US" sz="2400" b="1" dirty="0">
                <a:latin typeface="Calibri"/>
              </a:rPr>
            </a:br>
            <a:endParaRPr lang="en-US" sz="2400" b="1" dirty="0">
              <a:latin typeface="Calibri"/>
              <a:cs typeface="Calibri"/>
            </a:endParaRPr>
          </a:p>
        </p:txBody>
      </p:sp>
      <p:sp>
        <p:nvSpPr>
          <p:cNvPr id="3" name="Content Placeholder 2">
            <a:extLst>
              <a:ext uri="{FF2B5EF4-FFF2-40B4-BE49-F238E27FC236}">
                <a16:creationId xmlns:a16="http://schemas.microsoft.com/office/drawing/2014/main" id="{CD7ABED7-6510-F29B-84EA-3351AACC906C}"/>
              </a:ext>
            </a:extLst>
          </p:cNvPr>
          <p:cNvSpPr>
            <a:spLocks noGrp="1"/>
          </p:cNvSpPr>
          <p:nvPr>
            <p:ph idx="1"/>
          </p:nvPr>
        </p:nvSpPr>
        <p:spPr>
          <a:xfrm>
            <a:off x="405521" y="809627"/>
            <a:ext cx="11783059" cy="6041395"/>
          </a:xfrm>
        </p:spPr>
        <p:txBody>
          <a:bodyPr vert="horz" lIns="91440" tIns="45720" rIns="91440" bIns="45720" rtlCol="0" anchor="t">
            <a:normAutofit/>
          </a:bodyPr>
          <a:lstStyle/>
          <a:p>
            <a:pPr>
              <a:buNone/>
            </a:pPr>
            <a:r>
              <a:rPr lang="en-US" sz="1400" dirty="0">
                <a:solidFill>
                  <a:srgbClr val="0E101A"/>
                </a:solidFill>
                <a:ea typeface="+mn-lt"/>
                <a:cs typeface="+mn-lt"/>
              </a:rPr>
              <a:t>Data generation is the first step in the data life cycle, and it's already happened. For our project, we retrieved the data from </a:t>
            </a:r>
            <a:r>
              <a:rPr lang="en-US" sz="1400" b="1" dirty="0">
                <a:solidFill>
                  <a:srgbClr val="0E101A"/>
                </a:solidFill>
                <a:ea typeface="+mn-lt"/>
                <a:cs typeface="+mn-lt"/>
              </a:rPr>
              <a:t>Yahoo Finance</a:t>
            </a:r>
            <a:r>
              <a:rPr lang="en-US" sz="1400" dirty="0">
                <a:solidFill>
                  <a:srgbClr val="0E101A"/>
                </a:solidFill>
                <a:ea typeface="+mn-lt"/>
                <a:cs typeface="+mn-lt"/>
              </a:rPr>
              <a:t>, the financial platform, since it contains both </a:t>
            </a:r>
            <a:r>
              <a:rPr lang="en-US" sz="1400" b="1" dirty="0">
                <a:solidFill>
                  <a:srgbClr val="0E101A"/>
                </a:solidFill>
                <a:ea typeface="+mn-lt"/>
                <a:cs typeface="+mn-lt"/>
              </a:rPr>
              <a:t>historical financial market data and real-time stock data</a:t>
            </a:r>
            <a:r>
              <a:rPr lang="en-US" sz="1400" dirty="0">
                <a:solidFill>
                  <a:srgbClr val="0E101A"/>
                </a:solidFill>
                <a:ea typeface="+mn-lt"/>
                <a:cs typeface="+mn-lt"/>
              </a:rPr>
              <a:t> and meets the project requirements. </a:t>
            </a:r>
            <a:endParaRPr lang="en-US" sz="1400" dirty="0">
              <a:solidFill>
                <a:srgbClr val="0E101A"/>
              </a:solidFill>
              <a:ea typeface="Calibri"/>
              <a:cs typeface="Calibri"/>
            </a:endParaRPr>
          </a:p>
          <a:p>
            <a:pPr>
              <a:buNone/>
            </a:pPr>
            <a:endParaRPr lang="en-US" sz="1400">
              <a:solidFill>
                <a:srgbClr val="1B2F2E"/>
              </a:solidFill>
              <a:ea typeface="+mn-lt"/>
              <a:cs typeface="+mn-lt"/>
            </a:endParaRPr>
          </a:p>
          <a:p>
            <a:pPr>
              <a:buNone/>
            </a:pPr>
            <a:endParaRPr lang="en-US" sz="1400">
              <a:solidFill>
                <a:srgbClr val="0E101A"/>
              </a:solidFill>
              <a:ea typeface="+mn-lt"/>
              <a:cs typeface="+mn-lt"/>
            </a:endParaRPr>
          </a:p>
          <a:p>
            <a:pPr>
              <a:buNone/>
            </a:pPr>
            <a:endParaRPr lang="en-US" sz="1400">
              <a:solidFill>
                <a:srgbClr val="0E101A"/>
              </a:solidFill>
              <a:ea typeface="Calibri"/>
              <a:cs typeface="Calibri"/>
            </a:endParaRPr>
          </a:p>
          <a:p>
            <a:pPr>
              <a:buNone/>
            </a:pPr>
            <a:endParaRPr lang="en-US" sz="1400">
              <a:solidFill>
                <a:srgbClr val="0E101A"/>
              </a:solidFill>
              <a:ea typeface="+mn-lt"/>
              <a:cs typeface="+mn-lt"/>
            </a:endParaRPr>
          </a:p>
          <a:p>
            <a:pPr>
              <a:buNone/>
            </a:pPr>
            <a:endParaRPr lang="en-US" sz="1400">
              <a:solidFill>
                <a:srgbClr val="0E101A"/>
              </a:solidFill>
              <a:ea typeface="Calibri"/>
              <a:cs typeface="Calibri"/>
            </a:endParaRPr>
          </a:p>
          <a:p>
            <a:pPr marL="0" indent="0">
              <a:buNone/>
            </a:pPr>
            <a:endParaRPr lang="en-US" sz="1400">
              <a:ea typeface="Calibri"/>
              <a:cs typeface="Calibri"/>
            </a:endParaRPr>
          </a:p>
        </p:txBody>
      </p:sp>
      <p:pic>
        <p:nvPicPr>
          <p:cNvPr id="7" name="Picture 6" descr="A screenshot of a computer&#10;&#10;Description automatically generated">
            <a:extLst>
              <a:ext uri="{FF2B5EF4-FFF2-40B4-BE49-F238E27FC236}">
                <a16:creationId xmlns:a16="http://schemas.microsoft.com/office/drawing/2014/main" id="{D61ED91A-F15D-2819-ECA6-A321C1BF9969}"/>
              </a:ext>
            </a:extLst>
          </p:cNvPr>
          <p:cNvPicPr>
            <a:picLocks noChangeAspect="1"/>
          </p:cNvPicPr>
          <p:nvPr/>
        </p:nvPicPr>
        <p:blipFill>
          <a:blip r:embed="rId2"/>
          <a:stretch>
            <a:fillRect/>
          </a:stretch>
        </p:blipFill>
        <p:spPr>
          <a:xfrm>
            <a:off x="446982" y="2095441"/>
            <a:ext cx="5230079" cy="2662498"/>
          </a:xfrm>
          <a:prstGeom prst="rect">
            <a:avLst/>
          </a:prstGeom>
        </p:spPr>
      </p:pic>
      <p:sp>
        <p:nvSpPr>
          <p:cNvPr id="4" name="Slide Number Placeholder 3">
            <a:extLst>
              <a:ext uri="{FF2B5EF4-FFF2-40B4-BE49-F238E27FC236}">
                <a16:creationId xmlns:a16="http://schemas.microsoft.com/office/drawing/2014/main" id="{30A0287A-82CA-D9CD-FA2D-D1FF00A58EB8}"/>
              </a:ext>
            </a:extLst>
          </p:cNvPr>
          <p:cNvSpPr>
            <a:spLocks noGrp="1"/>
          </p:cNvSpPr>
          <p:nvPr>
            <p:ph type="sldNum" sz="quarter" idx="12"/>
          </p:nvPr>
        </p:nvSpPr>
        <p:spPr/>
        <p:txBody>
          <a:bodyPr/>
          <a:lstStyle/>
          <a:p>
            <a:fld id="{35747434-7036-48DB-A148-6B3D8EE75CDA}" type="slidenum">
              <a:rPr lang="en-US" smtClean="0"/>
              <a:t>4</a:t>
            </a:fld>
            <a:endParaRPr lang="en-US"/>
          </a:p>
        </p:txBody>
      </p:sp>
      <p:pic>
        <p:nvPicPr>
          <p:cNvPr id="6" name="Picture 5" descr="A screenshot of a computer screen&#10;&#10;Description automatically generated">
            <a:extLst>
              <a:ext uri="{FF2B5EF4-FFF2-40B4-BE49-F238E27FC236}">
                <a16:creationId xmlns:a16="http://schemas.microsoft.com/office/drawing/2014/main" id="{57A77C35-F50F-150F-25CD-50B70242ED76}"/>
              </a:ext>
            </a:extLst>
          </p:cNvPr>
          <p:cNvPicPr>
            <a:picLocks noChangeAspect="1"/>
          </p:cNvPicPr>
          <p:nvPr/>
        </p:nvPicPr>
        <p:blipFill>
          <a:blip r:embed="rId3"/>
          <a:stretch>
            <a:fillRect/>
          </a:stretch>
        </p:blipFill>
        <p:spPr>
          <a:xfrm>
            <a:off x="6584528" y="2056296"/>
            <a:ext cx="4971608" cy="3381125"/>
          </a:xfrm>
          <a:prstGeom prst="rect">
            <a:avLst/>
          </a:prstGeom>
        </p:spPr>
      </p:pic>
      <p:sp>
        <p:nvSpPr>
          <p:cNvPr id="5" name="TextBox 4">
            <a:extLst>
              <a:ext uri="{FF2B5EF4-FFF2-40B4-BE49-F238E27FC236}">
                <a16:creationId xmlns:a16="http://schemas.microsoft.com/office/drawing/2014/main" id="{B52A3CC4-EAA1-3CFD-3CB2-09E9E08C1272}"/>
              </a:ext>
            </a:extLst>
          </p:cNvPr>
          <p:cNvSpPr txBox="1"/>
          <p:nvPr/>
        </p:nvSpPr>
        <p:spPr>
          <a:xfrm>
            <a:off x="1322135" y="4758000"/>
            <a:ext cx="42207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i="1">
                <a:cs typeface="Calibri"/>
              </a:rPr>
              <a:t>Fig 1-a sample of the stocks listed in yahoo finance. </a:t>
            </a:r>
            <a:endParaRPr lang="en-US"/>
          </a:p>
        </p:txBody>
      </p:sp>
      <p:sp>
        <p:nvSpPr>
          <p:cNvPr id="10" name="TextBox 9">
            <a:extLst>
              <a:ext uri="{FF2B5EF4-FFF2-40B4-BE49-F238E27FC236}">
                <a16:creationId xmlns:a16="http://schemas.microsoft.com/office/drawing/2014/main" id="{3143AB09-AE80-34B9-D540-5050E34AE5C7}"/>
              </a:ext>
            </a:extLst>
          </p:cNvPr>
          <p:cNvSpPr txBox="1"/>
          <p:nvPr/>
        </p:nvSpPr>
        <p:spPr>
          <a:xfrm>
            <a:off x="6440400" y="5432400"/>
            <a:ext cx="5749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cs typeface="Calibri"/>
              </a:rPr>
              <a:t>Fig 2-a sample of the real-time news feed for sentiment analysis listed in </a:t>
            </a:r>
            <a:r>
              <a:rPr lang="en-US" sz="1200" b="1" i="1" err="1">
                <a:cs typeface="Calibri"/>
              </a:rPr>
              <a:t>Finviz</a:t>
            </a:r>
            <a:r>
              <a:rPr lang="en-US" sz="1200" b="1" i="1">
                <a:cs typeface="Calibri"/>
              </a:rPr>
              <a:t>.</a:t>
            </a:r>
            <a:endParaRPr lang="en-US" sz="1200">
              <a:cs typeface="Calibri"/>
            </a:endParaRPr>
          </a:p>
          <a:p>
            <a:pPr algn="ctr"/>
            <a:endParaRPr lang="en-US">
              <a:cs typeface="Calibri"/>
            </a:endParaRPr>
          </a:p>
        </p:txBody>
      </p:sp>
    </p:spTree>
    <p:extLst>
      <p:ext uri="{BB962C8B-B14F-4D97-AF65-F5344CB8AC3E}">
        <p14:creationId xmlns:p14="http://schemas.microsoft.com/office/powerpoint/2010/main" val="188793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1A66-1745-291A-356B-EFA27B5D2B14}"/>
              </a:ext>
            </a:extLst>
          </p:cNvPr>
          <p:cNvSpPr>
            <a:spLocks noGrp="1"/>
          </p:cNvSpPr>
          <p:nvPr>
            <p:ph type="title"/>
          </p:nvPr>
        </p:nvSpPr>
        <p:spPr>
          <a:xfrm>
            <a:off x="777240" y="158369"/>
            <a:ext cx="10659110" cy="789420"/>
          </a:xfrm>
        </p:spPr>
        <p:txBody>
          <a:bodyPr vert="horz" lIns="91440" tIns="45720" rIns="91440" bIns="45720" rtlCol="0" anchor="t">
            <a:normAutofit/>
          </a:bodyPr>
          <a:lstStyle/>
          <a:p>
            <a:pPr algn="ctr"/>
            <a:r>
              <a:rPr lang="en-US" sz="2400" b="1" dirty="0">
                <a:latin typeface="Calibri"/>
                <a:cs typeface="Calibri"/>
              </a:rPr>
              <a:t>Data Collection </a:t>
            </a:r>
            <a:endParaRPr lang="en-US" dirty="0"/>
          </a:p>
        </p:txBody>
      </p:sp>
      <p:sp>
        <p:nvSpPr>
          <p:cNvPr id="4" name="Slide Number Placeholder 3">
            <a:extLst>
              <a:ext uri="{FF2B5EF4-FFF2-40B4-BE49-F238E27FC236}">
                <a16:creationId xmlns:a16="http://schemas.microsoft.com/office/drawing/2014/main" id="{AEF739C4-F963-4E04-E7B4-3B6948B97F1F}"/>
              </a:ext>
            </a:extLst>
          </p:cNvPr>
          <p:cNvSpPr>
            <a:spLocks noGrp="1"/>
          </p:cNvSpPr>
          <p:nvPr>
            <p:ph type="sldNum" sz="quarter" idx="12"/>
          </p:nvPr>
        </p:nvSpPr>
        <p:spPr/>
        <p:txBody>
          <a:bodyPr/>
          <a:lstStyle/>
          <a:p>
            <a:fld id="{35747434-7036-48DB-A148-6B3D8EE75CDA}" type="slidenum">
              <a:rPr lang="en-US" smtClean="0"/>
              <a:t>5</a:t>
            </a:fld>
            <a:endParaRPr lang="en-US"/>
          </a:p>
        </p:txBody>
      </p:sp>
      <p:pic>
        <p:nvPicPr>
          <p:cNvPr id="6" name="Picture 5" descr="A screenshot of a table&#10;&#10;Description automatically generated">
            <a:extLst>
              <a:ext uri="{FF2B5EF4-FFF2-40B4-BE49-F238E27FC236}">
                <a16:creationId xmlns:a16="http://schemas.microsoft.com/office/drawing/2014/main" id="{A7F65C23-5532-697D-9F0F-0EE8A705CD51}"/>
              </a:ext>
            </a:extLst>
          </p:cNvPr>
          <p:cNvPicPr>
            <a:picLocks noChangeAspect="1"/>
          </p:cNvPicPr>
          <p:nvPr/>
        </p:nvPicPr>
        <p:blipFill>
          <a:blip r:embed="rId3"/>
          <a:stretch>
            <a:fillRect/>
          </a:stretch>
        </p:blipFill>
        <p:spPr>
          <a:xfrm>
            <a:off x="2974522" y="1746051"/>
            <a:ext cx="5355793" cy="4336256"/>
          </a:xfrm>
          <a:prstGeom prst="rect">
            <a:avLst/>
          </a:prstGeom>
        </p:spPr>
      </p:pic>
      <p:sp>
        <p:nvSpPr>
          <p:cNvPr id="7" name="TextBox 6">
            <a:extLst>
              <a:ext uri="{FF2B5EF4-FFF2-40B4-BE49-F238E27FC236}">
                <a16:creationId xmlns:a16="http://schemas.microsoft.com/office/drawing/2014/main" id="{0E28D778-0C04-BE7D-9D73-1CCAED20150B}"/>
              </a:ext>
            </a:extLst>
          </p:cNvPr>
          <p:cNvSpPr txBox="1"/>
          <p:nvPr/>
        </p:nvSpPr>
        <p:spPr>
          <a:xfrm>
            <a:off x="647931" y="6259812"/>
            <a:ext cx="4654296" cy="307777"/>
          </a:xfrm>
          <a:prstGeom prst="rect">
            <a:avLst/>
          </a:prstGeom>
          <a:noFill/>
        </p:spPr>
        <p:txBody>
          <a:bodyPr wrap="square" lIns="91440" tIns="45720" rIns="91440" bIns="45720" rtlCol="0" anchor="t">
            <a:spAutoFit/>
          </a:bodyPr>
          <a:lstStyle/>
          <a:p>
            <a:endParaRPr lang="en-US" sz="1400" b="1" i="1">
              <a:cs typeface="Calibri"/>
            </a:endParaRPr>
          </a:p>
        </p:txBody>
      </p:sp>
      <p:sp>
        <p:nvSpPr>
          <p:cNvPr id="11" name="TextBox 10">
            <a:extLst>
              <a:ext uri="{FF2B5EF4-FFF2-40B4-BE49-F238E27FC236}">
                <a16:creationId xmlns:a16="http://schemas.microsoft.com/office/drawing/2014/main" id="{E445F22F-C321-7792-3813-E9F0A8013CE0}"/>
              </a:ext>
            </a:extLst>
          </p:cNvPr>
          <p:cNvSpPr txBox="1"/>
          <p:nvPr/>
        </p:nvSpPr>
        <p:spPr>
          <a:xfrm>
            <a:off x="2970579" y="6024125"/>
            <a:ext cx="5367043" cy="461665"/>
          </a:xfrm>
          <a:prstGeom prst="rect">
            <a:avLst/>
          </a:prstGeom>
          <a:noFill/>
        </p:spPr>
        <p:txBody>
          <a:bodyPr wrap="square" lIns="91440" tIns="45720" rIns="91440" bIns="45720" anchor="t">
            <a:spAutoFit/>
          </a:bodyPr>
          <a:lstStyle/>
          <a:p>
            <a:pPr algn="ctr"/>
            <a:r>
              <a:rPr lang="en-US" sz="1200" b="1" i="1"/>
              <a:t>Fig 3-represents the snippet of the historical stock data (2022-2023) retrieved using the python code.</a:t>
            </a:r>
            <a:endParaRPr lang="en-US" sz="1200" b="1" i="1">
              <a:cs typeface="Calibri"/>
            </a:endParaRPr>
          </a:p>
        </p:txBody>
      </p:sp>
      <p:sp>
        <p:nvSpPr>
          <p:cNvPr id="3" name="TextBox 2">
            <a:extLst>
              <a:ext uri="{FF2B5EF4-FFF2-40B4-BE49-F238E27FC236}">
                <a16:creationId xmlns:a16="http://schemas.microsoft.com/office/drawing/2014/main" id="{0F16FEA0-CB19-0E31-C026-99B6A31A0507}"/>
              </a:ext>
            </a:extLst>
          </p:cNvPr>
          <p:cNvSpPr txBox="1"/>
          <p:nvPr/>
        </p:nvSpPr>
        <p:spPr>
          <a:xfrm>
            <a:off x="647931" y="816223"/>
            <a:ext cx="1137329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For this Project, we collected three types of data: Historical stock data, Real-time data, and Real-time news data for sentiment analysis. </a:t>
            </a:r>
          </a:p>
          <a:p>
            <a:r>
              <a:rPr lang="en-US" sz="1400" b="1" dirty="0">
                <a:solidFill>
                  <a:srgbClr val="1B2F2E"/>
                </a:solidFill>
                <a:cs typeface="Calibri"/>
              </a:rPr>
              <a:t>Static Data Collection : Historical Stock Data  - </a:t>
            </a:r>
            <a:r>
              <a:rPr lang="en-US" sz="1400" dirty="0">
                <a:cs typeface="Calibri"/>
              </a:rPr>
              <a:t>To start the data collection process, we collected the stock data for the stocks such as Apple, Tesla, Microsoft, Netflix, NVDA, and CVS from 2022 to 2023 through Yahoo Finance API using Python. </a:t>
            </a:r>
          </a:p>
        </p:txBody>
      </p:sp>
    </p:spTree>
    <p:extLst>
      <p:ext uri="{BB962C8B-B14F-4D97-AF65-F5344CB8AC3E}">
        <p14:creationId xmlns:p14="http://schemas.microsoft.com/office/powerpoint/2010/main" val="37855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A37-A0DE-AF1A-8D24-E2DB53E54BB8}"/>
              </a:ext>
            </a:extLst>
          </p:cNvPr>
          <p:cNvSpPr>
            <a:spLocks noGrp="1"/>
          </p:cNvSpPr>
          <p:nvPr>
            <p:ph type="title"/>
          </p:nvPr>
        </p:nvSpPr>
        <p:spPr>
          <a:xfrm>
            <a:off x="387380" y="453730"/>
            <a:ext cx="10774296" cy="581284"/>
          </a:xfrm>
        </p:spPr>
        <p:txBody>
          <a:bodyPr>
            <a:normAutofit/>
          </a:bodyPr>
          <a:lstStyle/>
          <a:p>
            <a:r>
              <a:rPr lang="en-US" sz="2400" b="1" dirty="0">
                <a:latin typeface="Calibri"/>
              </a:rPr>
              <a:t>Streaming Data Collection : Real-time Stock Data</a:t>
            </a:r>
            <a:endParaRPr lang="en-US" sz="2400" b="1">
              <a:latin typeface="Calibri"/>
              <a:cs typeface="Calibri"/>
            </a:endParaRPr>
          </a:p>
        </p:txBody>
      </p:sp>
      <p:sp>
        <p:nvSpPr>
          <p:cNvPr id="3" name="Content Placeholder 2">
            <a:extLst>
              <a:ext uri="{FF2B5EF4-FFF2-40B4-BE49-F238E27FC236}">
                <a16:creationId xmlns:a16="http://schemas.microsoft.com/office/drawing/2014/main" id="{CD7ABED7-6510-F29B-84EA-3351AACC906C}"/>
              </a:ext>
            </a:extLst>
          </p:cNvPr>
          <p:cNvSpPr>
            <a:spLocks noGrp="1"/>
          </p:cNvSpPr>
          <p:nvPr>
            <p:ph idx="1"/>
          </p:nvPr>
        </p:nvSpPr>
        <p:spPr>
          <a:xfrm>
            <a:off x="-2480" y="638324"/>
            <a:ext cx="11412249" cy="5582941"/>
          </a:xfrm>
        </p:spPr>
        <p:txBody>
          <a:bodyPr vert="horz" lIns="91440" tIns="45720" rIns="91440" bIns="45720" rtlCol="0" anchor="t">
            <a:normAutofit/>
          </a:bodyPr>
          <a:lstStyle/>
          <a:p>
            <a:pPr marL="0" indent="0">
              <a:buNone/>
            </a:pPr>
            <a:endParaRPr lang="en-US">
              <a:ea typeface="Calibri"/>
              <a:cs typeface="Calibri"/>
            </a:endParaRPr>
          </a:p>
          <a:p>
            <a:pPr marL="0" indent="0">
              <a:buNone/>
            </a:pPr>
            <a:endParaRPr lang="en-US">
              <a:ea typeface="Calibri"/>
              <a:cs typeface="Calibri"/>
            </a:endParaRPr>
          </a:p>
          <a:p>
            <a:pPr marL="0" indent="0">
              <a:buNone/>
            </a:pPr>
            <a:endParaRPr lang="en-US">
              <a:ea typeface="Calibri"/>
              <a:cs typeface="Calibri"/>
            </a:endParaRPr>
          </a:p>
        </p:txBody>
      </p:sp>
      <p:sp>
        <p:nvSpPr>
          <p:cNvPr id="16" name="Slide Number Placeholder 15">
            <a:extLst>
              <a:ext uri="{FF2B5EF4-FFF2-40B4-BE49-F238E27FC236}">
                <a16:creationId xmlns:a16="http://schemas.microsoft.com/office/drawing/2014/main" id="{AEC1D4CC-3137-4A43-6149-C138276448F3}"/>
              </a:ext>
            </a:extLst>
          </p:cNvPr>
          <p:cNvSpPr>
            <a:spLocks noGrp="1"/>
          </p:cNvSpPr>
          <p:nvPr>
            <p:ph type="sldNum" sz="quarter" idx="12"/>
          </p:nvPr>
        </p:nvSpPr>
        <p:spPr/>
        <p:txBody>
          <a:bodyPr/>
          <a:lstStyle/>
          <a:p>
            <a:fld id="{35747434-7036-48DB-A148-6B3D8EE75CDA}" type="slidenum">
              <a:rPr lang="en-US" smtClean="0"/>
              <a:t>6</a:t>
            </a:fld>
            <a:endParaRPr lang="en-US"/>
          </a:p>
        </p:txBody>
      </p:sp>
      <p:pic>
        <p:nvPicPr>
          <p:cNvPr id="6" name="Picture 5" descr="A screenshot of a data table&#10;&#10;Description automatically generated">
            <a:extLst>
              <a:ext uri="{FF2B5EF4-FFF2-40B4-BE49-F238E27FC236}">
                <a16:creationId xmlns:a16="http://schemas.microsoft.com/office/drawing/2014/main" id="{9E0C360C-22F9-F9AE-360D-914941BBED2E}"/>
              </a:ext>
            </a:extLst>
          </p:cNvPr>
          <p:cNvPicPr>
            <a:picLocks noChangeAspect="1"/>
          </p:cNvPicPr>
          <p:nvPr/>
        </p:nvPicPr>
        <p:blipFill>
          <a:blip r:embed="rId2"/>
          <a:stretch>
            <a:fillRect/>
          </a:stretch>
        </p:blipFill>
        <p:spPr>
          <a:xfrm>
            <a:off x="3352780" y="1966692"/>
            <a:ext cx="4848370" cy="3737615"/>
          </a:xfrm>
          <a:prstGeom prst="rect">
            <a:avLst/>
          </a:prstGeom>
        </p:spPr>
      </p:pic>
      <p:sp>
        <p:nvSpPr>
          <p:cNvPr id="7" name="TextBox 6">
            <a:extLst>
              <a:ext uri="{FF2B5EF4-FFF2-40B4-BE49-F238E27FC236}">
                <a16:creationId xmlns:a16="http://schemas.microsoft.com/office/drawing/2014/main" id="{9787D67E-E341-EEE9-8279-03AB8D064307}"/>
              </a:ext>
            </a:extLst>
          </p:cNvPr>
          <p:cNvSpPr txBox="1"/>
          <p:nvPr/>
        </p:nvSpPr>
        <p:spPr>
          <a:xfrm>
            <a:off x="3336503" y="5728224"/>
            <a:ext cx="4854944" cy="276999"/>
          </a:xfrm>
          <a:prstGeom prst="rect">
            <a:avLst/>
          </a:prstGeom>
          <a:noFill/>
        </p:spPr>
        <p:txBody>
          <a:bodyPr wrap="square" lIns="91440" tIns="45720" rIns="91440" bIns="45720" rtlCol="0" anchor="t">
            <a:spAutoFit/>
          </a:bodyPr>
          <a:lstStyle/>
          <a:p>
            <a:pPr algn="ctr"/>
            <a:r>
              <a:rPr lang="en-US" sz="1200" b="1" i="1" dirty="0"/>
              <a:t>Fig 4-represents the real-time stock data retrieved using the python code.</a:t>
            </a:r>
            <a:endParaRPr lang="en-US" sz="1200" b="1" i="1" dirty="0">
              <a:cs typeface="Calibri"/>
            </a:endParaRPr>
          </a:p>
        </p:txBody>
      </p:sp>
      <p:sp>
        <p:nvSpPr>
          <p:cNvPr id="9" name="TextBox 8">
            <a:extLst>
              <a:ext uri="{FF2B5EF4-FFF2-40B4-BE49-F238E27FC236}">
                <a16:creationId xmlns:a16="http://schemas.microsoft.com/office/drawing/2014/main" id="{2DADD387-60DB-4E22-553C-F3ED30938B7F}"/>
              </a:ext>
            </a:extLst>
          </p:cNvPr>
          <p:cNvSpPr txBox="1"/>
          <p:nvPr/>
        </p:nvSpPr>
        <p:spPr>
          <a:xfrm>
            <a:off x="373762" y="1228368"/>
            <a:ext cx="11621058" cy="954107"/>
          </a:xfrm>
          <a:prstGeom prst="rect">
            <a:avLst/>
          </a:prstGeom>
          <a:noFill/>
        </p:spPr>
        <p:txBody>
          <a:bodyPr wrap="square" lIns="91440" tIns="45720" rIns="91440" bIns="45720" anchor="t">
            <a:spAutoFit/>
          </a:bodyPr>
          <a:lstStyle/>
          <a:p>
            <a:r>
              <a:rPr lang="en-US" sz="1400" dirty="0"/>
              <a:t>For sentimental analysis, we retrieved the real-time stock data for stocks such as Apple, Microsoft, NVDA, TSLA, and CVS for sentimental analysis through the Alpha Vantage API key using Python. The sentiment score is calculated based on the Vader sentiment analyzer tool to analyze the expression as positive, neutral, or negative. </a:t>
            </a:r>
          </a:p>
          <a:p>
            <a:endParaRPr lang="en-US" sz="1400" dirty="0">
              <a:cs typeface="Calibri"/>
            </a:endParaRPr>
          </a:p>
        </p:txBody>
      </p:sp>
    </p:spTree>
    <p:extLst>
      <p:ext uri="{BB962C8B-B14F-4D97-AF65-F5344CB8AC3E}">
        <p14:creationId xmlns:p14="http://schemas.microsoft.com/office/powerpoint/2010/main" val="419573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4A37-A0DE-AF1A-8D24-E2DB53E54BB8}"/>
              </a:ext>
            </a:extLst>
          </p:cNvPr>
          <p:cNvSpPr>
            <a:spLocks noGrp="1"/>
          </p:cNvSpPr>
          <p:nvPr>
            <p:ph type="title"/>
          </p:nvPr>
        </p:nvSpPr>
        <p:spPr>
          <a:xfrm>
            <a:off x="777240" y="1846"/>
            <a:ext cx="10659110" cy="581284"/>
          </a:xfrm>
        </p:spPr>
        <p:txBody>
          <a:bodyPr>
            <a:normAutofit fontScale="90000"/>
          </a:bodyPr>
          <a:lstStyle/>
          <a:p>
            <a:r>
              <a:rPr lang="en-US"/>
              <a:t>    </a:t>
            </a:r>
          </a:p>
        </p:txBody>
      </p:sp>
      <p:sp>
        <p:nvSpPr>
          <p:cNvPr id="3" name="Content Placeholder 2">
            <a:extLst>
              <a:ext uri="{FF2B5EF4-FFF2-40B4-BE49-F238E27FC236}">
                <a16:creationId xmlns:a16="http://schemas.microsoft.com/office/drawing/2014/main" id="{CD7ABED7-6510-F29B-84EA-3351AACC906C}"/>
              </a:ext>
            </a:extLst>
          </p:cNvPr>
          <p:cNvSpPr>
            <a:spLocks noGrp="1"/>
          </p:cNvSpPr>
          <p:nvPr>
            <p:ph idx="1"/>
          </p:nvPr>
        </p:nvSpPr>
        <p:spPr>
          <a:xfrm>
            <a:off x="24101" y="594022"/>
            <a:ext cx="11412249" cy="5582941"/>
          </a:xfrm>
        </p:spPr>
        <p:txBody>
          <a:bodyPr vert="horz" lIns="91440" tIns="45720" rIns="91440" bIns="45720" rtlCol="0" anchor="t">
            <a:normAutofit/>
          </a:bodyPr>
          <a:lstStyle/>
          <a:p>
            <a:pPr marL="0" indent="0">
              <a:buNone/>
            </a:pPr>
            <a:endParaRPr lang="en-US">
              <a:ea typeface="Calibri"/>
              <a:cs typeface="Calibri"/>
            </a:endParaRPr>
          </a:p>
          <a:p>
            <a:pPr marL="0" indent="0">
              <a:buNone/>
            </a:pPr>
            <a:endParaRPr lang="en-US">
              <a:ea typeface="Calibri"/>
              <a:cs typeface="Calibri"/>
            </a:endParaRPr>
          </a:p>
          <a:p>
            <a:pPr marL="0" indent="0">
              <a:buNone/>
            </a:pPr>
            <a:endParaRPr lang="en-US">
              <a:ea typeface="Calibri"/>
              <a:cs typeface="Calibri"/>
            </a:endParaRPr>
          </a:p>
        </p:txBody>
      </p:sp>
      <p:sp>
        <p:nvSpPr>
          <p:cNvPr id="16" name="Slide Number Placeholder 15">
            <a:extLst>
              <a:ext uri="{FF2B5EF4-FFF2-40B4-BE49-F238E27FC236}">
                <a16:creationId xmlns:a16="http://schemas.microsoft.com/office/drawing/2014/main" id="{AEC1D4CC-3137-4A43-6149-C138276448F3}"/>
              </a:ext>
            </a:extLst>
          </p:cNvPr>
          <p:cNvSpPr>
            <a:spLocks noGrp="1"/>
          </p:cNvSpPr>
          <p:nvPr>
            <p:ph type="sldNum" sz="quarter" idx="12"/>
          </p:nvPr>
        </p:nvSpPr>
        <p:spPr/>
        <p:txBody>
          <a:bodyPr/>
          <a:lstStyle/>
          <a:p>
            <a:fld id="{35747434-7036-48DB-A148-6B3D8EE75CDA}" type="slidenum">
              <a:rPr lang="en-US" smtClean="0"/>
              <a:t>7</a:t>
            </a:fld>
            <a:endParaRPr lang="en-US"/>
          </a:p>
        </p:txBody>
      </p:sp>
      <p:pic>
        <p:nvPicPr>
          <p:cNvPr id="6" name="Picture 5" descr="A screenshot of a data&#10;&#10;Description automatically generated">
            <a:extLst>
              <a:ext uri="{FF2B5EF4-FFF2-40B4-BE49-F238E27FC236}">
                <a16:creationId xmlns:a16="http://schemas.microsoft.com/office/drawing/2014/main" id="{4C57A8E5-E012-39B6-D6F4-864F8BEDD15B}"/>
              </a:ext>
            </a:extLst>
          </p:cNvPr>
          <p:cNvPicPr>
            <a:picLocks noChangeAspect="1"/>
          </p:cNvPicPr>
          <p:nvPr/>
        </p:nvPicPr>
        <p:blipFill>
          <a:blip r:embed="rId2"/>
          <a:stretch>
            <a:fillRect/>
          </a:stretch>
        </p:blipFill>
        <p:spPr>
          <a:xfrm>
            <a:off x="3791983" y="1673018"/>
            <a:ext cx="4352442" cy="3916228"/>
          </a:xfrm>
          <a:prstGeom prst="rect">
            <a:avLst/>
          </a:prstGeom>
        </p:spPr>
      </p:pic>
      <p:sp>
        <p:nvSpPr>
          <p:cNvPr id="7" name="TextBox 6">
            <a:extLst>
              <a:ext uri="{FF2B5EF4-FFF2-40B4-BE49-F238E27FC236}">
                <a16:creationId xmlns:a16="http://schemas.microsoft.com/office/drawing/2014/main" id="{89474998-82ED-C187-86B8-6E50AA59B9F3}"/>
              </a:ext>
            </a:extLst>
          </p:cNvPr>
          <p:cNvSpPr txBox="1"/>
          <p:nvPr/>
        </p:nvSpPr>
        <p:spPr>
          <a:xfrm>
            <a:off x="696610" y="788952"/>
            <a:ext cx="11117281" cy="738664"/>
          </a:xfrm>
          <a:prstGeom prst="rect">
            <a:avLst/>
          </a:prstGeom>
          <a:noFill/>
        </p:spPr>
        <p:txBody>
          <a:bodyPr wrap="square" lIns="91440" tIns="45720" rIns="91440" bIns="45720" anchor="t">
            <a:spAutoFit/>
          </a:bodyPr>
          <a:lstStyle/>
          <a:p>
            <a:r>
              <a:rPr lang="en-US" sz="1400" dirty="0">
                <a:ea typeface="Calibri"/>
                <a:cs typeface="Calibri"/>
              </a:rPr>
              <a:t>For sentimental analysis, we retrieved the real time news for sentimental analysis through the </a:t>
            </a:r>
            <a:r>
              <a:rPr lang="en-US" sz="1400" dirty="0" err="1">
                <a:ea typeface="Calibri"/>
                <a:cs typeface="Calibri"/>
              </a:rPr>
              <a:t>alphavantage</a:t>
            </a:r>
            <a:r>
              <a:rPr lang="en-US" sz="1400" dirty="0">
                <a:ea typeface="Calibri"/>
                <a:cs typeface="Calibri"/>
              </a:rPr>
              <a:t> API key. The sentiment score was calculated based on the Vader sentiment analyzer tool to analyze the expression as positive, neutral, or negative.  </a:t>
            </a:r>
          </a:p>
          <a:p>
            <a:endParaRPr lang="en-US" sz="1400" dirty="0">
              <a:ea typeface="Calibri"/>
              <a:cs typeface="Calibri"/>
            </a:endParaRPr>
          </a:p>
        </p:txBody>
      </p:sp>
      <p:sp>
        <p:nvSpPr>
          <p:cNvPr id="9" name="TextBox 8">
            <a:extLst>
              <a:ext uri="{FF2B5EF4-FFF2-40B4-BE49-F238E27FC236}">
                <a16:creationId xmlns:a16="http://schemas.microsoft.com/office/drawing/2014/main" id="{CABA717C-879B-C974-2FAB-51E401FD30B7}"/>
              </a:ext>
            </a:extLst>
          </p:cNvPr>
          <p:cNvSpPr txBox="1"/>
          <p:nvPr/>
        </p:nvSpPr>
        <p:spPr>
          <a:xfrm>
            <a:off x="3789215" y="5771517"/>
            <a:ext cx="4348217" cy="461665"/>
          </a:xfrm>
          <a:prstGeom prst="rect">
            <a:avLst/>
          </a:prstGeom>
          <a:noFill/>
        </p:spPr>
        <p:txBody>
          <a:bodyPr wrap="square" lIns="91440" tIns="45720" rIns="91440" bIns="45720" rtlCol="0" anchor="t">
            <a:spAutoFit/>
          </a:bodyPr>
          <a:lstStyle/>
          <a:p>
            <a:pPr algn="ctr"/>
            <a:r>
              <a:rPr lang="en-US" sz="1200" b="1" i="1"/>
              <a:t>Fig 5-represents the snippet of the real time news data retrieved using the python code.</a:t>
            </a:r>
            <a:endParaRPr lang="en-US" sz="1200" b="1" i="1">
              <a:cs typeface="Calibri"/>
            </a:endParaRPr>
          </a:p>
        </p:txBody>
      </p:sp>
      <p:sp>
        <p:nvSpPr>
          <p:cNvPr id="4" name="TextBox 3">
            <a:extLst>
              <a:ext uri="{FF2B5EF4-FFF2-40B4-BE49-F238E27FC236}">
                <a16:creationId xmlns:a16="http://schemas.microsoft.com/office/drawing/2014/main" id="{64E386EC-172B-9925-D919-688C4C593EF0}"/>
              </a:ext>
            </a:extLst>
          </p:cNvPr>
          <p:cNvSpPr txBox="1"/>
          <p:nvPr/>
        </p:nvSpPr>
        <p:spPr>
          <a:xfrm>
            <a:off x="427075" y="143540"/>
            <a:ext cx="73240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1B2F2E"/>
                </a:solidFill>
              </a:rPr>
              <a:t>Streaming Data Collection : Real-time Stock News</a:t>
            </a:r>
            <a:endParaRPr lang="en-US"/>
          </a:p>
        </p:txBody>
      </p:sp>
    </p:spTree>
    <p:extLst>
      <p:ext uri="{BB962C8B-B14F-4D97-AF65-F5344CB8AC3E}">
        <p14:creationId xmlns:p14="http://schemas.microsoft.com/office/powerpoint/2010/main" val="97229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3908-1702-A18D-14D7-E2A7266DE507}"/>
              </a:ext>
            </a:extLst>
          </p:cNvPr>
          <p:cNvSpPr>
            <a:spLocks noGrp="1"/>
          </p:cNvSpPr>
          <p:nvPr>
            <p:ph type="title"/>
          </p:nvPr>
        </p:nvSpPr>
        <p:spPr>
          <a:xfrm>
            <a:off x="513431" y="-180376"/>
            <a:ext cx="10659110" cy="1325563"/>
          </a:xfrm>
        </p:spPr>
        <p:txBody>
          <a:bodyPr>
            <a:normAutofit/>
          </a:bodyPr>
          <a:lstStyle/>
          <a:p>
            <a:r>
              <a:rPr lang="en-US" sz="2400" b="1" dirty="0">
                <a:latin typeface="Calibri"/>
                <a:cs typeface="Calibri"/>
              </a:rPr>
              <a:t>            Data </a:t>
            </a:r>
            <a:r>
              <a:rPr lang="en-US" sz="2400" b="1" dirty="0">
                <a:latin typeface="Calibri"/>
                <a:ea typeface="+mj-lt"/>
                <a:cs typeface="+mj-lt"/>
              </a:rPr>
              <a:t>Processing</a:t>
            </a:r>
            <a:endParaRPr lang="en-US" sz="2400" b="1" dirty="0">
              <a:latin typeface="Calibri"/>
              <a:cs typeface="Calibri"/>
            </a:endParaRPr>
          </a:p>
        </p:txBody>
      </p:sp>
      <p:sp>
        <p:nvSpPr>
          <p:cNvPr id="4" name="Slide Number Placeholder 3">
            <a:extLst>
              <a:ext uri="{FF2B5EF4-FFF2-40B4-BE49-F238E27FC236}">
                <a16:creationId xmlns:a16="http://schemas.microsoft.com/office/drawing/2014/main" id="{7216D17F-B252-CB39-5683-B056D9D68919}"/>
              </a:ext>
            </a:extLst>
          </p:cNvPr>
          <p:cNvSpPr>
            <a:spLocks noGrp="1"/>
          </p:cNvSpPr>
          <p:nvPr>
            <p:ph type="sldNum" sz="quarter" idx="12"/>
          </p:nvPr>
        </p:nvSpPr>
        <p:spPr/>
        <p:txBody>
          <a:bodyPr/>
          <a:lstStyle/>
          <a:p>
            <a:fld id="{35747434-7036-48DB-A148-6B3D8EE75CDA}" type="slidenum">
              <a:rPr lang="en-US" smtClean="0"/>
              <a:t>8</a:t>
            </a:fld>
            <a:endParaRPr lang="en-US"/>
          </a:p>
        </p:txBody>
      </p:sp>
      <p:sp>
        <p:nvSpPr>
          <p:cNvPr id="7" name="TextBox 6">
            <a:extLst>
              <a:ext uri="{FF2B5EF4-FFF2-40B4-BE49-F238E27FC236}">
                <a16:creationId xmlns:a16="http://schemas.microsoft.com/office/drawing/2014/main" id="{0F4B1759-4A73-C21E-3C6F-41EAA702519A}"/>
              </a:ext>
            </a:extLst>
          </p:cNvPr>
          <p:cNvSpPr txBox="1"/>
          <p:nvPr/>
        </p:nvSpPr>
        <p:spPr>
          <a:xfrm>
            <a:off x="450851" y="5749604"/>
            <a:ext cx="6096000" cy="461665"/>
          </a:xfrm>
          <a:prstGeom prst="rect">
            <a:avLst/>
          </a:prstGeom>
          <a:noFill/>
        </p:spPr>
        <p:txBody>
          <a:bodyPr wrap="square" lIns="91440" tIns="45720" rIns="91440" bIns="45720" anchor="t">
            <a:spAutoFit/>
          </a:bodyPr>
          <a:lstStyle/>
          <a:p>
            <a:pPr algn="ctr"/>
            <a:r>
              <a:rPr lang="en-US" sz="1200" b="1" i="1" dirty="0"/>
              <a:t>Fig 6-represents the snippet of the </a:t>
            </a:r>
            <a:r>
              <a:rPr lang="en-US" sz="1200" b="1" i="1" dirty="0" err="1"/>
              <a:t>OpenRefine</a:t>
            </a:r>
            <a:r>
              <a:rPr lang="en-US" sz="1200" b="1" i="1" dirty="0"/>
              <a:t> tool in which the historical stock data is processed to round the decimal values to two decimal values.</a:t>
            </a:r>
            <a:endParaRPr lang="en-US" dirty="0">
              <a:cs typeface="Calibri"/>
            </a:endParaRPr>
          </a:p>
        </p:txBody>
      </p:sp>
      <p:sp>
        <p:nvSpPr>
          <p:cNvPr id="19" name="TextBox 18">
            <a:extLst>
              <a:ext uri="{FF2B5EF4-FFF2-40B4-BE49-F238E27FC236}">
                <a16:creationId xmlns:a16="http://schemas.microsoft.com/office/drawing/2014/main" id="{68D6FA0E-A4A0-303C-2B05-84A2C1602409}"/>
              </a:ext>
            </a:extLst>
          </p:cNvPr>
          <p:cNvSpPr txBox="1"/>
          <p:nvPr/>
        </p:nvSpPr>
        <p:spPr>
          <a:xfrm>
            <a:off x="450851" y="1005091"/>
            <a:ext cx="11528713" cy="954107"/>
          </a:xfrm>
          <a:prstGeom prst="rect">
            <a:avLst/>
          </a:prstGeom>
          <a:noFill/>
        </p:spPr>
        <p:txBody>
          <a:bodyPr wrap="square" lIns="91440" tIns="45720" rIns="91440" bIns="45720" anchor="t">
            <a:spAutoFit/>
          </a:bodyPr>
          <a:lstStyle/>
          <a:p>
            <a:pPr marL="0" indent="0">
              <a:buNone/>
            </a:pPr>
            <a:r>
              <a:rPr lang="en-US" sz="1400" dirty="0">
                <a:ea typeface="Calibri"/>
                <a:cs typeface="Calibri"/>
              </a:rPr>
              <a:t>As part of data processing, we cleaned the datasets using </a:t>
            </a:r>
            <a:r>
              <a:rPr lang="en-US" sz="1400" dirty="0" err="1">
                <a:ea typeface="Calibri"/>
                <a:cs typeface="Calibri"/>
              </a:rPr>
              <a:t>OpenRefine</a:t>
            </a:r>
            <a:r>
              <a:rPr lang="en-US" sz="1400" dirty="0">
                <a:ea typeface="Calibri"/>
                <a:cs typeface="Calibri"/>
              </a:rPr>
              <a:t> for further analysis. First, we considered historical stock data for data cleaning process. </a:t>
            </a:r>
          </a:p>
          <a:p>
            <a:pPr marL="0" indent="0">
              <a:buNone/>
            </a:pPr>
            <a:endParaRPr lang="en-US" sz="1400">
              <a:ea typeface="Calibri"/>
              <a:cs typeface="Calibri"/>
            </a:endParaRPr>
          </a:p>
          <a:p>
            <a:r>
              <a:rPr lang="en-US" sz="1400" b="1" dirty="0">
                <a:ea typeface="Calibri"/>
                <a:cs typeface="Calibri"/>
              </a:rPr>
              <a:t>Static data source: Historical_financial_market_data.csv file is explored for data cleaning purposes. </a:t>
            </a:r>
          </a:p>
          <a:p>
            <a:pPr marL="0" indent="0">
              <a:buNone/>
            </a:pPr>
            <a:endParaRPr lang="en-US" sz="1400">
              <a:ea typeface="Calibri"/>
              <a:cs typeface="Calibri"/>
            </a:endParaRPr>
          </a:p>
        </p:txBody>
      </p:sp>
      <p:pic>
        <p:nvPicPr>
          <p:cNvPr id="28" name="Content Placeholder 27" descr="A screenshot of a data analysis&#10;&#10;Description automatically generated">
            <a:extLst>
              <a:ext uri="{FF2B5EF4-FFF2-40B4-BE49-F238E27FC236}">
                <a16:creationId xmlns:a16="http://schemas.microsoft.com/office/drawing/2014/main" id="{B15AA576-A099-B085-794C-439E6B667373}"/>
              </a:ext>
            </a:extLst>
          </p:cNvPr>
          <p:cNvPicPr>
            <a:picLocks noGrp="1" noChangeAspect="1"/>
          </p:cNvPicPr>
          <p:nvPr>
            <p:ph idx="1"/>
          </p:nvPr>
        </p:nvPicPr>
        <p:blipFill>
          <a:blip r:embed="rId3"/>
          <a:stretch>
            <a:fillRect/>
          </a:stretch>
        </p:blipFill>
        <p:spPr>
          <a:xfrm>
            <a:off x="513431" y="2330654"/>
            <a:ext cx="5497367" cy="3363021"/>
          </a:xfrm>
          <a:prstGeom prst="rect">
            <a:avLst/>
          </a:prstGeom>
        </p:spPr>
      </p:pic>
      <p:sp>
        <p:nvSpPr>
          <p:cNvPr id="30" name="TextBox 29">
            <a:extLst>
              <a:ext uri="{FF2B5EF4-FFF2-40B4-BE49-F238E27FC236}">
                <a16:creationId xmlns:a16="http://schemas.microsoft.com/office/drawing/2014/main" id="{677C7885-0997-20BA-F54D-07F4AD4DED46}"/>
              </a:ext>
            </a:extLst>
          </p:cNvPr>
          <p:cNvSpPr txBox="1"/>
          <p:nvPr/>
        </p:nvSpPr>
        <p:spPr>
          <a:xfrm>
            <a:off x="6615375" y="2330654"/>
            <a:ext cx="4759612" cy="2462213"/>
          </a:xfrm>
          <a:prstGeom prst="rect">
            <a:avLst/>
          </a:prstGeom>
          <a:noFill/>
        </p:spPr>
        <p:txBody>
          <a:bodyPr wrap="square" lIns="91440" tIns="45720" rIns="91440" bIns="45720" anchor="t">
            <a:spAutoFit/>
          </a:bodyPr>
          <a:lstStyle/>
          <a:p>
            <a:pPr marL="0" indent="0">
              <a:buNone/>
            </a:pPr>
            <a:r>
              <a:rPr lang="en-US" sz="1400" b="1">
                <a:ea typeface="Calibri"/>
                <a:cs typeface="Calibri"/>
              </a:rPr>
              <a:t>Observations:</a:t>
            </a:r>
          </a:p>
          <a:p>
            <a:pPr marL="0" indent="0">
              <a:buNone/>
            </a:pPr>
            <a:endParaRPr lang="en-US" sz="1400" b="1">
              <a:ea typeface="Calibri"/>
              <a:cs typeface="Calibri"/>
            </a:endParaRPr>
          </a:p>
          <a:p>
            <a:pPr marL="285750" indent="-285750">
              <a:buFont typeface="Arial" panose="020B0604020202020204" pitchFamily="34" charset="0"/>
              <a:buChar char="•"/>
            </a:pPr>
            <a:r>
              <a:rPr lang="en-US" sz="1400">
                <a:ea typeface="Calibri"/>
                <a:cs typeface="Calibri"/>
              </a:rPr>
              <a:t>No null values present.</a:t>
            </a:r>
          </a:p>
          <a:p>
            <a:pPr marL="285750" indent="-285750">
              <a:buFont typeface="Arial" panose="020B0604020202020204" pitchFamily="34" charset="0"/>
              <a:buChar char="•"/>
            </a:pPr>
            <a:r>
              <a:rPr lang="en-US" sz="1400">
                <a:ea typeface="Calibri"/>
                <a:cs typeface="Calibri"/>
              </a:rPr>
              <a:t>No datatype mismatch.</a:t>
            </a:r>
          </a:p>
          <a:p>
            <a:pPr marL="285750" indent="-285750">
              <a:buFont typeface="Arial" panose="020B0604020202020204" pitchFamily="34" charset="0"/>
              <a:buChar char="•"/>
            </a:pPr>
            <a:r>
              <a:rPr lang="en-US" sz="1400">
                <a:ea typeface="Calibri"/>
                <a:cs typeface="Calibri"/>
              </a:rPr>
              <a:t>No outliers present.</a:t>
            </a:r>
          </a:p>
          <a:p>
            <a:pPr marL="285750" indent="-285750">
              <a:buFont typeface="Arial" panose="020B0604020202020204" pitchFamily="34" charset="0"/>
              <a:buChar char="•"/>
            </a:pPr>
            <a:r>
              <a:rPr lang="en-US" sz="1400">
                <a:ea typeface="Calibri"/>
                <a:cs typeface="Calibri"/>
              </a:rPr>
              <a:t>Datatype consistency.</a:t>
            </a:r>
          </a:p>
          <a:p>
            <a:pPr marL="0" indent="0">
              <a:buNone/>
            </a:pPr>
            <a:endParaRPr lang="en-US" sz="1400">
              <a:ea typeface="Calibri"/>
              <a:cs typeface="Calibri"/>
            </a:endParaRPr>
          </a:p>
          <a:p>
            <a:pPr marL="0" indent="0">
              <a:buNone/>
            </a:pPr>
            <a:r>
              <a:rPr lang="en-US" sz="1400" b="1">
                <a:ea typeface="Calibri"/>
                <a:cs typeface="Calibri"/>
              </a:rPr>
              <a:t>Steps Taken:</a:t>
            </a:r>
          </a:p>
          <a:p>
            <a:pPr marL="0" indent="0">
              <a:buNone/>
            </a:pPr>
            <a:endParaRPr lang="en-US" sz="1400">
              <a:ea typeface="Calibri"/>
              <a:cs typeface="Calibri"/>
            </a:endParaRPr>
          </a:p>
          <a:p>
            <a:pPr marL="342900" indent="-342900">
              <a:buFont typeface="+mj-lt"/>
              <a:buAutoNum type="arabicPeriod"/>
            </a:pPr>
            <a:r>
              <a:rPr lang="en-US" sz="1400">
                <a:ea typeface="Calibri"/>
                <a:cs typeface="Calibri"/>
              </a:rPr>
              <a:t>Rounded decimal values to two places for open, high, low, close, and adj close prices to maintain data consistency. </a:t>
            </a:r>
          </a:p>
        </p:txBody>
      </p:sp>
    </p:spTree>
    <p:extLst>
      <p:ext uri="{BB962C8B-B14F-4D97-AF65-F5344CB8AC3E}">
        <p14:creationId xmlns:p14="http://schemas.microsoft.com/office/powerpoint/2010/main" val="158048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3908-1702-A18D-14D7-E2A7266DE507}"/>
              </a:ext>
            </a:extLst>
          </p:cNvPr>
          <p:cNvSpPr>
            <a:spLocks noGrp="1"/>
          </p:cNvSpPr>
          <p:nvPr>
            <p:ph type="title"/>
          </p:nvPr>
        </p:nvSpPr>
        <p:spPr>
          <a:xfrm>
            <a:off x="513431" y="-180376"/>
            <a:ext cx="10659110" cy="1325563"/>
          </a:xfrm>
        </p:spPr>
        <p:txBody>
          <a:bodyPr>
            <a:normAutofit/>
          </a:bodyPr>
          <a:lstStyle/>
          <a:p>
            <a:r>
              <a:rPr lang="en-US" sz="4000"/>
              <a:t>    </a:t>
            </a:r>
          </a:p>
        </p:txBody>
      </p:sp>
      <p:sp>
        <p:nvSpPr>
          <p:cNvPr id="4" name="Slide Number Placeholder 3">
            <a:extLst>
              <a:ext uri="{FF2B5EF4-FFF2-40B4-BE49-F238E27FC236}">
                <a16:creationId xmlns:a16="http://schemas.microsoft.com/office/drawing/2014/main" id="{7216D17F-B252-CB39-5683-B056D9D68919}"/>
              </a:ext>
            </a:extLst>
          </p:cNvPr>
          <p:cNvSpPr>
            <a:spLocks noGrp="1"/>
          </p:cNvSpPr>
          <p:nvPr>
            <p:ph type="sldNum" sz="quarter" idx="12"/>
          </p:nvPr>
        </p:nvSpPr>
        <p:spPr/>
        <p:txBody>
          <a:bodyPr/>
          <a:lstStyle/>
          <a:p>
            <a:fld id="{35747434-7036-48DB-A148-6B3D8EE75CDA}" type="slidenum">
              <a:rPr lang="en-US" smtClean="0"/>
              <a:t>9</a:t>
            </a:fld>
            <a:endParaRPr lang="en-US"/>
          </a:p>
        </p:txBody>
      </p:sp>
      <p:pic>
        <p:nvPicPr>
          <p:cNvPr id="3" name="Content Placeholder 2" descr="A screenshot of a data&#10;&#10;Description automatically generated">
            <a:extLst>
              <a:ext uri="{FF2B5EF4-FFF2-40B4-BE49-F238E27FC236}">
                <a16:creationId xmlns:a16="http://schemas.microsoft.com/office/drawing/2014/main" id="{C63B1A0F-FD01-B3E0-A593-8DF38F5770C8}"/>
              </a:ext>
            </a:extLst>
          </p:cNvPr>
          <p:cNvPicPr>
            <a:picLocks noGrp="1" noChangeAspect="1"/>
          </p:cNvPicPr>
          <p:nvPr>
            <p:ph idx="1"/>
          </p:nvPr>
        </p:nvPicPr>
        <p:blipFill>
          <a:blip r:embed="rId3"/>
          <a:stretch>
            <a:fillRect/>
          </a:stretch>
        </p:blipFill>
        <p:spPr>
          <a:xfrm>
            <a:off x="513431" y="1785605"/>
            <a:ext cx="5460927" cy="3286790"/>
          </a:xfrm>
        </p:spPr>
      </p:pic>
      <p:sp>
        <p:nvSpPr>
          <p:cNvPr id="7" name="TextBox 6">
            <a:extLst>
              <a:ext uri="{FF2B5EF4-FFF2-40B4-BE49-F238E27FC236}">
                <a16:creationId xmlns:a16="http://schemas.microsoft.com/office/drawing/2014/main" id="{0F4B1759-4A73-C21E-3C6F-41EAA702519A}"/>
              </a:ext>
            </a:extLst>
          </p:cNvPr>
          <p:cNvSpPr txBox="1"/>
          <p:nvPr/>
        </p:nvSpPr>
        <p:spPr>
          <a:xfrm>
            <a:off x="513431" y="5202361"/>
            <a:ext cx="6096000" cy="461665"/>
          </a:xfrm>
          <a:prstGeom prst="rect">
            <a:avLst/>
          </a:prstGeom>
          <a:noFill/>
        </p:spPr>
        <p:txBody>
          <a:bodyPr wrap="square" lIns="91440" tIns="45720" rIns="91440" bIns="45720" anchor="t">
            <a:spAutoFit/>
          </a:bodyPr>
          <a:lstStyle/>
          <a:p>
            <a:pPr algn="ctr"/>
            <a:r>
              <a:rPr lang="en-US" sz="1200" b="1" i="1"/>
              <a:t>Fig 7-represents the snippet of the source code to harvest the real time stock data as part of stream processing. </a:t>
            </a:r>
            <a:endParaRPr lang="en-US"/>
          </a:p>
        </p:txBody>
      </p:sp>
      <p:sp>
        <p:nvSpPr>
          <p:cNvPr id="19" name="TextBox 18">
            <a:extLst>
              <a:ext uri="{FF2B5EF4-FFF2-40B4-BE49-F238E27FC236}">
                <a16:creationId xmlns:a16="http://schemas.microsoft.com/office/drawing/2014/main" id="{68D6FA0E-A4A0-303C-2B05-84A2C1602409}"/>
              </a:ext>
            </a:extLst>
          </p:cNvPr>
          <p:cNvSpPr txBox="1"/>
          <p:nvPr/>
        </p:nvSpPr>
        <p:spPr>
          <a:xfrm>
            <a:off x="439540" y="873089"/>
            <a:ext cx="11528713" cy="307777"/>
          </a:xfrm>
          <a:prstGeom prst="rect">
            <a:avLst/>
          </a:prstGeom>
          <a:noFill/>
        </p:spPr>
        <p:txBody>
          <a:bodyPr wrap="square">
            <a:spAutoFit/>
          </a:bodyPr>
          <a:lstStyle/>
          <a:p>
            <a:pPr marL="0" indent="0">
              <a:buNone/>
            </a:pPr>
            <a:r>
              <a:rPr lang="en-US" sz="1400" b="1">
                <a:ea typeface="Calibri"/>
                <a:cs typeface="Calibri"/>
              </a:rPr>
              <a:t>Streaming data source: Real Time Stock data.csv file is explored for data cleaning purposes. </a:t>
            </a:r>
          </a:p>
        </p:txBody>
      </p:sp>
      <p:sp>
        <p:nvSpPr>
          <p:cNvPr id="8" name="TextBox 7">
            <a:extLst>
              <a:ext uri="{FF2B5EF4-FFF2-40B4-BE49-F238E27FC236}">
                <a16:creationId xmlns:a16="http://schemas.microsoft.com/office/drawing/2014/main" id="{1193944D-EF6B-CEFC-0BA3-649ED60679A6}"/>
              </a:ext>
            </a:extLst>
          </p:cNvPr>
          <p:cNvSpPr txBox="1"/>
          <p:nvPr/>
        </p:nvSpPr>
        <p:spPr>
          <a:xfrm>
            <a:off x="6676159" y="1862224"/>
            <a:ext cx="5432714" cy="3108543"/>
          </a:xfrm>
          <a:prstGeom prst="rect">
            <a:avLst/>
          </a:prstGeom>
          <a:noFill/>
        </p:spPr>
        <p:txBody>
          <a:bodyPr wrap="square">
            <a:spAutoFit/>
          </a:bodyPr>
          <a:lstStyle/>
          <a:p>
            <a:pPr marL="0" indent="0">
              <a:buNone/>
            </a:pPr>
            <a:r>
              <a:rPr lang="en-US" sz="1400" b="1">
                <a:ea typeface="Calibri"/>
                <a:cs typeface="Calibri"/>
              </a:rPr>
              <a:t>Observations:</a:t>
            </a:r>
          </a:p>
          <a:p>
            <a:pPr marL="0" indent="0">
              <a:buNone/>
            </a:pPr>
            <a:endParaRPr lang="en-US" sz="1400">
              <a:ea typeface="Calibri"/>
              <a:cs typeface="Calibri"/>
            </a:endParaRPr>
          </a:p>
          <a:p>
            <a:pPr marL="285750" indent="-285750">
              <a:buFont typeface="Wingdings" panose="05000000000000000000" pitchFamily="2" charset="2"/>
              <a:buChar char="§"/>
            </a:pPr>
            <a:r>
              <a:rPr lang="en-US" sz="1400">
                <a:ea typeface="Calibri"/>
                <a:cs typeface="Calibri"/>
              </a:rPr>
              <a:t>No null values present.</a:t>
            </a:r>
          </a:p>
          <a:p>
            <a:pPr marL="285750" indent="-285750">
              <a:buFont typeface="Wingdings" panose="05000000000000000000" pitchFamily="2" charset="2"/>
              <a:buChar char="§"/>
            </a:pPr>
            <a:r>
              <a:rPr lang="en-US" sz="1400">
                <a:ea typeface="Calibri"/>
                <a:cs typeface="Calibri"/>
              </a:rPr>
              <a:t>No datatype mismatch.</a:t>
            </a:r>
          </a:p>
          <a:p>
            <a:pPr marL="285750" indent="-285750">
              <a:buFont typeface="Wingdings" panose="05000000000000000000" pitchFamily="2" charset="2"/>
              <a:buChar char="§"/>
            </a:pPr>
            <a:r>
              <a:rPr lang="en-US" sz="1400">
                <a:ea typeface="Calibri"/>
                <a:cs typeface="Calibri"/>
              </a:rPr>
              <a:t>No outliers present.</a:t>
            </a:r>
          </a:p>
          <a:p>
            <a:pPr marL="285750" indent="-285750">
              <a:buFont typeface="Wingdings" panose="05000000000000000000" pitchFamily="2" charset="2"/>
              <a:buChar char="§"/>
            </a:pPr>
            <a:r>
              <a:rPr lang="en-US" sz="1400">
                <a:ea typeface="Calibri"/>
                <a:cs typeface="Calibri"/>
              </a:rPr>
              <a:t>Date and timestamp is found together.</a:t>
            </a:r>
          </a:p>
          <a:p>
            <a:pPr marL="0" indent="0">
              <a:buNone/>
            </a:pPr>
            <a:endParaRPr lang="en-US" sz="1400">
              <a:ea typeface="Calibri"/>
              <a:cs typeface="Calibri"/>
            </a:endParaRPr>
          </a:p>
          <a:p>
            <a:pPr marL="0" indent="0">
              <a:buNone/>
            </a:pPr>
            <a:r>
              <a:rPr lang="en-US" sz="1400" b="1">
                <a:ea typeface="Calibri"/>
                <a:cs typeface="Calibri"/>
              </a:rPr>
              <a:t>Steps Taken:</a:t>
            </a:r>
          </a:p>
          <a:p>
            <a:pPr marL="0" indent="0">
              <a:buNone/>
            </a:pPr>
            <a:endParaRPr lang="en-US" sz="1400">
              <a:ea typeface="Calibri"/>
              <a:cs typeface="Calibri"/>
            </a:endParaRPr>
          </a:p>
          <a:p>
            <a:pPr marL="342900" indent="-342900">
              <a:buAutoNum type="arabicPeriod"/>
            </a:pPr>
            <a:r>
              <a:rPr lang="en-US" sz="1400">
                <a:ea typeface="Calibri"/>
                <a:cs typeface="Calibri"/>
              </a:rPr>
              <a:t>Rounded decimal values to two places for open, high, low, and close prices to maintain data consistency. </a:t>
            </a:r>
          </a:p>
          <a:p>
            <a:pPr marL="342900" indent="-342900">
              <a:buAutoNum type="arabicPeriod"/>
            </a:pPr>
            <a:r>
              <a:rPr lang="en-US" sz="1400">
                <a:ea typeface="Calibri"/>
                <a:cs typeface="Calibri"/>
              </a:rPr>
              <a:t>Created a new column named date and extracted the date values to the new column.</a:t>
            </a:r>
          </a:p>
          <a:p>
            <a:pPr marL="342900" indent="-342900">
              <a:buAutoNum type="arabicPeriod"/>
            </a:pPr>
            <a:endParaRPr lang="en-US" sz="1400">
              <a:ea typeface="Calibri"/>
              <a:cs typeface="Calibri"/>
            </a:endParaRPr>
          </a:p>
        </p:txBody>
      </p:sp>
    </p:spTree>
    <p:extLst>
      <p:ext uri="{BB962C8B-B14F-4D97-AF65-F5344CB8AC3E}">
        <p14:creationId xmlns:p14="http://schemas.microsoft.com/office/powerpoint/2010/main" val="3917669529"/>
      </p:ext>
    </p:extLst>
  </p:cSld>
  <p:clrMapOvr>
    <a:masterClrMapping/>
  </p:clrMapOvr>
</p:sld>
</file>

<file path=ppt/theme/theme1.xml><?xml version="1.0" encoding="utf-8"?>
<a:theme xmlns:a="http://schemas.openxmlformats.org/drawingml/2006/main" name="Confetti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5</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ConfettiVTI</vt:lpstr>
      <vt:lpstr>Real-Time News Impact on Financial Markets</vt:lpstr>
      <vt:lpstr>Project Objective and Data Lifecycle</vt:lpstr>
      <vt:lpstr>Data Sources</vt:lpstr>
      <vt:lpstr>      Data Creation/Generation </vt:lpstr>
      <vt:lpstr>Data Collection </vt:lpstr>
      <vt:lpstr>Streaming Data Collection : Real-time Stock Data</vt:lpstr>
      <vt:lpstr>    </vt:lpstr>
      <vt:lpstr>            Data Processing</vt:lpstr>
      <vt:lpstr>    </vt:lpstr>
      <vt:lpstr>PowerPoint Presentation</vt:lpstr>
      <vt:lpstr>Storage</vt:lpstr>
      <vt:lpstr> Data Analysis  </vt:lpstr>
      <vt:lpstr>BigQuery</vt:lpstr>
      <vt:lpstr>PowerPoint Presentation</vt:lpstr>
      <vt:lpstr> </vt:lpstr>
      <vt:lpstr>PowerPoint Presentation</vt:lpstr>
      <vt:lpstr>PowerPoint Presentation</vt:lpstr>
      <vt:lpstr>Data Visualization</vt:lpstr>
      <vt:lpstr>Real-time News Data</vt:lpstr>
      <vt:lpstr>Interpretation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Deepeka Gurunathan</dc:creator>
  <cp:revision>179</cp:revision>
  <dcterms:created xsi:type="dcterms:W3CDTF">2024-09-28T15:14:28Z</dcterms:created>
  <dcterms:modified xsi:type="dcterms:W3CDTF">2024-10-11T23:14:33Z</dcterms:modified>
</cp:coreProperties>
</file>